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09-Apr-21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09-Apr-21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Evaluation of Fault Level of Sensitive Equipment Caused by Voltage Sag via Data Mining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70000"/>
              </a:lnSpc>
            </a:pPr>
            <a:r>
              <a:rPr lang="en-US" sz="2000" dirty="0" smtClean="0">
                <a:latin typeface="Times New Roman" pitchFamily="18" charset="0"/>
                <a:cs typeface="Times New Roman" pitchFamily="18" charset="0"/>
              </a:rPr>
              <a:t>So far, there is no literature to evaluate the fault level of sensitive equipment(FLSE) caused by voltage sag from the perspective of the power grid. </a:t>
            </a:r>
          </a:p>
          <a:p>
            <a:pPr algn="just">
              <a:lnSpc>
                <a:spcPct val="170000"/>
              </a:lnSpc>
            </a:pPr>
            <a:r>
              <a:rPr lang="en-US" sz="2000" dirty="0" smtClean="0">
                <a:latin typeface="Times New Roman" pitchFamily="18" charset="0"/>
                <a:cs typeface="Times New Roman" pitchFamily="18" charset="0"/>
              </a:rPr>
              <a:t>In practice, although the FLSE are dominated by the voltage sag of node, the voltage sag of the node is associated with whole power grid, including the voltage grade and location of the node, the distance between the concerned node and location of fault, and the weather and date at the time of fault, which are all named as voltage sag properties (VSP).</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In view of this gap, this paper evaluates the FLSE using the long-time monitoring data of VSP of some regional power grid by data mining method based on multi dimensional matrix simplification and the improved gray target theory .</a:t>
            </a:r>
          </a:p>
          <a:p>
            <a:pPr algn="just">
              <a:lnSpc>
                <a:spcPct val="150000"/>
              </a:lnSpc>
            </a:pPr>
            <a:r>
              <a:rPr lang="en-US" sz="2000" dirty="0" smtClean="0">
                <a:latin typeface="Times New Roman" pitchFamily="18" charset="0"/>
                <a:cs typeface="Times New Roman" pitchFamily="18" charset="0"/>
              </a:rPr>
              <a:t> The data mining process can be divided into three steps: 1) construct a data base consisted of VSP and FLSE using long-time monitoring data, 2) mine the association rules between VSP and FLSE by multidimensional matrix simplification, and 3)match some actual scenario with the mined association rules by the improved gray target theory .</a:t>
            </a:r>
          </a:p>
          <a:p>
            <a:pPr algn="just">
              <a:lnSpc>
                <a:spcPct val="150000"/>
              </a:lnSpc>
            </a:pPr>
            <a:r>
              <a:rPr lang="en-US" sz="2000" dirty="0" smtClean="0">
                <a:latin typeface="Times New Roman" pitchFamily="18" charset="0"/>
                <a:cs typeface="Times New Roman" pitchFamily="18" charset="0"/>
              </a:rPr>
              <a:t>Performance and effectiveness of the proposed method are verified through the simulation and field case.</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VOLTAGE SAGS are one of the most harmful power quality disturbances for sensitive end-users. </a:t>
            </a:r>
          </a:p>
          <a:p>
            <a:pPr algn="just">
              <a:lnSpc>
                <a:spcPct val="150000"/>
              </a:lnSpc>
            </a:pPr>
            <a:r>
              <a:rPr lang="en-US" sz="2000" dirty="0" smtClean="0">
                <a:latin typeface="Times New Roman" pitchFamily="18" charset="0"/>
                <a:cs typeface="Times New Roman" pitchFamily="18" charset="0"/>
              </a:rPr>
              <a:t>Enormous resources are lost every year due to industrial equipment malfunctions as a consequence of voltage sags. </a:t>
            </a:r>
          </a:p>
          <a:p>
            <a:pPr algn="just">
              <a:lnSpc>
                <a:spcPct val="150000"/>
              </a:lnSpc>
            </a:pPr>
            <a:r>
              <a:rPr lang="en-US" sz="2000" dirty="0" smtClean="0">
                <a:latin typeface="Times New Roman" pitchFamily="18" charset="0"/>
                <a:cs typeface="Times New Roman" pitchFamily="18" charset="0"/>
              </a:rPr>
              <a:t>Most of the severe voltage sags are caused by Voltage sags have been registered by usual Digital Fault Recorders (DFRs) installed on the transmission lines.</a:t>
            </a:r>
          </a:p>
          <a:p>
            <a:pPr algn="just">
              <a:lnSpc>
                <a:spcPct val="150000"/>
              </a:lnSpc>
            </a:pPr>
            <a:r>
              <a:rPr lang="en-US" sz="2000" dirty="0" smtClean="0">
                <a:latin typeface="Times New Roman" pitchFamily="18" charset="0"/>
                <a:cs typeface="Times New Roman" pitchFamily="18" charset="0"/>
              </a:rPr>
              <a:t> The recording is setup for both over-current and under-voltage events. </a:t>
            </a:r>
          </a:p>
          <a:p>
            <a:pPr algn="just">
              <a:lnSpc>
                <a:spcPct val="150000"/>
              </a:lnSpc>
            </a:pPr>
            <a:r>
              <a:rPr lang="en-US" sz="2000" dirty="0" smtClean="0">
                <a:latin typeface="Times New Roman" pitchFamily="18" charset="0"/>
                <a:cs typeface="Times New Roman" pitchFamily="18" charset="0"/>
              </a:rPr>
              <a:t>Voltage sags were characterized by the minimum </a:t>
            </a:r>
            <a:r>
              <a:rPr lang="en-US" sz="2000" dirty="0" err="1" smtClean="0">
                <a:latin typeface="Times New Roman" pitchFamily="18" charset="0"/>
                <a:cs typeface="Times New Roman" pitchFamily="18" charset="0"/>
              </a:rPr>
              <a:t>rms</a:t>
            </a:r>
            <a:r>
              <a:rPr lang="en-US" sz="2000" dirty="0" smtClean="0">
                <a:latin typeface="Times New Roman" pitchFamily="18" charset="0"/>
                <a:cs typeface="Times New Roman" pitchFamily="18" charset="0"/>
              </a:rPr>
              <a:t> voltage and the duration faults on the transmission and distribution grids.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gray target theory is proposed for solving the multi-polar and multi-attribute mode decision problem. </a:t>
            </a:r>
          </a:p>
          <a:p>
            <a:pPr algn="just">
              <a:lnSpc>
                <a:spcPct val="150000"/>
              </a:lnSpc>
            </a:pPr>
            <a:r>
              <a:rPr lang="en-US" sz="2000" dirty="0" smtClean="0">
                <a:latin typeface="Times New Roman" pitchFamily="18" charset="0"/>
                <a:cs typeface="Times New Roman" pitchFamily="18" charset="0"/>
              </a:rPr>
              <a:t>According to the polarity of each index , the bull's-eye can be determined in the target.</a:t>
            </a:r>
          </a:p>
          <a:p>
            <a:pPr algn="just">
              <a:lnSpc>
                <a:spcPct val="150000"/>
              </a:lnSpc>
            </a:pPr>
            <a:r>
              <a:rPr lang="en-US" sz="2000" dirty="0" smtClean="0">
                <a:latin typeface="Times New Roman" pitchFamily="18" charset="0"/>
                <a:cs typeface="Times New Roman" pitchFamily="18" charset="0"/>
              </a:rPr>
              <a:t>In the mining process of association rules, VSP require to be transformed into qualitative values, so the mining association rules need to be represented by qualitative values of different dimensions.  </a:t>
            </a:r>
          </a:p>
          <a:p>
            <a:pPr algn="just">
              <a:lnSpc>
                <a:spcPct val="150000"/>
              </a:lnSpc>
            </a:pPr>
            <a:r>
              <a:rPr lang="en-US" sz="2000" dirty="0" smtClean="0">
                <a:latin typeface="Times New Roman" pitchFamily="18" charset="0"/>
                <a:cs typeface="Times New Roman" pitchFamily="18" charset="0"/>
              </a:rPr>
              <a:t>The magnitude and duration of the sag are randomly located in any region of the tolerance curve.</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This paper introduces the concept of cost of the un served energy”, assuming that this represent an end user’s cost.</a:t>
            </a:r>
          </a:p>
          <a:p>
            <a:pPr algn="just">
              <a:lnSpc>
                <a:spcPct val="150000"/>
              </a:lnSpc>
            </a:pPr>
            <a:r>
              <a:rPr lang="en-US" sz="2000" dirty="0" smtClean="0">
                <a:latin typeface="Times New Roman" pitchFamily="18" charset="0"/>
                <a:cs typeface="Times New Roman" pitchFamily="18" charset="0"/>
              </a:rPr>
              <a:t>The cost of the utility was assumed to be the cost of reparations plus the loss of revenue</a:t>
            </a:r>
          </a:p>
          <a:p>
            <a:pPr algn="just">
              <a:lnSpc>
                <a:spcPct val="150000"/>
              </a:lnSpc>
            </a:pPr>
            <a:r>
              <a:rPr lang="en-US" sz="2000" dirty="0" smtClean="0">
                <a:latin typeface="Times New Roman" pitchFamily="18" charset="0"/>
                <a:cs typeface="Times New Roman" pitchFamily="18" charset="0"/>
              </a:rPr>
              <a:t>The effect of voltage sags on industrial loads has been the focus of previous papers and several mitigation methods to improve equipment’s ride-through capability have been proposed.</a:t>
            </a:r>
          </a:p>
          <a:p>
            <a:pPr algn="just">
              <a:lnSpc>
                <a:spcPct val="150000"/>
              </a:lnSpc>
            </a:pPr>
            <a:r>
              <a:rPr lang="en-US" sz="2000" dirty="0" smtClean="0">
                <a:latin typeface="Times New Roman" pitchFamily="18" charset="0"/>
                <a:cs typeface="Times New Roman" pitchFamily="18" charset="0"/>
              </a:rPr>
              <a:t>When several voltage sags were registered within one minute, only the one with the minimum magnitude was considered.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This paper employs the energy loss function and the tolerance curve of sensitive equipment to calculate the failure rate of equipment caused by voltage sag.</a:t>
            </a:r>
          </a:p>
          <a:p>
            <a:pPr algn="just">
              <a:lnSpc>
                <a:spcPct val="150000"/>
              </a:lnSpc>
            </a:pPr>
            <a:r>
              <a:rPr lang="en-US" sz="2000" dirty="0" smtClean="0">
                <a:latin typeface="Times New Roman" pitchFamily="18" charset="0"/>
                <a:cs typeface="Times New Roman" pitchFamily="18" charset="0"/>
              </a:rPr>
              <a:t> The advantage of the method is that the failure rate can be calculated only based on one voltage sag event without the need for long-term voltage sag data . </a:t>
            </a:r>
          </a:p>
          <a:p>
            <a:pPr algn="just">
              <a:lnSpc>
                <a:spcPct val="150000"/>
              </a:lnSpc>
            </a:pPr>
            <a:r>
              <a:rPr lang="en-US" sz="2000" dirty="0" smtClean="0">
                <a:latin typeface="Times New Roman" pitchFamily="18" charset="0"/>
                <a:cs typeface="Times New Roman" pitchFamily="18" charset="0"/>
              </a:rPr>
              <a:t>Propose the improved gray target theory to make the matching result more accurate and avoid the multiple matching results.</a:t>
            </a:r>
          </a:p>
          <a:p>
            <a:pPr algn="just">
              <a:lnSpc>
                <a:spcPct val="150000"/>
              </a:lnSpc>
            </a:pPr>
            <a:r>
              <a:rPr lang="en-US" sz="2000" dirty="0" smtClean="0">
                <a:latin typeface="Times New Roman" pitchFamily="18" charset="0"/>
                <a:cs typeface="Times New Roman" pitchFamily="18" charset="0"/>
              </a:rPr>
              <a:t>Performance and effectiveness are verified through the field case.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227320"/>
        </p:xfrm>
        <a:graphic>
          <a:graphicData uri="http://schemas.openxmlformats.org/drawingml/2006/table">
            <a:tbl>
              <a:tblPr firstRow="1" bandRow="1">
                <a:tableStyleId>{5C22544A-7EE6-4342-B048-85BDC9FD1C3A}</a:tableStyleId>
              </a:tblPr>
              <a:tblGrid>
                <a:gridCol w="2622550"/>
                <a:gridCol w="2622550"/>
                <a:gridCol w="2622550"/>
              </a:tblGrid>
              <a:tr h="38100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Voltage sag assessment in a large chemical industry</a:t>
                      </a:r>
                      <a:endParaRPr lang="en-IN" dirty="0" smtClean="0"/>
                    </a:p>
                    <a:p>
                      <a:pPr algn="ctr"/>
                      <a:endParaRPr lang="en-IN" dirty="0"/>
                    </a:p>
                  </a:txBody>
                  <a:tcPr/>
                </a:tc>
                <a:tc>
                  <a:txBody>
                    <a:bodyPr/>
                    <a:lstStyle/>
                    <a:p>
                      <a:pPr algn="ctr"/>
                      <a:r>
                        <a:rPr lang="en-US" sz="1800" dirty="0" smtClean="0">
                          <a:latin typeface="Times New Roman" pitchFamily="18" charset="0"/>
                          <a:cs typeface="Times New Roman" pitchFamily="18" charset="0"/>
                        </a:rPr>
                        <a:t>GOSWAMI A K. </a:t>
                      </a:r>
                      <a:endParaRPr lang="en-IN" dirty="0"/>
                    </a:p>
                  </a:txBody>
                  <a:tcPr/>
                </a:tc>
                <a:tc>
                  <a:txBody>
                    <a:bodyPr/>
                    <a:lstStyle/>
                    <a:p>
                      <a:pPr algn="just"/>
                      <a:r>
                        <a:rPr lang="en-US" dirty="0" smtClean="0"/>
                        <a:t>Voltage sag has received more attention at the industrial and commercial facilities because of the malfunctioning of various sensitive equipments, which leads to finance‐related issues. </a:t>
                      </a:r>
                      <a:endParaRPr lang="en-IN" dirty="0"/>
                    </a:p>
                  </a:txBody>
                  <a:tcPr/>
                </a:tc>
              </a:tr>
              <a:tr h="370840">
                <a:tc>
                  <a:txBody>
                    <a:bodyPr/>
                    <a:lstStyle/>
                    <a:p>
                      <a:pPr algn="ctr"/>
                      <a:r>
                        <a:rPr lang="en-US" sz="1800" dirty="0" smtClean="0">
                          <a:latin typeface="Times New Roman" pitchFamily="18" charset="0"/>
                          <a:cs typeface="Times New Roman" pitchFamily="18" charset="0"/>
                        </a:rPr>
                        <a:t>Voltage Sag Acceptability Assessment Using Multiple Magnitude-Duration Function</a:t>
                      </a:r>
                      <a:endParaRPr lang="en-IN" dirty="0"/>
                    </a:p>
                  </a:txBody>
                  <a:tcPr/>
                </a:tc>
                <a:tc>
                  <a:txBody>
                    <a:bodyPr/>
                    <a:lstStyle/>
                    <a:p>
                      <a:pPr algn="ctr"/>
                      <a:r>
                        <a:rPr lang="en-US" sz="1800" dirty="0" smtClean="0">
                          <a:latin typeface="Times New Roman" pitchFamily="18" charset="0"/>
                          <a:cs typeface="Times New Roman" pitchFamily="18" charset="0"/>
                        </a:rPr>
                        <a:t>Tan R H G, Rama chandaramurthy V K. </a:t>
                      </a:r>
                      <a:endParaRPr lang="en-IN" dirty="0"/>
                    </a:p>
                  </a:txBody>
                  <a:tcPr/>
                </a:tc>
                <a:tc>
                  <a:txBody>
                    <a:bodyPr/>
                    <a:lstStyle/>
                    <a:p>
                      <a:pPr algn="just"/>
                      <a:r>
                        <a:rPr lang="en-US" dirty="0" smtClean="0"/>
                        <a:t>A multiple magnitude-duration (MMD) function is proposed for voltage sag acceptability assessment. The MMD function is a statistical representation of voltage sag derived from its </a:t>
                      </a:r>
                      <a:r>
                        <a:rPr lang="en-US" dirty="0" err="1" smtClean="0"/>
                        <a:t>rms</a:t>
                      </a:r>
                      <a:r>
                        <a:rPr lang="en-US" dirty="0" smtClean="0"/>
                        <a:t> analysis</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9428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lang="en-US" sz="1800" dirty="0" smtClean="0">
                          <a:latin typeface="Times New Roman" pitchFamily="18" charset="0"/>
                          <a:cs typeface="Times New Roman" pitchFamily="18" charset="0"/>
                        </a:rPr>
                        <a:t>Premium power valuation method based on customer perception of utility for high-technology manufacturing customers</a:t>
                      </a:r>
                      <a:endParaRPr lang="en-IN" dirty="0"/>
                    </a:p>
                  </a:txBody>
                  <a:tcPr/>
                </a:tc>
                <a:tc>
                  <a:txBody>
                    <a:bodyPr/>
                    <a:lstStyle/>
                    <a:p>
                      <a:pPr algn="just"/>
                      <a:r>
                        <a:rPr lang="en-US" sz="1800" dirty="0" smtClean="0">
                          <a:latin typeface="Times New Roman" pitchFamily="18" charset="0"/>
                          <a:cs typeface="Times New Roman" pitchFamily="18" charset="0"/>
                        </a:rPr>
                        <a:t>Xiao X Y, Ma Y Q, Zhang Y, et al. </a:t>
                      </a:r>
                      <a:endParaRPr lang="en-IN" dirty="0"/>
                    </a:p>
                  </a:txBody>
                  <a:tcPr/>
                </a:tc>
                <a:tc>
                  <a:txBody>
                    <a:bodyPr/>
                    <a:lstStyle/>
                    <a:p>
                      <a:pPr algn="just"/>
                      <a:r>
                        <a:rPr lang="en-US" dirty="0" smtClean="0"/>
                        <a:t>The investment of premium power depends on the premium power value (PPV) perceived by the customers. One valuation method of PPV based on customers' perceived power utility (PPU) and willingness to pay (WTP) is proposed in this study. </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Sensitivity of Programmable Logic Controllers to Voltage Sags</a:t>
                      </a:r>
                      <a:endParaRPr lang="en-IN" dirty="0" smtClean="0"/>
                    </a:p>
                    <a:p>
                      <a:pPr algn="just"/>
                      <a:endParaRPr lang="en-IN" dirty="0"/>
                    </a:p>
                  </a:txBody>
                  <a:tcPr/>
                </a:tc>
                <a:tc>
                  <a:txBody>
                    <a:bodyPr/>
                    <a:lstStyle/>
                    <a:p>
                      <a:pPr algn="just"/>
                      <a:r>
                        <a:rPr lang="en-US" sz="1800" dirty="0" err="1" smtClean="0">
                          <a:latin typeface="Times New Roman" pitchFamily="18" charset="0"/>
                          <a:cs typeface="Times New Roman" pitchFamily="18" charset="0"/>
                        </a:rPr>
                        <a:t>Xu</a:t>
                      </a:r>
                      <a:r>
                        <a:rPr lang="en-US" sz="1800" dirty="0" smtClean="0">
                          <a:latin typeface="Times New Roman" pitchFamily="18" charset="0"/>
                          <a:cs typeface="Times New Roman" pitchFamily="18" charset="0"/>
                        </a:rPr>
                        <a:t> Y, Wu Y, Zhang M, et al. </a:t>
                      </a:r>
                      <a:endParaRPr lang="en-IN" dirty="0"/>
                    </a:p>
                  </a:txBody>
                  <a:tcPr/>
                </a:tc>
                <a:tc>
                  <a:txBody>
                    <a:bodyPr/>
                    <a:lstStyle/>
                    <a:p>
                      <a:pPr algn="just"/>
                      <a:r>
                        <a:rPr lang="en-US" dirty="0" smtClean="0"/>
                        <a:t>The sensitivity of the power supply and discrete input modules are researched first, and then, the effect of the key characteristics of voltage sag, namely, magnitude, duration, points-on-wave of sag initiation, odd harmonics, multiple sags and continuous sags, are tested</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7.png"/>
          <p:cNvPicPr>
            <a:picLocks noGrp="1" noChangeAspect="1" noChangeArrowheads="1"/>
          </p:cNvPicPr>
          <p:nvPr>
            <p:ph idx="1"/>
          </p:nvPr>
        </p:nvPicPr>
        <p:blipFill>
          <a:blip r:embed="rId2"/>
          <a:srcRect/>
          <a:stretch>
            <a:fillRect/>
          </a:stretch>
        </p:blipFill>
        <p:spPr bwMode="auto">
          <a:xfrm>
            <a:off x="1828800" y="1524000"/>
            <a:ext cx="63246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800" dirty="0" smtClean="0">
                <a:latin typeface="Times New Roman" pitchFamily="18" charset="0"/>
                <a:cs typeface="Times New Roman" pitchFamily="18" charset="0"/>
              </a:rPr>
              <a:t>[1]GOSWAMI A K. Voltage sag assessment in a large chemical industry[J]. IEEE Transactions on Industry Applications, 2012, 48(5): 1739-1746.</a:t>
            </a:r>
          </a:p>
          <a:p>
            <a:pPr algn="just">
              <a:lnSpc>
                <a:spcPct val="160000"/>
              </a:lnSpc>
            </a:pPr>
            <a:r>
              <a:rPr lang="en-US" sz="1800" dirty="0" smtClean="0">
                <a:latin typeface="Times New Roman" pitchFamily="18" charset="0"/>
                <a:cs typeface="Times New Roman" pitchFamily="18" charset="0"/>
              </a:rPr>
              <a:t>[2]Tan R H G, Rama chandaramurthy V K. Voltage Sag Acceptability Assessment Using Multiple Magnitude-Duration Function[J]. IEEE Transactions on Power Delivery, 2012. </a:t>
            </a:r>
          </a:p>
          <a:p>
            <a:pPr algn="just">
              <a:lnSpc>
                <a:spcPct val="160000"/>
              </a:lnSpc>
            </a:pPr>
            <a:r>
              <a:rPr lang="en-US" sz="1800" dirty="0" smtClean="0">
                <a:latin typeface="Times New Roman" pitchFamily="18" charset="0"/>
                <a:cs typeface="Times New Roman" pitchFamily="18" charset="0"/>
              </a:rPr>
              <a:t>[3]Xiao X Y, Ma Y Q, Zhang Y, et al. Premium power valuation method based on customer perception of utility for high-technology manufacturing customers[J]. IEEE Transactions on Power Delivery, 2015, 31(4): 1655-1662. </a:t>
            </a:r>
          </a:p>
          <a:p>
            <a:pPr algn="just">
              <a:lnSpc>
                <a:spcPct val="160000"/>
              </a:lnSpc>
            </a:pPr>
            <a:r>
              <a:rPr lang="en-US" sz="1800" dirty="0" smtClean="0">
                <a:latin typeface="Times New Roman" pitchFamily="18" charset="0"/>
                <a:cs typeface="Times New Roman" pitchFamily="18" charset="0"/>
              </a:rPr>
              <a:t>[4]</a:t>
            </a:r>
            <a:r>
              <a:rPr lang="en-US" sz="1800" dirty="0" err="1" smtClean="0">
                <a:latin typeface="Times New Roman" pitchFamily="18" charset="0"/>
                <a:cs typeface="Times New Roman" pitchFamily="18" charset="0"/>
              </a:rPr>
              <a:t>Xu</a:t>
            </a:r>
            <a:r>
              <a:rPr lang="en-US" sz="1800" dirty="0" smtClean="0">
                <a:latin typeface="Times New Roman" pitchFamily="18" charset="0"/>
                <a:cs typeface="Times New Roman" pitchFamily="18" charset="0"/>
              </a:rPr>
              <a:t> Y, Wu Y, Zhang M, et al. Sensitivity of Programmable Logic Controllers to Voltage Sags[J]. IEEE Transactions on Power Delivery, 2018, 34(1): 2-10.</a:t>
            </a:r>
          </a:p>
          <a:p>
            <a:pPr algn="just">
              <a:lnSpc>
                <a:spcPct val="160000"/>
              </a:lnSpc>
            </a:pPr>
            <a:r>
              <a:rPr lang="en-US" sz="1800" dirty="0" smtClean="0">
                <a:latin typeface="Times New Roman" pitchFamily="18" charset="0"/>
                <a:cs typeface="Times New Roman" pitchFamily="18" charset="0"/>
              </a:rPr>
              <a:t>[5]</a:t>
            </a:r>
            <a:r>
              <a:rPr lang="en-US" sz="1800" dirty="0" err="1" smtClean="0">
                <a:latin typeface="Times New Roman" pitchFamily="18" charset="0"/>
                <a:cs typeface="Times New Roman" pitchFamily="18" charset="0"/>
              </a:rPr>
              <a:t>Xu</a:t>
            </a:r>
            <a:r>
              <a:rPr lang="en-US" sz="1800" dirty="0" smtClean="0">
                <a:latin typeface="Times New Roman" pitchFamily="18" charset="0"/>
                <a:cs typeface="Times New Roman" pitchFamily="18" charset="0"/>
              </a:rPr>
              <a:t> Y, Lu W, Li C, et al. Sensitivity of Low-Voltage Variable-Frequency Devices to Voltage Sags[J]. IEEE Access, 2018, 7: 2068-2079.</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buNone/>
            </a:pPr>
            <a:r>
              <a:rPr lang="en-US" sz="1600" dirty="0" smtClean="0">
                <a:latin typeface="Times New Roman" pitchFamily="18" charset="0"/>
                <a:cs typeface="Times New Roman" pitchFamily="18" charset="0"/>
              </a:rPr>
              <a:t>[6]</a:t>
            </a:r>
            <a:r>
              <a:rPr lang="en-US" sz="1600" dirty="0" err="1" smtClean="0">
                <a:latin typeface="Times New Roman" pitchFamily="18" charset="0"/>
                <a:cs typeface="Times New Roman" pitchFamily="18" charset="0"/>
              </a:rPr>
              <a:t>Zeng</a:t>
            </a:r>
            <a:r>
              <a:rPr lang="en-US" sz="1600" dirty="0" smtClean="0">
                <a:latin typeface="Times New Roman" pitchFamily="18" charset="0"/>
                <a:cs typeface="Times New Roman" pitchFamily="18" charset="0"/>
              </a:rPr>
              <a:t> Z L, Xiao X Y, Wang Y. Maximum Hybrid Entropy Assessment of Equipment Failure Probability Caused by Voltage Sags[J]. Advanced Materials Research, 2013, 616-618:574-579. </a:t>
            </a:r>
          </a:p>
          <a:p>
            <a:pPr algn="just">
              <a:lnSpc>
                <a:spcPct val="170000"/>
              </a:lnSpc>
              <a:buNone/>
            </a:pPr>
            <a:r>
              <a:rPr lang="en-US" sz="1600" dirty="0" smtClean="0">
                <a:latin typeface="Times New Roman" pitchFamily="18" charset="0"/>
                <a:cs typeface="Times New Roman" pitchFamily="18" charset="0"/>
              </a:rPr>
              <a:t>[7]Xiao X Y, Ma C, Yang H G, et al. Failure probability analysis of sensitive equipment due to voltage sags using fuzzy-random assessment method[J]. IEEE Transactions on Power Delivery, 2010, 25(4): 2970-2975.</a:t>
            </a:r>
          </a:p>
          <a:p>
            <a:pPr algn="just">
              <a:lnSpc>
                <a:spcPct val="170000"/>
              </a:lnSpc>
              <a:buNone/>
            </a:pPr>
            <a:r>
              <a:rPr lang="en-US" sz="1600" dirty="0" smtClean="0">
                <a:latin typeface="Times New Roman" pitchFamily="18" charset="0"/>
                <a:cs typeface="Times New Roman" pitchFamily="18" charset="0"/>
              </a:rPr>
              <a:t>[8]Li H Q, Xiao X Y, Wang Y, et al. Probability evaluation method of equipment failure due to voltage sags considering multi-uncertain properties[J]. International Journal of Electrical Power &amp; Energy Systems, 2011, 33(3): 608-614.</a:t>
            </a:r>
          </a:p>
          <a:p>
            <a:pPr algn="just">
              <a:lnSpc>
                <a:spcPct val="170000"/>
              </a:lnSpc>
              <a:buNone/>
            </a:pPr>
            <a:r>
              <a:rPr lang="en-US" sz="1600" dirty="0" smtClean="0">
                <a:latin typeface="Times New Roman" pitchFamily="18" charset="0"/>
                <a:cs typeface="Times New Roman" pitchFamily="18" charset="0"/>
              </a:rPr>
              <a:t>[9]</a:t>
            </a:r>
            <a:r>
              <a:rPr lang="en-US" sz="1600" dirty="0" err="1" smtClean="0">
                <a:latin typeface="Times New Roman" pitchFamily="18" charset="0"/>
                <a:cs typeface="Times New Roman" pitchFamily="18" charset="0"/>
              </a:rPr>
              <a:t>Behera</a:t>
            </a:r>
            <a:r>
              <a:rPr lang="en-US" sz="1600" dirty="0" smtClean="0">
                <a:latin typeface="Times New Roman" pitchFamily="18" charset="0"/>
                <a:cs typeface="Times New Roman" pitchFamily="18" charset="0"/>
              </a:rPr>
              <a:t> C, Reddy G H, </a:t>
            </a:r>
            <a:r>
              <a:rPr lang="en-US" sz="1600" dirty="0" err="1" smtClean="0">
                <a:latin typeface="Times New Roman" pitchFamily="18" charset="0"/>
                <a:cs typeface="Times New Roman" pitchFamily="18" charset="0"/>
              </a:rPr>
              <a:t>Chakrapani</a:t>
            </a:r>
            <a:r>
              <a:rPr lang="en-US" sz="1600" dirty="0" smtClean="0">
                <a:latin typeface="Times New Roman" pitchFamily="18" charset="0"/>
                <a:cs typeface="Times New Roman" pitchFamily="18" charset="0"/>
              </a:rPr>
              <a:t> P, et al. Assessment of Equipment Trip Probability Due to Voltage Sags Based on Fuzzy Possibility Distribution Function[J]. IEEE Access, 2018, 6: 76889-76899.</a:t>
            </a:r>
          </a:p>
          <a:p>
            <a:pPr algn="just">
              <a:lnSpc>
                <a:spcPct val="170000"/>
              </a:lnSpc>
              <a:buNone/>
            </a:pPr>
            <a:r>
              <a:rPr lang="en-US" sz="1600" dirty="0" smtClean="0">
                <a:latin typeface="Times New Roman" pitchFamily="18" charset="0"/>
                <a:cs typeface="Times New Roman" pitchFamily="18" charset="0"/>
              </a:rPr>
              <a:t>[10]</a:t>
            </a:r>
            <a:r>
              <a:rPr lang="en-US" sz="1600" dirty="0" err="1" smtClean="0">
                <a:latin typeface="Times New Roman" pitchFamily="18" charset="0"/>
                <a:cs typeface="Times New Roman" pitchFamily="18" charset="0"/>
              </a:rPr>
              <a:t>Elphick</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Ciufo</a:t>
            </a:r>
            <a:r>
              <a:rPr lang="en-US" sz="1600" dirty="0" smtClean="0">
                <a:latin typeface="Times New Roman" pitchFamily="18" charset="0"/>
                <a:cs typeface="Times New Roman" pitchFamily="18" charset="0"/>
              </a:rPr>
              <a:t> P, Drury G, et al. Large scale proactive power-quality monitoring: An example from Australia[J]. IEEE Transactions </a:t>
            </a:r>
            <a:r>
              <a:rPr lang="en-US" sz="1600" dirty="0" err="1" smtClean="0">
                <a:latin typeface="Times New Roman" pitchFamily="18" charset="0"/>
                <a:cs typeface="Times New Roman" pitchFamily="18" charset="0"/>
              </a:rPr>
              <a:t>onPower</a:t>
            </a:r>
            <a:r>
              <a:rPr lang="en-US" sz="1600" dirty="0" smtClean="0">
                <a:latin typeface="Times New Roman" pitchFamily="18" charset="0"/>
                <a:cs typeface="Times New Roman" pitchFamily="18" charset="0"/>
              </a:rPr>
              <a:t> Delivery, 2016, 32(2): 881-889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1199</TotalTime>
  <Words>1202</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Evaluation of Fault Level of Sensitive Equipment Caused by Voltage Sag via Data Mining</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542</cp:revision>
  <dcterms:created xsi:type="dcterms:W3CDTF">2006-08-16T00:00:00Z</dcterms:created>
  <dcterms:modified xsi:type="dcterms:W3CDTF">2021-04-09T12:15:42Z</dcterms:modified>
</cp:coreProperties>
</file>