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15" r:id="rId2"/>
    <p:sldId id="257" r:id="rId3"/>
    <p:sldId id="321" r:id="rId4"/>
    <p:sldId id="260" r:id="rId5"/>
    <p:sldId id="262" r:id="rId6"/>
    <p:sldId id="26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25-Jan-21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19200" y="533400"/>
            <a:ext cx="7714488" cy="49530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Co-Residence </a:t>
            </a:r>
            <a:r>
              <a:rPr lang="en-US" b="1" dirty="0" smtClean="0"/>
              <a:t>Data Theft Attacks on N-Version Programming Based Cloud Services with Task Cancelation</a:t>
            </a:r>
            <a:r>
              <a:rPr lang="en-US" dirty="0" smtClean="0"/>
              <a:t/>
            </a:r>
            <a:br>
              <a:rPr lang="en-US"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a:latin typeface="Times New Roman" pitchFamily="18" charset="0"/>
              <a:cs typeface="Times New Roman" pitchFamily="18" charset="0"/>
            </a:endParaRPr>
          </a:p>
        </p:txBody>
      </p:sp>
      <p:sp>
        <p:nvSpPr>
          <p:cNvPr id="15361" name="Rectangle 1"/>
          <p:cNvSpPr>
            <a:spLocks noChangeArrowheads="1"/>
          </p:cNvSpPr>
          <p:nvPr/>
        </p:nvSpPr>
        <p:spPr bwMode="auto">
          <a:xfrm>
            <a:off x="1143000" y="1905000"/>
            <a:ext cx="77724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Rectangle 1"/>
          <p:cNvSpPr>
            <a:spLocks noChangeArrowheads="1"/>
          </p:cNvSpPr>
          <p:nvPr/>
        </p:nvSpPr>
        <p:spPr bwMode="auto">
          <a:xfrm>
            <a:off x="1143000" y="2209800"/>
            <a:ext cx="80010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en-US" sz="2200" b="1" dirty="0" smtClean="0">
              <a:latin typeface="Times New Roman" pitchFamily="18" charset="0"/>
              <a:ea typeface="Calibri" pitchFamily="34" charset="0"/>
              <a:cs typeface="Times New Roman" pitchFamily="18" charset="0"/>
            </a:endParaRPr>
          </a:p>
        </p:txBody>
      </p:sp>
      <p:sp>
        <p:nvSpPr>
          <p:cNvPr id="3" name="Rectangle 1"/>
          <p:cNvSpPr>
            <a:spLocks noChangeArrowheads="1"/>
          </p:cNvSpPr>
          <p:nvPr/>
        </p:nvSpPr>
        <p:spPr bwMode="auto">
          <a:xfrm>
            <a:off x="1371600" y="0"/>
            <a:ext cx="73914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2000" dirty="0" smtClean="0">
                <a:latin typeface="Times New Roman" pitchFamily="18" charset="0"/>
                <a:ea typeface="Tahoma" pitchFamily="34" charset="0"/>
                <a:cs typeface="Times New Roman" pitchFamily="18" charset="0"/>
              </a:rPr>
              <a:t>Powered </a:t>
            </a:r>
            <a:r>
              <a:rPr lang="en-US" sz="2000" dirty="0" smtClean="0">
                <a:latin typeface="Times New Roman" pitchFamily="18" charset="0"/>
                <a:ea typeface="Tahoma" pitchFamily="34" charset="0"/>
                <a:cs typeface="Times New Roman" pitchFamily="18" charset="0"/>
              </a:rPr>
              <a:t>by virtualization, the cloud computing has brought </a:t>
            </a:r>
            <a:r>
              <a:rPr lang="en-US" sz="2000" dirty="0" smtClean="0">
                <a:latin typeface="Times New Roman" pitchFamily="18" charset="0"/>
                <a:ea typeface="Tahoma" pitchFamily="34" charset="0"/>
                <a:cs typeface="Times New Roman" pitchFamily="18" charset="0"/>
              </a:rPr>
              <a:t>good merits </a:t>
            </a:r>
            <a:r>
              <a:rPr lang="en-US" sz="2000" dirty="0" smtClean="0">
                <a:latin typeface="Times New Roman" pitchFamily="18" charset="0"/>
                <a:ea typeface="Tahoma" pitchFamily="34" charset="0"/>
                <a:cs typeface="Times New Roman" pitchFamily="18" charset="0"/>
              </a:rPr>
              <a:t>of cost effective and on-demand resource sharing among many users. On the other hand, cloud users face security risks from co-residence attacks when using this virtualized platform. Particularly, a malicious attacker may create side channels to steal data from a target user’s virtual machine (VM) that co-resides with the attacker’s VM on the same physical server. </a:t>
            </a:r>
            <a:endParaRPr lang="en-US" sz="2000" dirty="0" smtClean="0">
              <a:latin typeface="Times New Roman" pitchFamily="18" charset="0"/>
              <a:ea typeface="Tahoma" pitchFamily="34"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ea typeface="Tahoma" pitchFamily="34" charset="0"/>
                <a:cs typeface="Times New Roman" pitchFamily="18" charset="0"/>
              </a:rPr>
              <a:t>This </a:t>
            </a:r>
            <a:r>
              <a:rPr lang="en-US" sz="2000" dirty="0" smtClean="0">
                <a:latin typeface="Times New Roman" pitchFamily="18" charset="0"/>
                <a:ea typeface="Tahoma" pitchFamily="34" charset="0"/>
                <a:cs typeface="Times New Roman" pitchFamily="18" charset="0"/>
              </a:rPr>
              <a:t>article models a cloud service undergoing the co-residence data theft attacks. The threshold voting based N-version programming (NVP) is implemented to improve the service reliability, where multiple service component versions (SCVs) are activated in parallel to perform the requested service. </a:t>
            </a:r>
            <a:endParaRPr lang="en-US" sz="2000" dirty="0" smtClean="0">
              <a:latin typeface="Times New Roman" pitchFamily="18" charset="0"/>
              <a:ea typeface="Tahoma" pitchFamily="34" charset="0"/>
              <a:cs typeface="Times New Roman" pitchFamily="18" charset="0"/>
            </a:endParaRPr>
          </a:p>
          <a:p>
            <a:pPr algn="just">
              <a:lnSpc>
                <a:spcPct val="150000"/>
              </a:lnSpc>
              <a:buNone/>
            </a:pPr>
            <a:endParaRPr lang="en-US" sz="2000" dirty="0" smtClean="0">
              <a:latin typeface="Times New Roman" pitchFamily="18" charset="0"/>
              <a:ea typeface="Tahoma" pitchFamily="34" charset="0"/>
              <a:cs typeface="Times New Roman" pitchFamily="18" charset="0"/>
            </a:endParaRPr>
          </a:p>
          <a:p>
            <a:pPr algn="just">
              <a:lnSpc>
                <a:spcPct val="150000"/>
              </a:lnSpc>
              <a:buNone/>
            </a:pPr>
            <a:endParaRPr lang="en-US" sz="2000" dirty="0" smtClean="0">
              <a:latin typeface="Times New Roman" pitchFamily="18" charset="0"/>
              <a:ea typeface="Tahoma" pitchFamily="34" charset="0"/>
              <a:cs typeface="Times New Roman" pitchFamily="18" charset="0"/>
            </a:endParaRPr>
          </a:p>
          <a:p>
            <a:pPr>
              <a:buNone/>
            </a:pPr>
            <a:endParaRPr lang="en-US" sz="2400" dirty="0" smtClean="0"/>
          </a:p>
          <a:p>
            <a:endParaRPr lang="en-US" sz="2400" dirty="0" smtClean="0"/>
          </a:p>
          <a:p>
            <a:pPr>
              <a:buNone/>
            </a:pPr>
            <a:r>
              <a:rPr lang="en-US" sz="2400" dirty="0" smtClean="0"/>
              <a:t> </a:t>
            </a:r>
          </a:p>
          <a:p>
            <a:pPr>
              <a:buNone/>
            </a:pPr>
            <a:r>
              <a:rPr lang="en-US" sz="2400" dirty="0" smtClean="0"/>
              <a:t>  </a:t>
            </a:r>
          </a:p>
          <a:p>
            <a:endParaRPr lang="en-US" sz="2400" dirty="0" smtClean="0"/>
          </a:p>
          <a:p>
            <a:endParaRPr lang="en-US" sz="2400" dirty="0" smtClean="0"/>
          </a:p>
          <a:p>
            <a:pPr>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r>
              <a:rPr lang="en-US" sz="2400" b="1" dirty="0" smtClean="0"/>
              <a:t> </a:t>
            </a:r>
            <a:endParaRPr lang="en-US" sz="2400" dirty="0" smtClean="0"/>
          </a:p>
          <a:p>
            <a:pPr>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a:bodyPr>
          <a:lstStyle/>
          <a:p>
            <a:pPr algn="just">
              <a:lnSpc>
                <a:spcPct val="150000"/>
              </a:lnSpc>
            </a:pPr>
            <a:r>
              <a:rPr lang="en-US" sz="2200" dirty="0" smtClean="0">
                <a:latin typeface="Times New Roman" pitchFamily="18" charset="0"/>
                <a:cs typeface="Times New Roman" pitchFamily="18" charset="0"/>
              </a:rPr>
              <a:t>The final output is determined upon receiving a threshold number of identical outputs from the SCVs, immediately followed by canceling all outstanding SCVs to reduce expenses. Probabilistic models are first introduced to evaluate performance metrics of the considered service, including the data theft probability, service success probability, expected service operation time, and expected utility. </a:t>
            </a:r>
            <a:endParaRPr lang="en-US" sz="2200" dirty="0" smtClean="0">
              <a:latin typeface="Times New Roman" pitchFamily="18" charset="0"/>
              <a:cs typeface="Times New Roman" pitchFamily="18" charset="0"/>
            </a:endParaRPr>
          </a:p>
          <a:p>
            <a:pPr algn="just">
              <a:lnSpc>
                <a:spcPct val="150000"/>
              </a:lnSpc>
            </a:pPr>
            <a:r>
              <a:rPr lang="en-US" sz="2200" dirty="0" smtClean="0">
                <a:latin typeface="Times New Roman" pitchFamily="18" charset="0"/>
                <a:cs typeface="Times New Roman" pitchFamily="18" charset="0"/>
              </a:rPr>
              <a:t>Optimization </a:t>
            </a:r>
            <a:r>
              <a:rPr lang="en-US" sz="2200" dirty="0" smtClean="0">
                <a:latin typeface="Times New Roman" pitchFamily="18" charset="0"/>
                <a:cs typeface="Times New Roman" pitchFamily="18" charset="0"/>
              </a:rPr>
              <a:t>problems are further solved to find the optimal number of SCVs maximizing the expected utility. Interactions among different model parameters and VM allocation policies, as well as their effects on the considered performance metrics and on the optimization solutions are studied through examples.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endParaRPr lang="en-US" sz="2000" dirty="0" smtClean="0"/>
          </a:p>
          <a:p>
            <a:pPr algn="just">
              <a:lnSpc>
                <a:spcPct val="150000"/>
              </a:lnSpc>
              <a:buFont typeface="Wingdings" pitchFamily="2" charset="2"/>
              <a:buChar char="Ø"/>
            </a:pPr>
            <a:r>
              <a:rPr lang="en-US" sz="2000" dirty="0" smtClean="0">
                <a:latin typeface="Times New Roman" pitchFamily="18" charset="0"/>
                <a:cs typeface="Times New Roman" pitchFamily="18" charset="0"/>
              </a:rPr>
              <a:t>Third-party cloud computing represents the promise of out-sourcing as applied to computation. Services, such as Microsoft’s Azure and Amazon’s EC2, allow users to instant ate virtual machines (VMs) on demand and thus purchase precisely the capacity they require when they require it.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turn, the use of virtualization allows third-party cloud providers to maximize the utilization of their sunk capital costs by multiplexing many customer VMs across a shared physical </a:t>
            </a:r>
            <a:r>
              <a:rPr lang="en-US" sz="2000" dirty="0" smtClean="0">
                <a:latin typeface="Times New Roman" pitchFamily="18" charset="0"/>
                <a:cs typeface="Times New Roman" pitchFamily="18" charset="0"/>
              </a:rPr>
              <a:t>infrastructure.</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150000"/>
              </a:lnSpc>
              <a:buNone/>
            </a:pPr>
            <a:endParaRPr lang="en-US" sz="2000" dirty="0" smtClean="0">
              <a:latin typeface="Times New Roman" pitchFamily="18" charset="0"/>
              <a:cs typeface="Times New Roman" pitchFamily="18" charset="0"/>
            </a:endParaRPr>
          </a:p>
          <a:p>
            <a:pPr lvl="0">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Thus is likely to be demanded by customers with strong privacy requirements.</a:t>
            </a: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nSpc>
                <a:spcPct val="150000"/>
              </a:lnSpc>
            </a:pPr>
            <a:r>
              <a:rPr lang="en-US" sz="2000" dirty="0" smtClean="0">
                <a:latin typeface="Times New Roman" pitchFamily="18" charset="0"/>
                <a:cs typeface="Times New Roman" pitchFamily="18" charset="0"/>
              </a:rPr>
              <a:t>We argue that the best solution is for cloud providers to expose this risk explicitly and give some placement control directly to customers.</a:t>
            </a: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this paper, we show that this approach can also introduce new vulnerabilities. Using the Amazon EC2 service as a case study, we show that it is possible to map the internal cloud infrastructure, identify where a particular target VM is likely to reside, and then instantiate new VMs until one is placed co-resident with the target. We explore how such placement can then be used to mount cross-VM side-channel attacks to extract information from a target VM on the same machine.</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Some of these risks are self-evident and relate to the new trust relationship between customer and cloud provider. For example, customers must trust their cloud providers to respect the privacy of their data and the integrity of their computations.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Cloud </a:t>
            </a:r>
            <a:r>
              <a:rPr lang="en-US" sz="2000" dirty="0" smtClean="0">
                <a:latin typeface="Times New Roman" pitchFamily="18" charset="0"/>
                <a:cs typeface="Times New Roman" pitchFamily="18" charset="0"/>
              </a:rPr>
              <a:t>infrastructures can also introduce non-obvious threats from other customers due to the subtleties of how physical resources can be transparently shared between virtual machines (VMs).</a:t>
            </a:r>
          </a:p>
          <a:p>
            <a:pPr algn="just">
              <a:lnSpc>
                <a:spcPct val="150000"/>
              </a:lnSpc>
              <a:buNone/>
            </a:pPr>
            <a:r>
              <a:rPr lang="en-US" sz="2000" b="1" dirty="0" smtClean="0"/>
              <a:t> </a:t>
            </a:r>
            <a:endParaRPr lang="en-US" sz="2000" dirty="0" smtClean="0"/>
          </a:p>
          <a:p>
            <a:pPr>
              <a:buNone/>
            </a:pPr>
            <a:r>
              <a:rPr lang="en-US" sz="2000" b="1" dirty="0" smtClean="0"/>
              <a:t> </a:t>
            </a:r>
            <a:endParaRPr lang="en-US" sz="2000" dirty="0" smtClean="0"/>
          </a:p>
          <a:p>
            <a:pPr>
              <a:buNone/>
            </a:pPr>
            <a:r>
              <a:rPr lang="en-US" sz="2000" b="1" dirty="0" smtClean="0"/>
              <a:t> </a:t>
            </a:r>
            <a:endParaRPr lang="en-US" sz="2000" dirty="0" smtClean="0"/>
          </a:p>
          <a:p>
            <a:pPr>
              <a:buNone/>
            </a:pPr>
            <a:r>
              <a:rPr lang="en-US" sz="2000" b="1" dirty="0" smtClean="0"/>
              <a:t> </a:t>
            </a:r>
            <a:endParaRPr lang="en-US" sz="2000" dirty="0" smtClean="0"/>
          </a:p>
          <a:p>
            <a:pPr>
              <a:buNone/>
            </a:pPr>
            <a:r>
              <a:rPr lang="en-US" sz="2000" b="1" dirty="0" smtClean="0"/>
              <a:t> </a:t>
            </a:r>
            <a:endParaRPr lang="en-US" sz="2000" dirty="0" smtClean="0"/>
          </a:p>
          <a:p>
            <a:pPr>
              <a:buNone/>
            </a:pPr>
            <a:r>
              <a:rPr lang="en-US" sz="2000" b="1" dirty="0" smtClean="0"/>
              <a:t> </a:t>
            </a:r>
            <a:endParaRPr lang="en-US" sz="2000" dirty="0" smtClean="0"/>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676400" y="1905000"/>
            <a:ext cx="6324600" cy="41148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628384"/>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“Defending N-version programming service components against co-resident attacks in </a:t>
                      </a:r>
                      <a:r>
                        <a:rPr kumimoji="0" lang="en-US" sz="1800" kern="1200" dirty="0" err="1" smtClean="0">
                          <a:solidFill>
                            <a:schemeClr val="dk1"/>
                          </a:solidFill>
                          <a:latin typeface="Times New Roman" pitchFamily="18" charset="0"/>
                          <a:ea typeface="+mn-ea"/>
                          <a:cs typeface="Times New Roman" pitchFamily="18" charset="0"/>
                        </a:rPr>
                        <a:t>IoT</a:t>
                      </a:r>
                      <a:r>
                        <a:rPr kumimoji="0" lang="en-US" sz="1800" kern="1200" dirty="0" smtClean="0">
                          <a:solidFill>
                            <a:schemeClr val="dk1"/>
                          </a:solidFill>
                          <a:latin typeface="Times New Roman" pitchFamily="18" charset="0"/>
                          <a:ea typeface="+mn-ea"/>
                          <a:cs typeface="Times New Roman" pitchFamily="18" charset="0"/>
                        </a:rPr>
                        <a:t> cloud systems,”</a:t>
                      </a:r>
                      <a:endParaRPr lang="en-US" sz="1400" dirty="0">
                        <a:latin typeface="Times New Roman" pitchFamily="18" charset="0"/>
                        <a:cs typeface="Times New Roman" pitchFamily="18" charset="0"/>
                      </a:endParaRPr>
                    </a:p>
                  </a:txBody>
                  <a:tcPr/>
                </a:tc>
                <a:tc>
                  <a:txBody>
                    <a:bodyPr/>
                    <a:lstStyle/>
                    <a:p>
                      <a:pPr>
                        <a:lnSpc>
                          <a:spcPct val="150000"/>
                        </a:lnSpc>
                      </a:pPr>
                      <a:r>
                        <a:rPr kumimoji="0" lang="en-US" sz="1800" kern="1200" dirty="0" smtClean="0">
                          <a:solidFill>
                            <a:schemeClr val="dk1"/>
                          </a:solidFill>
                          <a:latin typeface="Times New Roman" pitchFamily="18" charset="0"/>
                          <a:ea typeface="+mn-ea"/>
                          <a:cs typeface="Times New Roman" pitchFamily="18" charset="0"/>
                        </a:rPr>
                        <a:t>L. Xing, G. </a:t>
                      </a:r>
                      <a:r>
                        <a:rPr kumimoji="0" lang="en-US" sz="1800" kern="1200" dirty="0" err="1" smtClean="0">
                          <a:solidFill>
                            <a:schemeClr val="dk1"/>
                          </a:solidFill>
                          <a:latin typeface="Times New Roman" pitchFamily="18" charset="0"/>
                          <a:ea typeface="+mn-ea"/>
                          <a:cs typeface="Times New Roman" pitchFamily="18" charset="0"/>
                        </a:rPr>
                        <a:t>Levitin</a:t>
                      </a:r>
                      <a:r>
                        <a:rPr kumimoji="0" lang="en-US" sz="1800" kern="1200" dirty="0" smtClean="0">
                          <a:solidFill>
                            <a:schemeClr val="dk1"/>
                          </a:solidFill>
                          <a:latin typeface="Times New Roman" pitchFamily="18" charset="0"/>
                          <a:ea typeface="+mn-ea"/>
                          <a:cs typeface="Times New Roman" pitchFamily="18" charset="0"/>
                        </a:rPr>
                        <a:t>, and Y. Xiang, </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The real innovation of Internet of Things (</a:t>
                      </a:r>
                      <a:r>
                        <a:rPr kumimoji="0" lang="en-US" sz="1800" kern="1200" dirty="0" err="1" smtClean="0">
                          <a:solidFill>
                            <a:schemeClr val="dk1"/>
                          </a:solidFill>
                          <a:latin typeface="Times New Roman" pitchFamily="18" charset="0"/>
                          <a:ea typeface="+mn-ea"/>
                          <a:cs typeface="Times New Roman" pitchFamily="18" charset="0"/>
                        </a:rPr>
                        <a:t>IoT</a:t>
                      </a:r>
                      <a:r>
                        <a:rPr kumimoji="0" lang="en-US" sz="1800" kern="1200" dirty="0" smtClean="0">
                          <a:solidFill>
                            <a:schemeClr val="dk1"/>
                          </a:solidFill>
                          <a:latin typeface="Times New Roman" pitchFamily="18" charset="0"/>
                          <a:ea typeface="+mn-ea"/>
                          <a:cs typeface="Times New Roman" pitchFamily="18" charset="0"/>
                        </a:rPr>
                        <a:t>) can be spurred only when being combined with cloud computing, a paradigm that allows numerous users to simultaneously access configurable resources and services. </a:t>
                      </a:r>
                      <a:endParaRPr lang="en-US" sz="14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Dynamic cloud task scheduling based on a two-stage strategy,”</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 P. Zhang and M. Zhou,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Cloud Computing reshapes the entire computing paradigm. In general, cloud computing means outsourcing available services and data storage in centralized scenario. </a:t>
                      </a:r>
                      <a:endParaRPr lang="en-US" sz="11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467600" cy="7358126"/>
        </p:xfrm>
        <a:graphic>
          <a:graphicData uri="http://schemas.openxmlformats.org/drawingml/2006/table">
            <a:tbl>
              <a:tblPr firstRow="1" bandRow="1">
                <a:tableStyleId>{5C22544A-7EE6-4342-B048-85BDC9FD1C3A}</a:tableStyleId>
              </a:tblPr>
              <a:tblGrid>
                <a:gridCol w="2133600"/>
                <a:gridCol w="1981200"/>
                <a:gridCol w="33528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“A survey of virtual machine management in edge computing,”</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Z. Tao et al.,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Many edge computing systems rely on virtual machines (VMs) to deliver their services. It is challenging, however, to deploy the virtualization mechanisms on edge computing hardware infrastructures. </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“An extensive survey on co-resident attack in dynamic cloud computing environment,”</a:t>
                      </a:r>
                      <a:endParaRPr lang="en-US"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kumimoji="0" lang="en-US" sz="2000" kern="1200" dirty="0" smtClean="0">
                          <a:solidFill>
                            <a:schemeClr val="dk1"/>
                          </a:solidFill>
                          <a:latin typeface="+mn-lt"/>
                          <a:ea typeface="+mn-ea"/>
                          <a:cs typeface="+mn-cs"/>
                        </a:rPr>
                        <a:t>G. </a:t>
                      </a:r>
                      <a:r>
                        <a:rPr kumimoji="0" lang="en-US" sz="2000" kern="1200" dirty="0" err="1" smtClean="0">
                          <a:solidFill>
                            <a:schemeClr val="dk1"/>
                          </a:solidFill>
                          <a:latin typeface="+mn-lt"/>
                          <a:ea typeface="+mn-ea"/>
                          <a:cs typeface="+mn-cs"/>
                        </a:rPr>
                        <a:t>Nalinipriya</a:t>
                      </a:r>
                      <a:r>
                        <a:rPr kumimoji="0" lang="en-US" sz="2000" kern="1200" dirty="0" smtClean="0">
                          <a:solidFill>
                            <a:schemeClr val="dk1"/>
                          </a:solidFill>
                          <a:latin typeface="+mn-lt"/>
                          <a:ea typeface="+mn-ea"/>
                          <a:cs typeface="+mn-cs"/>
                        </a:rPr>
                        <a:t>, P. J. </a:t>
                      </a:r>
                      <a:r>
                        <a:rPr kumimoji="0" lang="en-US" sz="2000" kern="1200" dirty="0" err="1" smtClean="0">
                          <a:solidFill>
                            <a:schemeClr val="dk1"/>
                          </a:solidFill>
                          <a:latin typeface="+mn-lt"/>
                          <a:ea typeface="+mn-ea"/>
                          <a:cs typeface="+mn-cs"/>
                        </a:rPr>
                        <a:t>Varalakshmi</a:t>
                      </a:r>
                      <a:r>
                        <a:rPr kumimoji="0" lang="en-US" sz="2000" kern="1200" dirty="0" smtClean="0">
                          <a:solidFill>
                            <a:schemeClr val="dk1"/>
                          </a:solidFill>
                          <a:latin typeface="+mn-lt"/>
                          <a:ea typeface="+mn-ea"/>
                          <a:cs typeface="+mn-cs"/>
                        </a:rPr>
                        <a:t>, K. G. </a:t>
                      </a:r>
                      <a:r>
                        <a:rPr kumimoji="0" lang="en-US" sz="2000" kern="1200" dirty="0" err="1" smtClean="0">
                          <a:solidFill>
                            <a:schemeClr val="dk1"/>
                          </a:solidFill>
                          <a:latin typeface="+mn-lt"/>
                          <a:ea typeface="+mn-ea"/>
                          <a:cs typeface="+mn-cs"/>
                        </a:rPr>
                        <a:t>Maheswari</a:t>
                      </a:r>
                      <a:r>
                        <a:rPr kumimoji="0" lang="en-US" sz="2000" kern="1200" dirty="0" smtClean="0">
                          <a:solidFill>
                            <a:schemeClr val="dk1"/>
                          </a:solidFill>
                          <a:latin typeface="+mn-lt"/>
                          <a:ea typeface="+mn-ea"/>
                          <a:cs typeface="+mn-cs"/>
                        </a:rPr>
                        <a:t>, and R. Anita, </a:t>
                      </a:r>
                      <a:endParaRPr lang="en-US" sz="24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Aiming at preventing user data leakage and the damage that is caused by co-resident attacks in the cloud environment, a data partitioning and encryption backup (P&amp;XE) scheme is proposed. After the data have been divided into blocks, the data are backed up using the XOR operation between the data.</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762000"/>
            <a:ext cx="7866888" cy="5867400"/>
          </a:xfrm>
        </p:spPr>
        <p:txBody>
          <a:bodyPr>
            <a:noAutofit/>
          </a:bodyPr>
          <a:lstStyle/>
          <a:p>
            <a:pPr>
              <a:buNone/>
            </a:pPr>
            <a:r>
              <a:rPr lang="en-US" sz="1800" dirty="0" smtClean="0"/>
              <a:t> </a:t>
            </a:r>
          </a:p>
          <a:p>
            <a:pPr algn="just">
              <a:buNone/>
            </a:pPr>
            <a:r>
              <a:rPr lang="en-US" sz="1800" dirty="0" smtClean="0"/>
              <a:t>[</a:t>
            </a:r>
            <a:r>
              <a:rPr lang="en-US" sz="1800" dirty="0" smtClean="0"/>
              <a:t>1</a:t>
            </a:r>
            <a:r>
              <a:rPr lang="en-US" sz="1800" dirty="0" smtClean="0">
                <a:latin typeface="Times New Roman" pitchFamily="18" charset="0"/>
                <a:cs typeface="Times New Roman" pitchFamily="18" charset="0"/>
              </a:rPr>
              <a:t>] J. von Neumann, “Probabilistic logics and the synthesis of reliable organisms from unreliable components,” in Automata Studies (Annals of Mathematics Studies, No. 34). Princeton, NJ, USA: Princeton </a:t>
            </a:r>
            <a:r>
              <a:rPr lang="en-US" sz="1800" dirty="0" err="1" smtClean="0">
                <a:latin typeface="Times New Roman" pitchFamily="18" charset="0"/>
                <a:cs typeface="Times New Roman" pitchFamily="18" charset="0"/>
              </a:rPr>
              <a:t>Univ.Press</a:t>
            </a:r>
            <a:r>
              <a:rPr lang="en-US" sz="1800" dirty="0" smtClean="0">
                <a:latin typeface="Times New Roman" pitchFamily="18" charset="0"/>
                <a:cs typeface="Times New Roman" pitchFamily="18" charset="0"/>
              </a:rPr>
              <a:t>, 1956, pp. 43–98</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p>
          <a:p>
            <a:pPr algn="just">
              <a:buNone/>
            </a:pP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A. </a:t>
            </a:r>
            <a:r>
              <a:rPr lang="en-US" sz="1800" dirty="0" err="1" smtClean="0">
                <a:latin typeface="Times New Roman" pitchFamily="18" charset="0"/>
                <a:cs typeface="Times New Roman" pitchFamily="18" charset="0"/>
              </a:rPr>
              <a:t>Avizienis</a:t>
            </a:r>
            <a:r>
              <a:rPr lang="en-US" sz="1800" dirty="0" smtClean="0">
                <a:latin typeface="Times New Roman" pitchFamily="18" charset="0"/>
                <a:cs typeface="Times New Roman" pitchFamily="18" charset="0"/>
              </a:rPr>
              <a:t>, “The N-version approach to fault-tolerant software,” IEEE Trans. </a:t>
            </a:r>
            <a:r>
              <a:rPr lang="en-US" sz="1800" dirty="0" err="1" smtClean="0">
                <a:latin typeface="Times New Roman" pitchFamily="18" charset="0"/>
                <a:cs typeface="Times New Roman" pitchFamily="18" charset="0"/>
              </a:rPr>
              <a:t>Softw</a:t>
            </a:r>
            <a:r>
              <a:rPr lang="en-US" sz="1800" dirty="0" smtClean="0">
                <a:latin typeface="Times New Roman" pitchFamily="18" charset="0"/>
                <a:cs typeface="Times New Roman" pitchFamily="18" charset="0"/>
              </a:rPr>
              <a:t>. Eng., vol. 11, no. 2, pp. 1491–1501, Dec. 1985.</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[3] W. </a:t>
            </a:r>
            <a:r>
              <a:rPr lang="en-US" sz="1800" dirty="0" err="1" smtClean="0">
                <a:latin typeface="Times New Roman" pitchFamily="18" charset="0"/>
                <a:cs typeface="Times New Roman" pitchFamily="18" charset="0"/>
              </a:rPr>
              <a:t>Kuo</a:t>
            </a:r>
            <a:r>
              <a:rPr lang="en-US" sz="1800" dirty="0" smtClean="0">
                <a:latin typeface="Times New Roman" pitchFamily="18" charset="0"/>
                <a:cs typeface="Times New Roman" pitchFamily="18" charset="0"/>
              </a:rPr>
              <a:t> and R. Wan, “Recent advances in optimal reliability allocation,” </a:t>
            </a:r>
            <a:r>
              <a:rPr lang="en-US" sz="1800" dirty="0" err="1" smtClean="0">
                <a:latin typeface="Times New Roman" pitchFamily="18" charset="0"/>
                <a:cs typeface="Times New Roman" pitchFamily="18" charset="0"/>
              </a:rPr>
              <a:t>IEEETrans</a:t>
            </a:r>
            <a:r>
              <a:rPr lang="en-US" sz="1800" dirty="0" smtClean="0">
                <a:latin typeface="Times New Roman" pitchFamily="18" charset="0"/>
                <a:cs typeface="Times New Roman" pitchFamily="18" charset="0"/>
              </a:rPr>
              <a:t>. Syst., Man, </a:t>
            </a:r>
            <a:r>
              <a:rPr lang="en-US" sz="1800" dirty="0" err="1" smtClean="0">
                <a:latin typeface="Times New Roman" pitchFamily="18" charset="0"/>
                <a:cs typeface="Times New Roman" pitchFamily="18" charset="0"/>
              </a:rPr>
              <a:t>Cybern</a:t>
            </a:r>
            <a:r>
              <a:rPr lang="en-US" sz="1800" dirty="0" smtClean="0">
                <a:latin typeface="Times New Roman" pitchFamily="18" charset="0"/>
                <a:cs typeface="Times New Roman" pitchFamily="18" charset="0"/>
              </a:rPr>
              <a:t>. A, Syst., Humans, vol. 37, no. 2, pp. 143–156, Mar. 2007</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[4] L. Xing, G. </a:t>
            </a:r>
            <a:r>
              <a:rPr lang="en-US" sz="1800" dirty="0" err="1" smtClean="0">
                <a:latin typeface="Times New Roman" pitchFamily="18" charset="0"/>
                <a:cs typeface="Times New Roman" pitchFamily="18" charset="0"/>
              </a:rPr>
              <a:t>Levitin</a:t>
            </a:r>
            <a:r>
              <a:rPr lang="en-US" sz="1800" dirty="0" smtClean="0">
                <a:latin typeface="Times New Roman" pitchFamily="18" charset="0"/>
                <a:cs typeface="Times New Roman" pitchFamily="18" charset="0"/>
              </a:rPr>
              <a:t>, and Y. Xiang, “Defending N-version programming service components against co-resident attacks in </a:t>
            </a:r>
            <a:r>
              <a:rPr lang="en-US" sz="1800" dirty="0" err="1" smtClean="0">
                <a:latin typeface="Times New Roman" pitchFamily="18" charset="0"/>
                <a:cs typeface="Times New Roman" pitchFamily="18" charset="0"/>
              </a:rPr>
              <a:t>IoT</a:t>
            </a:r>
            <a:r>
              <a:rPr lang="en-US" sz="1800" dirty="0" smtClean="0">
                <a:latin typeface="Times New Roman" pitchFamily="18" charset="0"/>
                <a:cs typeface="Times New Roman" pitchFamily="18" charset="0"/>
              </a:rPr>
              <a:t> cloud systems,” IEEE Trans. Services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early access, Mar. 13, 2019, </a:t>
            </a:r>
            <a:r>
              <a:rPr lang="en-US" sz="1800" dirty="0" err="1" smtClean="0">
                <a:latin typeface="Times New Roman" pitchFamily="18" charset="0"/>
                <a:cs typeface="Times New Roman" pitchFamily="18" charset="0"/>
              </a:rPr>
              <a:t>doi</a:t>
            </a:r>
            <a:r>
              <a:rPr lang="en-US" sz="1800" dirty="0" smtClean="0">
                <a:latin typeface="Times New Roman" pitchFamily="18" charset="0"/>
                <a:cs typeface="Times New Roman" pitchFamily="18" charset="0"/>
              </a:rPr>
              <a:t>: 10.1109/TSC.2019.2904958.</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Z. </a:t>
            </a:r>
            <a:r>
              <a:rPr lang="en-US" sz="1800" dirty="0" err="1" smtClean="0">
                <a:latin typeface="Times New Roman" pitchFamily="18" charset="0"/>
                <a:cs typeface="Times New Roman" pitchFamily="18" charset="0"/>
              </a:rPr>
              <a:t>Qiu</a:t>
            </a:r>
            <a:r>
              <a:rPr lang="en-US" sz="1800" dirty="0" smtClean="0">
                <a:latin typeface="Times New Roman" pitchFamily="18" charset="0"/>
                <a:cs typeface="Times New Roman" pitchFamily="18" charset="0"/>
              </a:rPr>
              <a:t> and J. F. </a:t>
            </a:r>
            <a:r>
              <a:rPr lang="en-US" sz="1800" dirty="0" err="1" smtClean="0">
                <a:latin typeface="Times New Roman" pitchFamily="18" charset="0"/>
                <a:cs typeface="Times New Roman" pitchFamily="18" charset="0"/>
              </a:rPr>
              <a:t>Pérez</a:t>
            </a:r>
            <a:r>
              <a:rPr lang="en-US" sz="1800" dirty="0" smtClean="0">
                <a:latin typeface="Times New Roman" pitchFamily="18" charset="0"/>
                <a:cs typeface="Times New Roman" pitchFamily="18" charset="0"/>
              </a:rPr>
              <a:t>, “Enhancing reliability and response times via replication in computing clusters,” in Proc. IEEE Conf. </a:t>
            </a:r>
            <a:r>
              <a:rPr lang="en-US" sz="1800" dirty="0" err="1" smtClean="0">
                <a:latin typeface="Times New Roman" pitchFamily="18" charset="0"/>
                <a:cs typeface="Times New Roman" pitchFamily="18" charset="0"/>
              </a:rPr>
              <a:t>Comput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Commun</a:t>
            </a:r>
            <a:r>
              <a:rPr lang="en-US" sz="1800" dirty="0" smtClean="0">
                <a:latin typeface="Times New Roman" pitchFamily="18" charset="0"/>
                <a:cs typeface="Times New Roman" pitchFamily="18" charset="0"/>
              </a:rPr>
              <a:t>. (INFOCOM), 2015, pp. 1355–1363.</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lnSpcReduction="10000"/>
          </a:bodyPr>
          <a:lstStyle/>
          <a:p>
            <a:pPr algn="just">
              <a:buNone/>
            </a:pPr>
            <a:r>
              <a:rPr lang="en-US" sz="2000" dirty="0" smtClean="0">
                <a:latin typeface="Times New Roman" pitchFamily="18" charset="0"/>
                <a:cs typeface="Times New Roman" pitchFamily="18" charset="0"/>
              </a:rPr>
              <a:t>6] T. Wang, W. Zhang, C. Ye, J. Wei, H. </a:t>
            </a:r>
            <a:r>
              <a:rPr lang="en-US" sz="2000" dirty="0" err="1" smtClean="0">
                <a:latin typeface="Times New Roman" pitchFamily="18" charset="0"/>
                <a:cs typeface="Times New Roman" pitchFamily="18" charset="0"/>
              </a:rPr>
              <a:t>Zhong</a:t>
            </a:r>
            <a:r>
              <a:rPr lang="en-US" sz="2000" dirty="0" smtClean="0">
                <a:latin typeface="Times New Roman" pitchFamily="18" charset="0"/>
                <a:cs typeface="Times New Roman" pitchFamily="18" charset="0"/>
              </a:rPr>
              <a:t>, and T. Huang, “FD4C: Automatic fault diagnosis framework for Web applications in cloud computing,” IEEE Trans. Syst., Man, </a:t>
            </a:r>
            <a:r>
              <a:rPr lang="en-US" sz="2000" dirty="0" err="1" smtClean="0">
                <a:latin typeface="Times New Roman" pitchFamily="18" charset="0"/>
                <a:cs typeface="Times New Roman" pitchFamily="18" charset="0"/>
              </a:rPr>
              <a:t>Cybern</a:t>
            </a:r>
            <a:r>
              <a:rPr lang="en-US" sz="2000" dirty="0" smtClean="0">
                <a:latin typeface="Times New Roman" pitchFamily="18" charset="0"/>
                <a:cs typeface="Times New Roman" pitchFamily="18" charset="0"/>
              </a:rPr>
              <a:t>., Syst., vol. 46, no. 1, pp. 61–75, Jan. 2016.</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[7] M. H. </a:t>
            </a:r>
            <a:r>
              <a:rPr lang="en-US" sz="2000" dirty="0" err="1" smtClean="0">
                <a:latin typeface="Times New Roman" pitchFamily="18" charset="0"/>
                <a:cs typeface="Times New Roman" pitchFamily="18" charset="0"/>
              </a:rPr>
              <a:t>Ghahramani</a:t>
            </a:r>
            <a:r>
              <a:rPr lang="en-US" sz="2000" dirty="0" smtClean="0">
                <a:latin typeface="Times New Roman" pitchFamily="18" charset="0"/>
                <a:cs typeface="Times New Roman" pitchFamily="18" charset="0"/>
              </a:rPr>
              <a:t>, M. Zhou, and C. T. Hon, “Toward cloud computing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architecture: Analysis of cloud systems and cloud services,” IEEE/CAA J. </a:t>
            </a:r>
            <a:r>
              <a:rPr lang="en-US" sz="2000" dirty="0" err="1" smtClean="0">
                <a:latin typeface="Times New Roman" pitchFamily="18" charset="0"/>
                <a:cs typeface="Times New Roman" pitchFamily="18" charset="0"/>
              </a:rPr>
              <a:t>Automatica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Sinica</a:t>
            </a:r>
            <a:r>
              <a:rPr lang="en-US" sz="2000" dirty="0" smtClean="0">
                <a:latin typeface="Times New Roman" pitchFamily="18" charset="0"/>
                <a:cs typeface="Times New Roman" pitchFamily="18" charset="0"/>
              </a:rPr>
              <a:t>, vol. 4, no. 1, pp. 6–18, Jan. 2017.</a:t>
            </a:r>
          </a:p>
          <a:p>
            <a:pPr algn="just">
              <a:buNone/>
            </a:pPr>
            <a:r>
              <a:rPr lang="en-US" sz="2000" dirty="0" smtClean="0">
                <a:latin typeface="Times New Roman" pitchFamily="18" charset="0"/>
                <a:cs typeface="Times New Roman" pitchFamily="18" charset="0"/>
              </a:rPr>
              <a:t>[8] Z. Tao et al., “A survey of virtual machine management in edge computing,” Proc. IEEE, vol. 107, no. 8, pp. 1482–1499, Aug. 2019.</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[9] X. </a:t>
            </a:r>
            <a:r>
              <a:rPr lang="en-US" sz="2000" dirty="0" err="1" smtClean="0">
                <a:latin typeface="Times New Roman" pitchFamily="18" charset="0"/>
                <a:cs typeface="Times New Roman" pitchFamily="18" charset="0"/>
              </a:rPr>
              <a:t>Qiu</a:t>
            </a:r>
            <a:r>
              <a:rPr lang="en-US" sz="2000" dirty="0" smtClean="0">
                <a:latin typeface="Times New Roman" pitchFamily="18" charset="0"/>
                <a:cs typeface="Times New Roman" pitchFamily="18" charset="0"/>
              </a:rPr>
              <a:t>, Y. Dai, Y. Xiang, and L. Xing, “A hierarchical correlation model for evaluating reliability, performance, and power consumption of a cloud service,” IEEE Trans. Syst., Man, </a:t>
            </a:r>
            <a:r>
              <a:rPr lang="en-US" sz="2000" dirty="0" err="1" smtClean="0">
                <a:latin typeface="Times New Roman" pitchFamily="18" charset="0"/>
                <a:cs typeface="Times New Roman" pitchFamily="18" charset="0"/>
              </a:rPr>
              <a:t>Cybern</a:t>
            </a:r>
            <a:r>
              <a:rPr lang="en-US" sz="2000" dirty="0" smtClean="0">
                <a:latin typeface="Times New Roman" pitchFamily="18" charset="0"/>
                <a:cs typeface="Times New Roman" pitchFamily="18" charset="0"/>
              </a:rPr>
              <a:t>., Syst., vol. 46, no. 3, pp. 401–412, Mar. 2016</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[10] P. Zhang and M. Zhou, “Dynamic cloud task scheduling based on a two-stage strategy,” IEEE Trans. </a:t>
            </a:r>
            <a:r>
              <a:rPr lang="en-US" sz="2000" dirty="0" err="1" smtClean="0">
                <a:latin typeface="Times New Roman" pitchFamily="18" charset="0"/>
                <a:cs typeface="Times New Roman" pitchFamily="18" charset="0"/>
              </a:rPr>
              <a:t>Autom</a:t>
            </a:r>
            <a:r>
              <a:rPr lang="en-US" sz="2000" dirty="0" smtClean="0">
                <a:latin typeface="Times New Roman" pitchFamily="18" charset="0"/>
                <a:cs typeface="Times New Roman" pitchFamily="18" charset="0"/>
              </a:rPr>
              <a:t>. Sci. Eng., vol. 15, no. 2, pp. 772–783, Apr. 2018.</a:t>
            </a:r>
          </a:p>
          <a:p>
            <a:pPr>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832</TotalTime>
  <Words>791</Words>
  <Application>Microsoft Office PowerPoint</Application>
  <PresentationFormat>On-screen Show (4:3)</PresentationFormat>
  <Paragraphs>106</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Co-Residence Data Theft Attacks on N-Version Programming Based Cloud Services with Task Cancelation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379</cp:revision>
  <dcterms:created xsi:type="dcterms:W3CDTF">2006-08-16T00:00:00Z</dcterms:created>
  <dcterms:modified xsi:type="dcterms:W3CDTF">2021-01-25T13:43:25Z</dcterms:modified>
</cp:coreProperties>
</file>