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Efficient Mining Cluster Selection for Block chain-Based Cellular V2X Communications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990600"/>
            <a:ext cx="7498080" cy="5486400"/>
          </a:xfrm>
        </p:spPr>
        <p:txBody>
          <a:bodyPr>
            <a:noAutofit/>
          </a:bodyPr>
          <a:lstStyle/>
          <a:p>
            <a:pPr algn="just">
              <a:lnSpc>
                <a:spcPct val="170000"/>
              </a:lnSpc>
            </a:pPr>
            <a:r>
              <a:rPr lang="en-US" sz="1800" dirty="0" smtClean="0">
                <a:latin typeface="Times New Roman" pitchFamily="18" charset="0"/>
                <a:cs typeface="Times New Roman" pitchFamily="18" charset="0"/>
              </a:rPr>
              <a:t>Cellular vehicle-to-everything (V2X) communication is expected to herald the age of autonomous vehicles in the coming years.</a:t>
            </a:r>
          </a:p>
          <a:p>
            <a:pPr algn="just">
              <a:lnSpc>
                <a:spcPct val="170000"/>
              </a:lnSpc>
            </a:pPr>
            <a:r>
              <a:rPr lang="en-US" sz="1800" dirty="0" smtClean="0">
                <a:latin typeface="Times New Roman" pitchFamily="18" charset="0"/>
                <a:cs typeface="Times New Roman" pitchFamily="18" charset="0"/>
              </a:rPr>
              <a:t> With the integration of block chain in such networks, information of all granularity levels, from complete blocks to individual transactions, would be accessible to vehicle sat any time. </a:t>
            </a:r>
          </a:p>
          <a:p>
            <a:pPr algn="just">
              <a:lnSpc>
                <a:spcPct val="170000"/>
              </a:lnSpc>
            </a:pPr>
            <a:r>
              <a:rPr lang="en-US" sz="1800" dirty="0" smtClean="0">
                <a:latin typeface="Times New Roman" pitchFamily="18" charset="0"/>
                <a:cs typeface="Times New Roman" pitchFamily="18" charset="0"/>
              </a:rPr>
              <a:t>Specifically, the block chain technology is expected to improve the security, immutability, and decentralization of cellular V2X communication through smart contract and distributed ledgers. </a:t>
            </a:r>
          </a:p>
          <a:p>
            <a:pPr algn="just">
              <a:lnSpc>
                <a:spcPct val="170000"/>
              </a:lnSpc>
            </a:pPr>
            <a:r>
              <a:rPr lang="en-US" sz="1800" dirty="0" smtClean="0">
                <a:latin typeface="Times New Roman" pitchFamily="18" charset="0"/>
                <a:cs typeface="Times New Roman" pitchFamily="18" charset="0"/>
              </a:rPr>
              <a:t>Although block chain-based cellular V2X networks hold promise, many challenges need to be addressed to enable the future interoperability and accessibility of such large-scale platforms.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1800" dirty="0" smtClean="0">
                <a:latin typeface="Times New Roman" pitchFamily="18" charset="0"/>
                <a:cs typeface="Times New Roman" pitchFamily="18" charset="0"/>
              </a:rPr>
              <a:t>One such challenge is the offloading of mining tasks in cellular V2X networks. While transportation authorities may try to balance the network mining load, the vehicles may select the nearest mining clusters to offload a task. </a:t>
            </a:r>
          </a:p>
          <a:p>
            <a:pPr algn="just">
              <a:lnSpc>
                <a:spcPct val="150000"/>
              </a:lnSpc>
            </a:pPr>
            <a:r>
              <a:rPr lang="en-US" sz="1800" dirty="0" smtClean="0">
                <a:latin typeface="Times New Roman" pitchFamily="18" charset="0"/>
                <a:cs typeface="Times New Roman" pitchFamily="18" charset="0"/>
              </a:rPr>
              <a:t>This may cause congestion and disproportionate use of vehicular network resources . To address this issue, we propose a game-theoretic approach for balancing the load at mining clusters while maintaining fairness among offloading vehicles.  </a:t>
            </a:r>
          </a:p>
          <a:p>
            <a:pPr algn="just">
              <a:lnSpc>
                <a:spcPct val="150000"/>
              </a:lnSpc>
            </a:pPr>
            <a:r>
              <a:rPr lang="en-US" sz="1800" dirty="0" smtClean="0">
                <a:latin typeface="Times New Roman" pitchFamily="18" charset="0"/>
                <a:cs typeface="Times New Roman" pitchFamily="18" charset="0"/>
              </a:rPr>
              <a:t>Keeping in mind the low-latency requirements of vehicles, we consider a finite channel block length transmission which is more practical compared to the use of infinite block length codes. The simulation results obtained with our proposed offloading framework show improved performance over the conventional nearest mining cluster selection technique.</a:t>
            </a: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Blockchain is a technology that leverages the subtle interaction of multiple data structures and incentive mechanisms.</a:t>
            </a:r>
          </a:p>
          <a:p>
            <a:pPr algn="just">
              <a:lnSpc>
                <a:spcPct val="150000"/>
              </a:lnSpc>
            </a:pPr>
            <a:r>
              <a:rPr lang="en-US" sz="2000" dirty="0" smtClean="0">
                <a:latin typeface="Times New Roman" pitchFamily="18" charset="0"/>
                <a:cs typeface="Times New Roman" pitchFamily="18" charset="0"/>
              </a:rPr>
              <a:t>The integration of block chain with cellular vehicle-to-everything (V2X) communications is expected to revolutionize intelligent transportation systems (ITSs), in terms of enriched travel experiences, on-road safety services, and transportation efficiency </a:t>
            </a:r>
          </a:p>
          <a:p>
            <a:pPr algn="just">
              <a:lnSpc>
                <a:spcPct val="150000"/>
              </a:lnSpc>
            </a:pPr>
            <a:r>
              <a:rPr lang="en-US" sz="2000" dirty="0" smtClean="0">
                <a:latin typeface="Times New Roman" pitchFamily="18" charset="0"/>
                <a:cs typeface="Times New Roman" pitchFamily="18" charset="0"/>
              </a:rPr>
              <a:t>Generally speaking, the V2X communication enabled by a cellular infrastructure is known as cellular V2X and encompasses the inter-vehicle (V2V) communications, vehicle-to-pedestrian (V2P) communications, and vehicle-to-infrastructure (V2I) communications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efficient architecture of block chain and the cooperative/interactive nature of cellular V2X communications can solve various resource-related issues. </a:t>
            </a:r>
          </a:p>
          <a:p>
            <a:pPr algn="just">
              <a:lnSpc>
                <a:spcPct val="150000"/>
              </a:lnSpc>
            </a:pPr>
            <a:r>
              <a:rPr lang="en-US" sz="2000" dirty="0" smtClean="0">
                <a:latin typeface="Times New Roman" pitchFamily="18" charset="0"/>
                <a:cs typeface="Times New Roman" pitchFamily="18" charset="0"/>
              </a:rPr>
              <a:t>Blockchain-based cellular V2X communications can also overcome the conventional resource-constrained barriers and can improve real-time exchange of information, spectrum allocation, and mobile offloading. 	</a:t>
            </a:r>
          </a:p>
          <a:p>
            <a:pPr algn="just">
              <a:lnSpc>
                <a:spcPct val="150000"/>
              </a:lnSpc>
            </a:pPr>
            <a:r>
              <a:rPr lang="en-US" sz="2000" dirty="0" smtClean="0">
                <a:latin typeface="Times New Roman" pitchFamily="18" charset="0"/>
                <a:cs typeface="Times New Roman" pitchFamily="18" charset="0"/>
              </a:rPr>
              <a:t>we aim to identify the performance limits of vehicular communications in finite block length regime and propose a solution to address the mining task offloading problem for block chain-enabled V2X communications.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Performance analysis and the evaluation of vehicular communications were some of the key areas of interest for researchers initially. </a:t>
            </a:r>
          </a:p>
          <a:p>
            <a:pPr algn="just">
              <a:lnSpc>
                <a:spcPct val="150000"/>
              </a:lnSpc>
            </a:pPr>
            <a:r>
              <a:rPr lang="en-US" sz="2000" dirty="0" smtClean="0">
                <a:latin typeface="Times New Roman" pitchFamily="18" charset="0"/>
                <a:cs typeface="Times New Roman" pitchFamily="18" charset="0"/>
              </a:rPr>
              <a:t>Some of these studies focused on the deterministic evaluation of performance while others focused on the wireless channel characterization for inter-vehicle communications .</a:t>
            </a:r>
          </a:p>
          <a:p>
            <a:pPr algn="just">
              <a:lnSpc>
                <a:spcPct val="150000"/>
              </a:lnSpc>
            </a:pPr>
            <a:r>
              <a:rPr lang="en-US" sz="2000" dirty="0" smtClean="0">
                <a:latin typeface="Times New Roman" pitchFamily="18" charset="0"/>
                <a:cs typeface="Times New Roman" pitchFamily="18" charset="0"/>
              </a:rPr>
              <a:t>We propose a game-theoretic solution to balance the computation load at the mining cluster.</a:t>
            </a:r>
          </a:p>
          <a:p>
            <a:pPr algn="just">
              <a:lnSpc>
                <a:spcPct val="150000"/>
              </a:lnSpc>
            </a:pPr>
            <a:r>
              <a:rPr lang="en-US" sz="2000" dirty="0" smtClean="0">
                <a:latin typeface="Times New Roman" pitchFamily="18" charset="0"/>
                <a:cs typeface="Times New Roman" pitchFamily="18" charset="0"/>
              </a:rPr>
              <a:t> The solution also ensures that all the offloading vehicles offload their task fairly. </a:t>
            </a:r>
          </a:p>
          <a:p>
            <a:pPr algn="just">
              <a:lnSpc>
                <a:spcPct val="150000"/>
              </a:lnSpc>
            </a:pPr>
            <a:r>
              <a:rPr lang="en-US" sz="2000" dirty="0" smtClean="0">
                <a:latin typeface="Times New Roman" pitchFamily="18" charset="0"/>
                <a:cs typeface="Times New Roman" pitchFamily="18" charset="0"/>
              </a:rPr>
              <a:t>The simulation results show performance improvements over the conventional nearest cluster selection approach.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These values are selected for illustrating the performance of the proposed offloading framework and can change depending on the communication conditions. </a:t>
            </a:r>
          </a:p>
          <a:p>
            <a:pPr algn="just">
              <a:lnSpc>
                <a:spcPct val="150000"/>
              </a:lnSpc>
            </a:pPr>
            <a:r>
              <a:rPr lang="en-US" sz="2000" dirty="0" smtClean="0">
                <a:latin typeface="Times New Roman" pitchFamily="18" charset="0"/>
                <a:cs typeface="Times New Roman" pitchFamily="18" charset="0"/>
              </a:rPr>
              <a:t>The major reason for the poor performance of the nearest mining cluster approach is because the offloading vehicles closer to the mining cluster can offload more data which quickly results in saturation in the cluster</a:t>
            </a:r>
          </a:p>
          <a:p>
            <a:pPr algn="just">
              <a:lnSpc>
                <a:spcPct val="150000"/>
              </a:lnSpc>
            </a:pPr>
            <a:r>
              <a:rPr lang="en-US" sz="2000" dirty="0" smtClean="0">
                <a:latin typeface="Times New Roman" pitchFamily="18" charset="0"/>
                <a:cs typeface="Times New Roman" pitchFamily="18" charset="0"/>
              </a:rPr>
              <a:t>They proposed a novel algorithm that can be used to offload the data to Open Flow switches.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66852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A survey of distributed consensus protocols for block chain networks </a:t>
                      </a:r>
                      <a:endParaRPr lang="en-IN" dirty="0"/>
                    </a:p>
                  </a:txBody>
                  <a:tcPr/>
                </a:tc>
                <a:tc>
                  <a:txBody>
                    <a:bodyPr/>
                    <a:lstStyle/>
                    <a:p>
                      <a:pPr algn="ctr"/>
                      <a:r>
                        <a:rPr lang="en-US" sz="1800" dirty="0" smtClean="0">
                          <a:latin typeface="Times New Roman" pitchFamily="18" charset="0"/>
                          <a:cs typeface="Times New Roman" pitchFamily="18" charset="0"/>
                        </a:rPr>
                        <a:t>Y. Xiao, N. Zhang, W. Lou, and Y. T. Hou, </a:t>
                      </a:r>
                      <a:endParaRPr lang="en-IN" dirty="0"/>
                    </a:p>
                  </a:txBody>
                  <a:tcPr/>
                </a:tc>
                <a:tc>
                  <a:txBody>
                    <a:bodyPr/>
                    <a:lstStyle/>
                    <a:p>
                      <a:pPr algn="just"/>
                      <a:r>
                        <a:rPr kumimoji="0" lang="en-US" kern="1200" dirty="0" smtClean="0">
                          <a:solidFill>
                            <a:schemeClr val="dk1"/>
                          </a:solidFill>
                          <a:latin typeface="+mn-lt"/>
                          <a:ea typeface="+mn-ea"/>
                          <a:cs typeface="+mn-cs"/>
                        </a:rPr>
                        <a:t>This paper focuses on analyzing these consensus protocols already proposed and their feasibility and efficiency in meeting the characteristics they propose to provide.</a:t>
                      </a:r>
                      <a:endParaRPr lang="en-IN" dirty="0"/>
                    </a:p>
                  </a:txBody>
                  <a:tcPr/>
                </a:tc>
              </a:tr>
              <a:tr h="370840">
                <a:tc>
                  <a:txBody>
                    <a:bodyPr/>
                    <a:lstStyle/>
                    <a:p>
                      <a:pPr algn="ctr"/>
                      <a:r>
                        <a:rPr lang="en-US" sz="1800" dirty="0" smtClean="0">
                          <a:latin typeface="Times New Roman" pitchFamily="18" charset="0"/>
                          <a:cs typeface="Times New Roman" pitchFamily="18" charset="0"/>
                        </a:rPr>
                        <a:t>Block chain-empowered secure spectrum sharing for 5G heterogeneous networks</a:t>
                      </a:r>
                      <a:endParaRPr lang="en-IN" dirty="0"/>
                    </a:p>
                  </a:txBody>
                  <a:tcPr/>
                </a:tc>
                <a:tc>
                  <a:txBody>
                    <a:bodyPr/>
                    <a:lstStyle/>
                    <a:p>
                      <a:pPr algn="ctr"/>
                      <a:r>
                        <a:rPr lang="en-US" sz="1800" dirty="0" smtClean="0">
                          <a:latin typeface="Times New Roman" pitchFamily="18" charset="0"/>
                          <a:cs typeface="Times New Roman" pitchFamily="18" charset="0"/>
                        </a:rPr>
                        <a:t>Z. Zhou, X. Chen, Y. Zhang, and S. Mumtaz, </a:t>
                      </a:r>
                      <a:endParaRPr lang="en-IN" dirty="0"/>
                    </a:p>
                  </a:txBody>
                  <a:tcPr/>
                </a:tc>
                <a:tc>
                  <a:txBody>
                    <a:bodyPr/>
                    <a:lstStyle/>
                    <a:p>
                      <a:pPr algn="just"/>
                      <a:r>
                        <a:rPr lang="en-US" dirty="0" smtClean="0"/>
                        <a:t>We elaborate the operation details of secure spectrum sharing, incentive mechanism design, and efficient spectrum allocation. A case study is presented to demonstrate the security and efficiency of the proposed framework.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1716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A 5G V2X ecosystem providing Internet of vehicles </a:t>
                      </a:r>
                      <a:endParaRPr lang="en-IN" dirty="0"/>
                    </a:p>
                  </a:txBody>
                  <a:tcPr/>
                </a:tc>
                <a:tc>
                  <a:txBody>
                    <a:bodyPr/>
                    <a:lstStyle/>
                    <a:p>
                      <a:pPr algn="just"/>
                      <a:r>
                        <a:rPr lang="en-US" sz="1800" dirty="0" smtClean="0">
                          <a:latin typeface="Times New Roman" pitchFamily="18" charset="0"/>
                          <a:cs typeface="Times New Roman" pitchFamily="18" charset="0"/>
                        </a:rPr>
                        <a:t>C. Storck and F. Duarte-</a:t>
                      </a:r>
                      <a:r>
                        <a:rPr lang="en-US" sz="1800" dirty="0" err="1" smtClean="0">
                          <a:latin typeface="Times New Roman" pitchFamily="18" charset="0"/>
                          <a:cs typeface="Times New Roman" pitchFamily="18" charset="0"/>
                        </a:rPr>
                        <a:t>Figueire</a:t>
                      </a:r>
                      <a:r>
                        <a:rPr lang="en-US" sz="1800" dirty="0" smtClean="0">
                          <a:latin typeface="Times New Roman" pitchFamily="18" charset="0"/>
                          <a:cs typeface="Times New Roman" pitchFamily="18" charset="0"/>
                        </a:rPr>
                        <a:t> do,</a:t>
                      </a:r>
                      <a:endParaRPr lang="en-IN" dirty="0"/>
                    </a:p>
                  </a:txBody>
                  <a:tcPr/>
                </a:tc>
                <a:tc>
                  <a:txBody>
                    <a:bodyPr/>
                    <a:lstStyle/>
                    <a:p>
                      <a:pPr algn="just"/>
                      <a:r>
                        <a:rPr lang="en-US" dirty="0" smtClean="0"/>
                        <a:t>The Internet of Vehicles (IoV) uses the network infrastructure to allow cars to be connected to new radio technologies, and can be supported by 5G networks. </a:t>
                      </a:r>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Interference-aided vehicular networks: Future research opportunities and challenges</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Jameel</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Wyne</a:t>
                      </a:r>
                      <a:r>
                        <a:rPr lang="en-US" sz="1800" dirty="0" smtClean="0">
                          <a:latin typeface="Times New Roman" pitchFamily="18" charset="0"/>
                          <a:cs typeface="Times New Roman" pitchFamily="18" charset="0"/>
                        </a:rPr>
                        <a:t>, M. A. </a:t>
                      </a:r>
                      <a:r>
                        <a:rPr lang="en-US" sz="1800" dirty="0" err="1" smtClean="0">
                          <a:latin typeface="Times New Roman" pitchFamily="18" charset="0"/>
                          <a:cs typeface="Times New Roman" pitchFamily="18" charset="0"/>
                        </a:rPr>
                        <a:t>Javed</a:t>
                      </a:r>
                      <a:r>
                        <a:rPr lang="en-US" sz="1800" dirty="0" smtClean="0">
                          <a:latin typeface="Times New Roman" pitchFamily="18" charset="0"/>
                          <a:cs typeface="Times New Roman" pitchFamily="18" charset="0"/>
                        </a:rPr>
                        <a:t>, and </a:t>
                      </a:r>
                      <a:r>
                        <a:rPr lang="en-US" sz="1800" dirty="0" smtClean="0">
                          <a:latin typeface="Times New Roman" pitchFamily="18" charset="0"/>
                          <a:cs typeface="Times New Roman" pitchFamily="18" charset="0"/>
                        </a:rPr>
                        <a:t>S. </a:t>
                      </a:r>
                      <a:r>
                        <a:rPr lang="en-US" sz="1800" dirty="0" err="1" smtClean="0">
                          <a:latin typeface="Times New Roman" pitchFamily="18" charset="0"/>
                          <a:cs typeface="Times New Roman" pitchFamily="18" charset="0"/>
                        </a:rPr>
                        <a:t>Zeadally</a:t>
                      </a:r>
                      <a:r>
                        <a:rPr lang="en-US" sz="1800" dirty="0" smtClean="0">
                          <a:latin typeface="Times New Roman" pitchFamily="18" charset="0"/>
                          <a:cs typeface="Times New Roman" pitchFamily="18" charset="0"/>
                        </a:rPr>
                        <a:t>, </a:t>
                      </a:r>
                      <a:endParaRPr lang="en-IN" dirty="0"/>
                    </a:p>
                  </a:txBody>
                  <a:tcPr/>
                </a:tc>
                <a:tc>
                  <a:txBody>
                    <a:bodyPr/>
                    <a:lstStyle/>
                    <a:p>
                      <a:pPr algn="just"/>
                      <a:r>
                        <a:rPr lang="en-US" dirty="0" smtClean="0"/>
                        <a:t>This work proposes a novel paradigm of interference-aided vehicular networks in which the interference signals are exploited for communication-related operations such as message flooding, energy harvesting, channel estimation, signal alignment, and link security.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4.jpg"/>
          <p:cNvPicPr>
            <a:picLocks noGrp="1" noChangeAspect="1" noChangeArrowheads="1"/>
          </p:cNvPicPr>
          <p:nvPr>
            <p:ph idx="1"/>
          </p:nvPr>
        </p:nvPicPr>
        <p:blipFill>
          <a:blip r:embed="rId2"/>
          <a:srcRect/>
          <a:stretch>
            <a:fillRect/>
          </a:stretch>
        </p:blipFill>
        <p:spPr bwMode="auto">
          <a:xfrm>
            <a:off x="1828800" y="1371600"/>
            <a:ext cx="6103937"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Y. Xiao, N. Zhang, W. Lou, and Y. T. Hou, “A survey of distributed consensus protocols for block chain networks ,” IEEE Commun. SurveysTuts., vol. 22, no. 2, pp. 1432–1465, 2nd Quart., 2020.</a:t>
            </a:r>
          </a:p>
          <a:p>
            <a:pPr algn="just">
              <a:lnSpc>
                <a:spcPct val="160000"/>
              </a:lnSpc>
            </a:pPr>
            <a:r>
              <a:rPr lang="en-US" sz="1600" dirty="0" smtClean="0">
                <a:latin typeface="Times New Roman" pitchFamily="18" charset="0"/>
                <a:cs typeface="Times New Roman" pitchFamily="18" charset="0"/>
              </a:rPr>
              <a:t>[2] Z. Zhou, X. Chen, Y. Zhang, and S. Mumtaz, “Blockchain-empowered secure spectrum sharing for 5G heterogeneous networks, ” IEEE Netw.,vol. 34, no. 1, pp. 24–31, Jan. 2020.</a:t>
            </a:r>
          </a:p>
          <a:p>
            <a:pPr algn="just">
              <a:lnSpc>
                <a:spcPct val="160000"/>
              </a:lnSpc>
            </a:pPr>
            <a:r>
              <a:rPr lang="en-US" sz="1600" dirty="0" smtClean="0">
                <a:latin typeface="Times New Roman" pitchFamily="18" charset="0"/>
                <a:cs typeface="Times New Roman" pitchFamily="18" charset="0"/>
              </a:rPr>
              <a:t>[3] C. Storck and F. Duarte-</a:t>
            </a:r>
            <a:r>
              <a:rPr lang="en-US" sz="1600" dirty="0" err="1" smtClean="0">
                <a:latin typeface="Times New Roman" pitchFamily="18" charset="0"/>
                <a:cs typeface="Times New Roman" pitchFamily="18" charset="0"/>
              </a:rPr>
              <a:t>Figueire</a:t>
            </a:r>
            <a:r>
              <a:rPr lang="en-US" sz="1600" dirty="0" smtClean="0">
                <a:latin typeface="Times New Roman" pitchFamily="18" charset="0"/>
                <a:cs typeface="Times New Roman" pitchFamily="18" charset="0"/>
              </a:rPr>
              <a:t> do, “A 5G V2X ecosystem providing Internet of </a:t>
            </a:r>
            <a:r>
              <a:rPr lang="en-US" sz="1600" dirty="0" err="1" smtClean="0">
                <a:latin typeface="Times New Roman" pitchFamily="18" charset="0"/>
                <a:cs typeface="Times New Roman" pitchFamily="18" charset="0"/>
              </a:rPr>
              <a:t>Avehicles</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,”Sensors, vol. 19, no. 3, p. 550, Jan. 2019.</a:t>
            </a:r>
          </a:p>
          <a:p>
            <a:pPr algn="just">
              <a:lnSpc>
                <a:spcPct val="160000"/>
              </a:lnSpc>
            </a:pPr>
            <a:r>
              <a:rPr lang="en-US" sz="1600" dirty="0" smtClean="0">
                <a:latin typeface="Times New Roman" pitchFamily="18" charset="0"/>
                <a:cs typeface="Times New Roman" pitchFamily="18" charset="0"/>
              </a:rPr>
              <a:t>[4] F. Jameel, S. Wyne, M. A. Javed, and S. Zeadally, “Interference-aided vehicular networks: Future research opportunities and challenges ,” IEEE Commun. Mag., vol. 56, no. 10, pp. 36–42, Oct. 2018.</a:t>
            </a:r>
          </a:p>
          <a:p>
            <a:pPr algn="just">
              <a:lnSpc>
                <a:spcPct val="160000"/>
              </a:lnSpc>
            </a:pPr>
            <a:r>
              <a:rPr lang="en-US" sz="1600" dirty="0" smtClean="0">
                <a:latin typeface="Times New Roman" pitchFamily="18" charset="0"/>
                <a:cs typeface="Times New Roman" pitchFamily="18" charset="0"/>
              </a:rPr>
              <a:t>[5] A. Lei, H. Cruickshank, Y. Cao, P. Asuquo, C. P. A. Ogah, and Z. Sun, “Blockchain-based dynamic key management for heterogeneous intelligent transportation systems,”IEEE Internet Things J., vol. 4, no. 6,pp. 1832–1843, Dec. 2017.</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92500"/>
          </a:bodyPr>
          <a:lstStyle/>
          <a:p>
            <a:pPr algn="just">
              <a:lnSpc>
                <a:spcPct val="170000"/>
              </a:lnSpc>
            </a:pPr>
            <a:r>
              <a:rPr lang="en-US" sz="1600" dirty="0" smtClean="0">
                <a:latin typeface="Times New Roman" pitchFamily="18" charset="0"/>
                <a:cs typeface="Times New Roman" pitchFamily="18" charset="0"/>
              </a:rPr>
              <a:t>[6] A. Muthannaet al., “Secure and reliable IoT networks using fogcomputing with software-defined networking and blockchain,” J. SensorActuator Netw., vol. 8, no. 1, p. 15, Feb. 2019.</a:t>
            </a:r>
          </a:p>
          <a:p>
            <a:pPr algn="just">
              <a:lnSpc>
                <a:spcPct val="170000"/>
              </a:lnSpc>
            </a:pPr>
            <a:r>
              <a:rPr lang="en-US" sz="1600" dirty="0" smtClean="0">
                <a:latin typeface="Times New Roman" pitchFamily="18" charset="0"/>
                <a:cs typeface="Times New Roman" pitchFamily="18" charset="0"/>
              </a:rPr>
              <a:t>[7] Z. Zhou, B. Wang, M. Dong, and K. Ota, “Secure and efficient vehicle-to-grid energy trading in cyber physical systems: Integration of blockchain and edge computing ,” IEEE Trans. Syst., Man, Cybern. Syst.,vol. 50, no. 1, pp. 43–57, Jan. 2020.</a:t>
            </a:r>
          </a:p>
          <a:p>
            <a:pPr algn="just">
              <a:lnSpc>
                <a:spcPct val="170000"/>
              </a:lnSpc>
            </a:pPr>
            <a:r>
              <a:rPr lang="en-US" sz="1600" dirty="0" smtClean="0">
                <a:latin typeface="Times New Roman" pitchFamily="18" charset="0"/>
                <a:cs typeface="Times New Roman" pitchFamily="18" charset="0"/>
              </a:rPr>
              <a:t>[8] R. Hussain and S. Zeadally, “Autonomous cars: Research results, issues,and future challenges ,” IEEE Commun. Surveys Tuts., vol. 21, no. 2,pp. 1275–1313, 2nd Quart., 2019.</a:t>
            </a:r>
          </a:p>
          <a:p>
            <a:pPr algn="just">
              <a:lnSpc>
                <a:spcPct val="170000"/>
              </a:lnSpc>
            </a:pPr>
            <a:r>
              <a:rPr lang="en-US" sz="1600" dirty="0" smtClean="0">
                <a:latin typeface="Times New Roman" pitchFamily="18" charset="0"/>
                <a:cs typeface="Times New Roman" pitchFamily="18" charset="0"/>
              </a:rPr>
              <a:t>[9] F. Jameel, U. Javaid, B. Sikdar, I. Khan, G. Mastorakis, and C. X. Mavromoustakis, “Optimizing blockchain networks with artificial intelligence: Towards efficient and reliable IoT applications,” in Convergence of Artificial Intelligence and the Internet of Things.  NewYork,NY, USA: Springer, 2020, pp. 299–321.</a:t>
            </a:r>
          </a:p>
          <a:p>
            <a:pPr algn="just">
              <a:lnSpc>
                <a:spcPct val="170000"/>
              </a:lnSpc>
            </a:pPr>
            <a:r>
              <a:rPr lang="en-US" sz="1600" dirty="0" smtClean="0">
                <a:latin typeface="Times New Roman" pitchFamily="18" charset="0"/>
                <a:cs typeface="Times New Roman" pitchFamily="18" charset="0"/>
              </a:rPr>
              <a:t>[10] L. Wang and Y. Liu, “Exploring miner evolution in bitcoin network,” inProc. Int. Conf. Passive Act. Netw. Meas.New York, NY, USA: Springer,2015, pp. 290–302</a:t>
            </a:r>
          </a:p>
          <a:p>
            <a:pPr algn="just">
              <a:lnSpc>
                <a:spcPct val="170000"/>
              </a:lnSpc>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1205</TotalTime>
  <Words>1331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Efficient Mining Cluster Selection for Block chain-Based Cellular V2X Communications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2021-04-09T11:55:03Z</dcterms:modified>
</cp:coreProperties>
</file>