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672" autoAdjust="0"/>
    <p:restoredTop sz="94660"/>
  </p:normalViewPr>
  <p:slideViewPr>
    <p:cSldViewPr>
      <p:cViewPr varScale="1">
        <p:scale>
          <a:sx n="68" d="100"/>
          <a:sy n="68" d="100"/>
        </p:scale>
        <p:origin x="-66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Effective Similarity Search on Heterogeneous Networks : A Meta-path Free Approach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708392" cy="5486400"/>
          </a:xfrm>
        </p:spPr>
        <p:txBody>
          <a:bodyPr>
            <a:noAutofit/>
          </a:bodyPr>
          <a:lstStyle/>
          <a:p>
            <a:pPr algn="just">
              <a:lnSpc>
                <a:spcPct val="170000"/>
              </a:lnSpc>
            </a:pPr>
            <a:r>
              <a:rPr lang="en-US" sz="2000" dirty="0" smtClean="0">
                <a:latin typeface="Times New Roman" pitchFamily="18" charset="0"/>
                <a:cs typeface="Times New Roman" pitchFamily="18" charset="0"/>
              </a:rPr>
              <a:t>Heterogeneous information networks (HINs) are usually used to model information systems with multi-type objects and relations. </a:t>
            </a:r>
          </a:p>
          <a:p>
            <a:pPr algn="just">
              <a:lnSpc>
                <a:spcPct val="170000"/>
              </a:lnSpc>
            </a:pPr>
            <a:r>
              <a:rPr lang="en-US" sz="2000" dirty="0" smtClean="0">
                <a:latin typeface="Times New Roman" pitchFamily="18" charset="0"/>
                <a:cs typeface="Times New Roman" pitchFamily="18" charset="0"/>
              </a:rPr>
              <a:t>In contrast, graphs that have a single type of nodes and edges, are often called homogeneous graphs. </a:t>
            </a:r>
          </a:p>
          <a:p>
            <a:pPr algn="just">
              <a:lnSpc>
                <a:spcPct val="170000"/>
              </a:lnSpc>
            </a:pPr>
            <a:r>
              <a:rPr lang="en-US" sz="2000" dirty="0" smtClean="0">
                <a:latin typeface="Times New Roman" pitchFamily="18" charset="0"/>
                <a:cs typeface="Times New Roman" pitchFamily="18" charset="0"/>
              </a:rPr>
              <a:t>Measuring similarities among objects is an important task in data mining applications, such as web search, link prediction, and clustering.</a:t>
            </a:r>
          </a:p>
          <a:p>
            <a:pPr algn="just">
              <a:lnSpc>
                <a:spcPct val="170000"/>
              </a:lnSpc>
            </a:pPr>
            <a:r>
              <a:rPr lang="en-US" sz="2000" dirty="0" smtClean="0">
                <a:latin typeface="Times New Roman" pitchFamily="18" charset="0"/>
                <a:cs typeface="Times New Roman" pitchFamily="18" charset="0"/>
              </a:rPr>
              <a:t> Currently, several similarity measures are defined for HINs. Most of these measures are based on meta-paths, which show sequences of node classes and edge types along the paths between two nodes..</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50000"/>
              </a:lnSpc>
            </a:pPr>
            <a:r>
              <a:rPr lang="en-US" dirty="0" smtClean="0">
                <a:latin typeface="Times New Roman" pitchFamily="18" charset="0"/>
                <a:cs typeface="Times New Roman" pitchFamily="18" charset="0"/>
              </a:rPr>
              <a:t>However, meta-paths, which are often designed by domain experts, are hard toenumerate and choose w.r.t. the quality of similarity scores. </a:t>
            </a:r>
          </a:p>
          <a:p>
            <a:pPr algn="just">
              <a:lnSpc>
                <a:spcPct val="150000"/>
              </a:lnSpc>
            </a:pPr>
            <a:r>
              <a:rPr lang="en-US" dirty="0" smtClean="0">
                <a:latin typeface="Times New Roman" pitchFamily="18" charset="0"/>
                <a:cs typeface="Times New Roman" pitchFamily="18" charset="0"/>
              </a:rPr>
              <a:t>This makes using existing similarity measures in real applications difficult.</a:t>
            </a:r>
          </a:p>
          <a:p>
            <a:pPr algn="just">
              <a:lnSpc>
                <a:spcPct val="150000"/>
              </a:lnSpc>
            </a:pPr>
            <a:r>
              <a:rPr lang="en-US" dirty="0" smtClean="0">
                <a:latin typeface="Times New Roman" pitchFamily="18" charset="0"/>
                <a:cs typeface="Times New Roman" pitchFamily="18" charset="0"/>
              </a:rPr>
              <a:t>To address this problem, we extend SimRank, a well-known similarity measure on homogeneous graphs, to HINs, by introducing the concept of the decay graph. </a:t>
            </a:r>
          </a:p>
          <a:p>
            <a:pPr algn="just">
              <a:lnSpc>
                <a:spcPct val="150000"/>
              </a:lnSpc>
            </a:pPr>
            <a:r>
              <a:rPr lang="en-US" dirty="0" smtClean="0">
                <a:latin typeface="Times New Roman" pitchFamily="18" charset="0"/>
                <a:cs typeface="Times New Roman" pitchFamily="18" charset="0"/>
              </a:rPr>
              <a:t>The newly proposed similarity measure is called HowSim, which has the property of being meta-path free, and capturing the structural and semantic similarity simultaneously.</a:t>
            </a:r>
          </a:p>
          <a:p>
            <a:pPr algn="just">
              <a:lnSpc>
                <a:spcPct val="150000"/>
              </a:lnSpc>
            </a:pPr>
            <a:r>
              <a:rPr lang="en-US" dirty="0" smtClean="0">
                <a:latin typeface="Times New Roman" pitchFamily="18" charset="0"/>
                <a:cs typeface="Times New Roman" pitchFamily="18" charset="0"/>
              </a:rPr>
              <a:t> The generality and effectiveness of HowSim, and the efficiency of our proposed algorithms for computing HowSim scores, are demonstrated by extensive experiments.</a:t>
            </a:r>
            <a:endParaRPr lang="en-IN"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Meta-paths can provide guidance for search and mining of the network and help analyze and understand the semantic meaning of the objects and relations in the network.</a:t>
            </a:r>
          </a:p>
          <a:p>
            <a:pPr algn="just">
              <a:lnSpc>
                <a:spcPct val="150000"/>
              </a:lnSpc>
            </a:pPr>
            <a:r>
              <a:rPr lang="en-US" sz="2000" dirty="0" smtClean="0">
                <a:latin typeface="Times New Roman" pitchFamily="18" charset="0"/>
                <a:cs typeface="Times New Roman" pitchFamily="18" charset="0"/>
              </a:rPr>
              <a:t> Under this framework, similarity search and other mining tasks such as relationship prediction and clustering can be addressed by systematic exploration of the network meta structure.</a:t>
            </a:r>
          </a:p>
          <a:p>
            <a:pPr algn="just">
              <a:lnSpc>
                <a:spcPct val="150000"/>
              </a:lnSpc>
            </a:pPr>
            <a:r>
              <a:rPr lang="en-US" sz="2000" dirty="0" smtClean="0">
                <a:latin typeface="Times New Roman" pitchFamily="18" charset="0"/>
                <a:cs typeface="Times New Roman" pitchFamily="18" charset="0"/>
              </a:rPr>
              <a:t>In order to apply homogeneous information network-based methods into heterogeneous information networks, we have to either project the heterogeneous networks into homogeneous ones , or simply ignore the type information associated with nodes and link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After the loss function is obtained, we then solve the minimization problem using the above gradient descent process. In practice, we cannot enumerate all possible symmetric paths of a and b, since their number is infinite. </a:t>
            </a:r>
          </a:p>
          <a:p>
            <a:pPr algn="just">
              <a:lnSpc>
                <a:spcPct val="150000"/>
              </a:lnSpc>
            </a:pPr>
            <a:r>
              <a:rPr lang="en-US" sz="2000" dirty="0" smtClean="0">
                <a:latin typeface="Times New Roman" pitchFamily="18" charset="0"/>
                <a:cs typeface="Times New Roman" pitchFamily="18" charset="0"/>
              </a:rPr>
              <a:t>To address this problem, some recent methods such as Meta path 2Vec [30] and HIN2Vec [44] were proposed to learn graphembeddings on heterogeneous graphs. </a:t>
            </a:r>
          </a:p>
          <a:p>
            <a:pPr algn="just">
              <a:lnSpc>
                <a:spcPct val="150000"/>
              </a:lnSpc>
            </a:pPr>
            <a:r>
              <a:rPr lang="en-US" sz="2000" dirty="0" smtClean="0">
                <a:latin typeface="Times New Roman" pitchFamily="18" charset="0"/>
                <a:cs typeface="Times New Roman" pitchFamily="18" charset="0"/>
              </a:rPr>
              <a:t>The former one is usually used for all-pairs SimRank, while the latter is for single-pair/source queries. We study all-pairs </a:t>
            </a:r>
            <a:r>
              <a:rPr lang="en-US" sz="2000" dirty="0" err="1" smtClean="0">
                <a:latin typeface="Times New Roman" pitchFamily="18" charset="0"/>
                <a:cs typeface="Times New Roman" pitchFamily="18" charset="0"/>
              </a:rPr>
              <a:t>HowSim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inthis</a:t>
            </a:r>
            <a:r>
              <a:rPr lang="en-US" sz="2000" dirty="0" smtClean="0">
                <a:latin typeface="Times New Roman" pitchFamily="18" charset="0"/>
                <a:cs typeface="Times New Roman" pitchFamily="18" charset="0"/>
              </a:rPr>
              <a:t> paper, and leave the HowSim query problem as the future work.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introduce an iterative method to compute How Sim scores with an accuracy guarantee, and then propose optimization techniques to boost computation .</a:t>
            </a:r>
          </a:p>
          <a:p>
            <a:pPr algn="just">
              <a:lnSpc>
                <a:spcPct val="150000"/>
              </a:lnSpc>
            </a:pPr>
            <a:r>
              <a:rPr lang="en-US" sz="2000" dirty="0" smtClean="0">
                <a:latin typeface="Times New Roman" pitchFamily="18" charset="0"/>
                <a:cs typeface="Times New Roman" pitchFamily="18" charset="0"/>
              </a:rPr>
              <a:t>We propose an an effective algorithm for finding a decay graph automatically for How Sim. We perform extensive experiments to validate the effectiveness and generality of HowSim.</a:t>
            </a:r>
          </a:p>
          <a:p>
            <a:pPr algn="just">
              <a:lnSpc>
                <a:spcPct val="150000"/>
              </a:lnSpc>
            </a:pPr>
            <a:r>
              <a:rPr lang="en-US" sz="2000" dirty="0" smtClean="0">
                <a:latin typeface="Times New Roman" pitchFamily="18" charset="0"/>
                <a:cs typeface="Times New Roman" pitchFamily="18" charset="0"/>
              </a:rPr>
              <a:t>We propose a general and meta-path free similarity measure, i.e. HowSim, by proposing the concept of the decay graph to extend Sim Rank to HINs. We study properties of HowSim in depth and show it is symmetric, non-negative, normalized and self-maximum. This leads to HowSim being a semi-metric measure.</a:t>
            </a:r>
            <a:endParaRPr lang="en-IN"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we propose a naive iterative method and prove that it always converges to the correct HowSim scores . </a:t>
            </a:r>
          </a:p>
          <a:p>
            <a:pPr algn="just">
              <a:lnSpc>
                <a:spcPct val="150000"/>
              </a:lnSpc>
            </a:pPr>
            <a:r>
              <a:rPr lang="en-US" sz="2000" dirty="0" smtClean="0">
                <a:latin typeface="Times New Roman" pitchFamily="18" charset="0"/>
                <a:cs typeface="Times New Roman" pitchFamily="18" charset="0"/>
              </a:rPr>
              <a:t>We also propose heuristic optimization strategies to improve the efficiency. </a:t>
            </a:r>
          </a:p>
          <a:p>
            <a:pPr algn="just">
              <a:lnSpc>
                <a:spcPct val="150000"/>
              </a:lnSpc>
            </a:pPr>
            <a:r>
              <a:rPr lang="en-US" sz="2000" dirty="0" smtClean="0">
                <a:latin typeface="Times New Roman" pitchFamily="18" charset="0"/>
                <a:cs typeface="Times New Roman" pitchFamily="18" charset="0"/>
              </a:rPr>
              <a:t>Deep-learning based methods have shown promising performance in the similarity evaluation. </a:t>
            </a:r>
          </a:p>
          <a:p>
            <a:pPr algn="just">
              <a:lnSpc>
                <a:spcPct val="150000"/>
              </a:lnSpc>
            </a:pPr>
            <a:r>
              <a:rPr lang="en-US" sz="2000" dirty="0" smtClean="0">
                <a:latin typeface="Times New Roman" pitchFamily="18" charset="0"/>
                <a:cs typeface="Times New Roman" pitchFamily="18" charset="0"/>
              </a:rPr>
              <a:t>Some works such as D2AGE and IPE aimed to produce embeddings particularly for the similarity search task by a path-to-path learning schema.</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24600"/>
        </p:xfrm>
        <a:graphic>
          <a:graphicData uri="http://schemas.openxmlformats.org/drawingml/2006/table">
            <a:tbl>
              <a:tblPr firstRow="1" bandRow="1">
                <a:tableStyleId>{5C22544A-7EE6-4342-B048-85BDC9FD1C3A}</a:tableStyleId>
              </a:tblPr>
              <a:tblGrid>
                <a:gridCol w="2622550"/>
                <a:gridCol w="2622550"/>
                <a:gridCol w="2622550"/>
              </a:tblGrid>
              <a:tr h="38100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dk1"/>
                          </a:solidFill>
                          <a:latin typeface="Times New Roman" pitchFamily="18" charset="0"/>
                          <a:cs typeface="Times New Roman" pitchFamily="18" charset="0"/>
                        </a:rPr>
                        <a:t>Linkclus: efficient clustering via heterogeneous semantic links</a:t>
                      </a:r>
                      <a:endParaRPr lang="en-IN" dirty="0" smtClean="0"/>
                    </a:p>
                  </a:txBody>
                  <a:tcPr/>
                </a:tc>
                <a:tc>
                  <a:txBody>
                    <a:bodyPr/>
                    <a:lstStyle/>
                    <a:p>
                      <a:pPr algn="ctr"/>
                      <a:r>
                        <a:rPr lang="en-US" sz="1800" dirty="0" smtClean="0">
                          <a:solidFill>
                            <a:schemeClr val="dk1"/>
                          </a:solidFill>
                          <a:latin typeface="Times New Roman" pitchFamily="18" charset="0"/>
                          <a:cs typeface="Times New Roman" pitchFamily="18" charset="0"/>
                        </a:rPr>
                        <a:t>[1]X. Yin, J. Han, and P. S. Yu,</a:t>
                      </a:r>
                      <a:endParaRPr lang="en-IN" dirty="0"/>
                    </a:p>
                  </a:txBody>
                  <a:tcPr/>
                </a:tc>
                <a:tc>
                  <a:txBody>
                    <a:bodyPr/>
                    <a:lstStyle/>
                    <a:p>
                      <a:pPr algn="just"/>
                      <a:r>
                        <a:rPr kumimoji="0" lang="en-US" kern="1200" dirty="0" smtClean="0">
                          <a:solidFill>
                            <a:schemeClr val="dk1"/>
                          </a:solidFill>
                          <a:latin typeface="+mn-lt"/>
                          <a:ea typeface="+mn-ea"/>
                          <a:cs typeface="+mn-cs"/>
                        </a:rPr>
                        <a:t>the proposed approach achieves high efficiency, scalability, and accuracy in clustering multi-typed linked objects.</a:t>
                      </a:r>
                      <a:endParaRPr lang="en-IN" dirty="0"/>
                    </a:p>
                  </a:txBody>
                  <a:tcPr/>
                </a:tc>
              </a:tr>
              <a:tr h="370840">
                <a:tc>
                  <a:txBody>
                    <a:bodyPr/>
                    <a:lstStyle/>
                    <a:p>
                      <a:pPr algn="ctr"/>
                      <a:r>
                        <a:rPr lang="en-US" sz="1800" dirty="0" smtClean="0">
                          <a:solidFill>
                            <a:schemeClr val="dk1"/>
                          </a:solidFill>
                          <a:latin typeface="Times New Roman" pitchFamily="18" charset="0"/>
                          <a:cs typeface="Times New Roman" pitchFamily="18" charset="0"/>
                        </a:rPr>
                        <a:t>Survey on web spam detection: principles and algorithms </a:t>
                      </a:r>
                      <a:endParaRPr lang="en-IN" dirty="0"/>
                    </a:p>
                  </a:txBody>
                  <a:tcPr/>
                </a:tc>
                <a:tc>
                  <a:txBody>
                    <a:bodyPr/>
                    <a:lstStyle/>
                    <a:p>
                      <a:pPr algn="ctr"/>
                      <a:r>
                        <a:rPr lang="en-US" sz="1800" dirty="0" smtClean="0">
                          <a:solidFill>
                            <a:schemeClr val="dk1"/>
                          </a:solidFill>
                          <a:latin typeface="Times New Roman" pitchFamily="18" charset="0"/>
                          <a:cs typeface="Times New Roman" pitchFamily="18" charset="0"/>
                        </a:rPr>
                        <a:t>N. Spirin and J. Han, </a:t>
                      </a:r>
                      <a:endParaRPr lang="en-IN" dirty="0"/>
                    </a:p>
                  </a:txBody>
                  <a:tcPr/>
                </a:tc>
                <a:tc>
                  <a:txBody>
                    <a:bodyPr/>
                    <a:lstStyle/>
                    <a:p>
                      <a:pPr algn="just"/>
                      <a:r>
                        <a:rPr lang="en-US" dirty="0" smtClean="0"/>
                        <a:t>we present a systematic review of web spam de-</a:t>
                      </a:r>
                      <a:r>
                        <a:rPr lang="en-US" dirty="0" err="1" smtClean="0"/>
                        <a:t>tection</a:t>
                      </a:r>
                      <a:r>
                        <a:rPr lang="en-US" dirty="0" smtClean="0"/>
                        <a:t> techniques with the focus on algorithms and under-lying principles. We categorize all existing algorithms into three categories based on the type of information they use: content-based methods, link-based methods, and methods based on non-traditional data such as user behaviour, clicks, HTTP sessions.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3942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solidFill>
                            <a:schemeClr val="dk1"/>
                          </a:solidFill>
                          <a:latin typeface="Times New Roman" pitchFamily="18" charset="0"/>
                          <a:cs typeface="Times New Roman" pitchFamily="18" charset="0"/>
                        </a:rPr>
                        <a:t>A recommender system based on local random walks and spectral methods</a:t>
                      </a:r>
                      <a:endParaRPr lang="en-IN" dirty="0"/>
                    </a:p>
                  </a:txBody>
                  <a:tcPr/>
                </a:tc>
                <a:tc>
                  <a:txBody>
                    <a:bodyPr/>
                    <a:lstStyle/>
                    <a:p>
                      <a:pPr algn="just"/>
                      <a:r>
                        <a:rPr lang="en-US" sz="1800" dirty="0" smtClean="0">
                          <a:solidFill>
                            <a:schemeClr val="dk1"/>
                          </a:solidFill>
                          <a:latin typeface="Times New Roman" pitchFamily="18" charset="0"/>
                          <a:cs typeface="Times New Roman" pitchFamily="18" charset="0"/>
                        </a:rPr>
                        <a:t>Z. Abbassi and V. S. Mirrokni, </a:t>
                      </a:r>
                      <a:endParaRPr lang="en-IN" dirty="0"/>
                    </a:p>
                  </a:txBody>
                  <a:tcPr/>
                </a:tc>
                <a:tc>
                  <a:txBody>
                    <a:bodyPr/>
                    <a:lstStyle/>
                    <a:p>
                      <a:pPr algn="just"/>
                      <a:r>
                        <a:rPr lang="en-US" dirty="0" smtClean="0"/>
                        <a:t>We propose algorithms based on refined random walks and spectral methods. First, we observe the use of the personalized page rank vector to capture the relevance among nodes in a social network</a:t>
                      </a:r>
                      <a:endParaRPr lang="en-IN" dirty="0"/>
                    </a:p>
                  </a:txBody>
                  <a:tcPr/>
                </a:tc>
              </a:tr>
              <a:tr h="370840">
                <a:tc>
                  <a:txBody>
                    <a:bodyPr/>
                    <a:lstStyle/>
                    <a:p>
                      <a:pPr algn="just"/>
                      <a:r>
                        <a:rPr lang="en-US" sz="1800" dirty="0" smtClean="0">
                          <a:solidFill>
                            <a:schemeClr val="dk1"/>
                          </a:solidFill>
                          <a:latin typeface="Times New Roman" pitchFamily="18" charset="0"/>
                          <a:cs typeface="Times New Roman" pitchFamily="18" charset="0"/>
                        </a:rPr>
                        <a:t>The link-prediction problem for social networks </a:t>
                      </a:r>
                      <a:endParaRPr lang="en-IN" dirty="0"/>
                    </a:p>
                  </a:txBody>
                  <a:tcPr/>
                </a:tc>
                <a:tc>
                  <a:txBody>
                    <a:bodyPr/>
                    <a:lstStyle/>
                    <a:p>
                      <a:pPr algn="just"/>
                      <a:r>
                        <a:rPr lang="en-US" sz="1800" dirty="0" smtClean="0">
                          <a:solidFill>
                            <a:schemeClr val="dk1"/>
                          </a:solidFill>
                          <a:latin typeface="Times New Roman" pitchFamily="18" charset="0"/>
                          <a:cs typeface="Times New Roman" pitchFamily="18" charset="0"/>
                        </a:rPr>
                        <a:t>D. Liben-Nowell and J. Kleinberg, </a:t>
                      </a:r>
                      <a:endParaRPr lang="en-IN" dirty="0"/>
                    </a:p>
                  </a:txBody>
                  <a:tcPr/>
                </a:tc>
                <a:tc>
                  <a:txBody>
                    <a:bodyPr/>
                    <a:lstStyle/>
                    <a:p>
                      <a:pPr algn="just"/>
                      <a:r>
                        <a:rPr kumimoji="0" lang="en-US" kern="1200" dirty="0" smtClean="0">
                          <a:solidFill>
                            <a:schemeClr val="dk1"/>
                          </a:solidFill>
                          <a:latin typeface="+mn-lt"/>
                          <a:ea typeface="+mn-ea"/>
                          <a:cs typeface="+mn-cs"/>
                        </a:rPr>
                        <a:t>We believe that a primary contribution of the present paper is in the area of network evolution models.</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3.png"/>
          <p:cNvPicPr>
            <a:picLocks noGrp="1" noChangeAspect="1" noChangeArrowheads="1"/>
          </p:cNvPicPr>
          <p:nvPr>
            <p:ph idx="1"/>
          </p:nvPr>
        </p:nvPicPr>
        <p:blipFill>
          <a:blip r:embed="rId2"/>
          <a:srcRect/>
          <a:stretch>
            <a:fillRect/>
          </a:stretch>
        </p:blipFill>
        <p:spPr bwMode="auto">
          <a:xfrm>
            <a:off x="2209800" y="1447800"/>
            <a:ext cx="525780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6096000"/>
          </a:xfrm>
        </p:spPr>
        <p:txBody>
          <a:bodyPr>
            <a:noAutofit/>
          </a:bodyPr>
          <a:lstStyle/>
          <a:p>
            <a:pPr algn="just">
              <a:lnSpc>
                <a:spcPct val="160000"/>
              </a:lnSpc>
            </a:pPr>
            <a:r>
              <a:rPr lang="en-US" sz="1800" dirty="0" smtClean="0">
                <a:solidFill>
                  <a:schemeClr val="dk1"/>
                </a:solidFill>
                <a:latin typeface="Times New Roman" pitchFamily="18" charset="0"/>
                <a:cs typeface="Times New Roman" pitchFamily="18" charset="0"/>
              </a:rPr>
              <a:t>[1]X. Yin, J. Han, and P. S. Yu, “Linkclus: efficient clustering via heterogeneous semantic links,” in VLDB, 2006.</a:t>
            </a:r>
          </a:p>
          <a:p>
            <a:pPr algn="just">
              <a:lnSpc>
                <a:spcPct val="160000"/>
              </a:lnSpc>
            </a:pPr>
            <a:r>
              <a:rPr lang="en-US" sz="1800" dirty="0" smtClean="0">
                <a:solidFill>
                  <a:schemeClr val="dk1"/>
                </a:solidFill>
                <a:latin typeface="Times New Roman" pitchFamily="18" charset="0"/>
                <a:cs typeface="Times New Roman" pitchFamily="18" charset="0"/>
              </a:rPr>
              <a:t>[2]N. Spirin and J. Han, “Survey on web spam detection: principles and algorithms,” SIGKDD Explor . Newell ., vol. 13, no. 2, 2012.</a:t>
            </a:r>
          </a:p>
          <a:p>
            <a:pPr algn="just">
              <a:lnSpc>
                <a:spcPct val="160000"/>
              </a:lnSpc>
            </a:pPr>
            <a:r>
              <a:rPr lang="en-US" sz="1800" dirty="0" smtClean="0">
                <a:solidFill>
                  <a:schemeClr val="dk1"/>
                </a:solidFill>
                <a:latin typeface="Times New Roman" pitchFamily="18" charset="0"/>
                <a:cs typeface="Times New Roman" pitchFamily="18" charset="0"/>
              </a:rPr>
              <a:t>[3]Z. Abbassi and V. S. Mirrokni, “A recommender system based on local random walks and spectral methods,” in Proceedings of the9th Web KDD and 1st SNA-KDD 2007 workshop on Web mining and social network analysis. ACM, 2007, pp. 102–108.</a:t>
            </a:r>
          </a:p>
          <a:p>
            <a:pPr algn="just">
              <a:lnSpc>
                <a:spcPct val="160000"/>
              </a:lnSpc>
            </a:pPr>
            <a:r>
              <a:rPr lang="en-US" sz="1800" dirty="0" smtClean="0">
                <a:solidFill>
                  <a:schemeClr val="dk1"/>
                </a:solidFill>
                <a:latin typeface="Times New Roman" pitchFamily="18" charset="0"/>
                <a:cs typeface="Times New Roman" pitchFamily="18" charset="0"/>
              </a:rPr>
              <a:t>[4]D. Liben-Nowell and J. Kleinberg, “The link-prediction problem for social networks , ” J Assoc Inf Sci Technol, vol. 58, no. 7, 2007.</a:t>
            </a:r>
          </a:p>
          <a:p>
            <a:pPr algn="just">
              <a:lnSpc>
                <a:spcPct val="160000"/>
              </a:lnSpc>
            </a:pPr>
            <a:r>
              <a:rPr lang="en-US" sz="1800" dirty="0" smtClean="0">
                <a:solidFill>
                  <a:schemeClr val="dk1"/>
                </a:solidFill>
                <a:latin typeface="Times New Roman" pitchFamily="18" charset="0"/>
                <a:cs typeface="Times New Roman" pitchFamily="18" charset="0"/>
              </a:rPr>
              <a:t>[5]Y. Sun, J. Han, X. Yan, P. S. Yu, and T. Wu, “Pathsim: Metapath-based top-k similarity search in heterogeneous information networ.ks , ”PVLDB, vol. 4, no. 11, pp. 992–1003, 2011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lnSpcReduction="10000"/>
          </a:bodyPr>
          <a:lstStyle/>
          <a:p>
            <a:pPr algn="just">
              <a:lnSpc>
                <a:spcPct val="170000"/>
              </a:lnSpc>
              <a:buNone/>
            </a:pPr>
            <a:r>
              <a:rPr lang="en-US" sz="1800" dirty="0" smtClean="0">
                <a:latin typeface="Times New Roman" pitchFamily="18" charset="0"/>
                <a:cs typeface="Times New Roman" pitchFamily="18" charset="0"/>
              </a:rPr>
              <a:t>[6]C. Shi, X. Kong, Y. Huang, S. Y. Philip, and B. Wu, “Hetesim:A general framework for relevance measure in heterogeneous networks.”IEEE Trans. Knowl. Data Eng., vol. 26, no. 10, pp. 2479–2492, 2014.</a:t>
            </a:r>
          </a:p>
          <a:p>
            <a:pPr algn="just">
              <a:lnSpc>
                <a:spcPct val="170000"/>
              </a:lnSpc>
              <a:buNone/>
            </a:pPr>
            <a:r>
              <a:rPr lang="en-US" sz="1800" dirty="0" smtClean="0">
                <a:latin typeface="Times New Roman" pitchFamily="18" charset="0"/>
                <a:cs typeface="Times New Roman" pitchFamily="18" charset="0"/>
              </a:rPr>
              <a:t>[7]C. Wang, Y. Sun, Y. Song, J. Han, Y. Song, L. Wang, and M. Zhang ,“ Relsim: relation similarity search in schema-rich heterogeneous information networks,” in SDM. SIAM, 2016, pp. 621–629.</a:t>
            </a:r>
          </a:p>
          <a:p>
            <a:pPr algn="just">
              <a:lnSpc>
                <a:spcPct val="170000"/>
              </a:lnSpc>
              <a:buNone/>
            </a:pPr>
            <a:r>
              <a:rPr lang="en-US" sz="1800" dirty="0" smtClean="0">
                <a:latin typeface="Times New Roman" pitchFamily="18" charset="0"/>
                <a:cs typeface="Times New Roman" pitchFamily="18" charset="0"/>
              </a:rPr>
              <a:t>[8]N. Lao and W. W. Cohen, “Relational retrieval using a combination of path-constrained random walks ,” Machine learning, vol. 81,no. 1, pp. 53–67, 2010.</a:t>
            </a:r>
          </a:p>
          <a:p>
            <a:pPr algn="just">
              <a:lnSpc>
                <a:spcPct val="170000"/>
              </a:lnSpc>
              <a:buNone/>
            </a:pPr>
            <a:r>
              <a:rPr lang="en-US" sz="1800" dirty="0" smtClean="0">
                <a:latin typeface="Times New Roman" pitchFamily="18" charset="0"/>
                <a:cs typeface="Times New Roman" pitchFamily="18" charset="0"/>
              </a:rPr>
              <a:t>[9]——, “Fast query execution for retrieval models based on path-</a:t>
            </a:r>
            <a:r>
              <a:rPr lang="en-US" sz="1800" dirty="0" err="1" smtClean="0">
                <a:latin typeface="Times New Roman" pitchFamily="18" charset="0"/>
                <a:cs typeface="Times New Roman" pitchFamily="18" charset="0"/>
              </a:rPr>
              <a:t>constraiaclned</a:t>
            </a:r>
            <a:r>
              <a:rPr lang="en-US" sz="1800" dirty="0" smtClean="0">
                <a:latin typeface="Times New Roman" pitchFamily="18" charset="0"/>
                <a:cs typeface="Times New Roman" pitchFamily="18" charset="0"/>
              </a:rPr>
              <a:t> random walks,” in KDD. ACM, 2010, pp. 881–888.</a:t>
            </a:r>
          </a:p>
          <a:p>
            <a:pPr algn="just">
              <a:lnSpc>
                <a:spcPct val="170000"/>
              </a:lnSpc>
              <a:buNone/>
            </a:pPr>
            <a:r>
              <a:rPr lang="en-US" sz="1800" dirty="0" smtClean="0">
                <a:latin typeface="Times New Roman" pitchFamily="18" charset="0"/>
                <a:cs typeface="Times New Roman" pitchFamily="18" charset="0"/>
              </a:rPr>
              <a:t>[10] D. Xiao, X. Meng, Y. Li, C. Shi, and B. Wu, “Avgsim: Relevance measurement on massive data in heterogeneous networks.”JATIT,vol. 84, no. 1, 2016.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1210</TotalTime>
  <Words>1266</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Effective Similarity Search on Heterogeneous Networks : A Meta-path Free Approach</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543</cp:revision>
  <dcterms:created xsi:type="dcterms:W3CDTF">2006-08-16T00:00:00Z</dcterms:created>
  <dcterms:modified xsi:type="dcterms:W3CDTF">2021-04-09T11:43:47Z</dcterms:modified>
</cp:coreProperties>
</file>