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09-Apr-21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09-Apr-21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09-Apr-21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Deep Correlation Mining Based on Hierarchical Hybrid Networks for Heterogeneous Big Data Recommendations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The advancement of several significant technologies, such as artificial intelligence, cyber intelligence, and machine learning, has made big data penetrate not only into the industry and academic field but also our daily life along with a variety of cyber-enabled applications. </a:t>
            </a:r>
          </a:p>
          <a:p>
            <a:pPr algn="just">
              <a:lnSpc>
                <a:spcPct val="170000"/>
              </a:lnSpc>
            </a:pPr>
            <a:r>
              <a:rPr lang="en-US" sz="2000" dirty="0" smtClean="0">
                <a:latin typeface="Times New Roman" pitchFamily="18" charset="0"/>
                <a:cs typeface="Times New Roman" pitchFamily="18" charset="0"/>
              </a:rPr>
              <a:t>In this article, we focus on a deep correlation mining method in heterogeneous big data environments. </a:t>
            </a:r>
          </a:p>
          <a:p>
            <a:pPr algn="just">
              <a:lnSpc>
                <a:spcPct val="170000"/>
              </a:lnSpc>
            </a:pPr>
            <a:r>
              <a:rPr lang="en-US" sz="2000" dirty="0" smtClean="0">
                <a:latin typeface="Times New Roman" pitchFamily="18" charset="0"/>
                <a:cs typeface="Times New Roman" pitchFamily="18" charset="0"/>
              </a:rPr>
              <a:t>Experiments based on DBLP and Research Gate data show the practicability and usefulness of our model and method.</a:t>
            </a:r>
            <a:endParaRPr lang="en-IN" sz="2000" dirty="0" smtClean="0">
              <a:latin typeface="Times New Roman" pitchFamily="18" charset="0"/>
              <a:cs typeface="Times New Roman" pitchFamily="18" charset="0"/>
            </a:endParaRPr>
          </a:p>
          <a:p>
            <a:pPr algn="just">
              <a:lnSpc>
                <a:spcPct val="17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435608" y="609600"/>
            <a:ext cx="7498080" cy="5638800"/>
          </a:xfrm>
        </p:spPr>
        <p:txBody>
          <a:bodyPr>
            <a:normAutofit/>
          </a:bodyPr>
          <a:lstStyle/>
          <a:p>
            <a:r>
              <a:rPr lang="en-US" sz="2000" dirty="0" smtClean="0">
                <a:latin typeface="Times New Roman" pitchFamily="18" charset="0"/>
                <a:cs typeface="Times New Roman" pitchFamily="18" charset="0"/>
              </a:rPr>
              <a:t>A hierarchical hybrid network (HHN) model is constructed to describe multi type relationships among different  entities, and a series of measures are defined to quantify the internal correlations within one specific layer or external correlations between different layers.</a:t>
            </a:r>
          </a:p>
          <a:p>
            <a:r>
              <a:rPr lang="en-US" sz="2000" dirty="0" smtClean="0">
                <a:latin typeface="Times New Roman" pitchFamily="18" charset="0"/>
                <a:cs typeface="Times New Roman" pitchFamily="18" charset="0"/>
              </a:rPr>
              <a:t>  An intelligent router based on deep reinforcement learning framework is designed to generate optimal actions to route across the HHN. </a:t>
            </a:r>
          </a:p>
          <a:p>
            <a:r>
              <a:rPr lang="en-US" sz="2000" dirty="0" smtClean="0">
                <a:latin typeface="Times New Roman" pitchFamily="18" charset="0"/>
                <a:cs typeface="Times New Roman" pitchFamily="18" charset="0"/>
              </a:rPr>
              <a:t>An improved random walk with the restart-based algorithm is then developed with the intelligent router, based on the hierarchical influence across network associated with multiple correlations. </a:t>
            </a:r>
          </a:p>
          <a:p>
            <a:r>
              <a:rPr lang="en-US" sz="2000" dirty="0" smtClean="0">
                <a:latin typeface="Times New Roman" pitchFamily="18" charset="0"/>
                <a:cs typeface="Times New Roman" pitchFamily="18" charset="0"/>
              </a:rPr>
              <a:t>An intelligent recommendation mechanism is finally designed and applied to support users’ collaboration works in scholarly big data environments. </a:t>
            </a:r>
          </a:p>
          <a:p>
            <a:pPr>
              <a:buNone/>
            </a:pPr>
            <a:endParaRPr lang="en-US"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Data integration tools are evolving towards the unification of structured and unstructured data and will begin to include semantic capabilities. </a:t>
            </a:r>
          </a:p>
          <a:p>
            <a:pPr algn="just">
              <a:lnSpc>
                <a:spcPct val="150000"/>
              </a:lnSpc>
            </a:pPr>
            <a:r>
              <a:rPr lang="en-US" sz="2000" dirty="0" smtClean="0">
                <a:latin typeface="Times New Roman" pitchFamily="18" charset="0"/>
                <a:cs typeface="Times New Roman" pitchFamily="18" charset="0"/>
              </a:rPr>
              <a:t>Knowledge acquisition from autonomous, semantically heterogeneous and distributed data sources, query-centric, and federated approaches to data integration are of special interest</a:t>
            </a:r>
          </a:p>
          <a:p>
            <a:pPr algn="just">
              <a:lnSpc>
                <a:spcPct val="150000"/>
              </a:lnSpc>
            </a:pPr>
            <a:r>
              <a:rPr lang="en-US" sz="2000" dirty="0" smtClean="0">
                <a:latin typeface="Times New Roman" pitchFamily="18" charset="0"/>
                <a:cs typeface="Times New Roman" pitchFamily="18" charset="0"/>
              </a:rPr>
              <a:t>Data confidentiality means certain data or the associations among data points are sensitive and cannot be released to others. </a:t>
            </a:r>
          </a:p>
          <a:p>
            <a:pPr algn="just">
              <a:lnSpc>
                <a:spcPct val="150000"/>
              </a:lnSpc>
            </a:pPr>
            <a:r>
              <a:rPr lang="en-US" sz="2000" dirty="0" smtClean="0">
                <a:latin typeface="Times New Roman" pitchFamily="18" charset="0"/>
                <a:cs typeface="Times New Roman" pitchFamily="18" charset="0"/>
              </a:rPr>
              <a:t>Heterogeneity of big data also means that it is an obligation to acquire and deal with structured, semi-structured, and even entirely unstructured data.</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lack of data integrity usually relates to data tampering and incomplete data. </a:t>
            </a:r>
          </a:p>
          <a:p>
            <a:pPr algn="just">
              <a:lnSpc>
                <a:spcPct val="150000"/>
              </a:lnSpc>
            </a:pPr>
            <a:r>
              <a:rPr lang="en-US" sz="2000" dirty="0" smtClean="0">
                <a:latin typeface="Times New Roman" pitchFamily="18" charset="0"/>
                <a:cs typeface="Times New Roman" pitchFamily="18" charset="0"/>
              </a:rPr>
              <a:t>Studies on social network and correlation analysis, issues of cyber intelligence mining with the RWR method, and researches on the intelligent recommendation in the cyber-social system are addressed, respectively, in this section.</a:t>
            </a:r>
            <a:endParaRPr lang="en-IN" sz="16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To cope with the cold start problem in event-based social networks, they built a primary graph according to entities and their relations from an event-based social network, and a feedback graph according to user feedback from event reservations.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This paper introduces data processing methods for heterogeneous data and Big Data analytics, Big Data tools, some traditional data mining (DM) and machine learning (ML) methods. </a:t>
            </a:r>
          </a:p>
          <a:p>
            <a:pPr algn="just">
              <a:lnSpc>
                <a:spcPct val="150000"/>
              </a:lnSpc>
            </a:pPr>
            <a:r>
              <a:rPr lang="en-US" sz="2000" dirty="0" smtClean="0">
                <a:latin typeface="Times New Roman" pitchFamily="18" charset="0"/>
                <a:cs typeface="Times New Roman" pitchFamily="18" charset="0"/>
              </a:rPr>
              <a:t>Deep learning and its potential in Big Data analytics are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 In this article, we designed and built a hierarchical hybrid network (HHN) model to describe multiple associations among different entities, in order to provide the intelligent recommendation in the context of heterogeneous big data integration from multiple data sources.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To evaluate the efficiency of IR, we performed a test on how fast the proposed method can achieve the highest reward.</a:t>
            </a:r>
          </a:p>
          <a:p>
            <a:pPr algn="just">
              <a:lnSpc>
                <a:spcPct val="150000"/>
              </a:lnSpc>
            </a:pPr>
            <a:r>
              <a:rPr lang="en-US" sz="2000" dirty="0" smtClean="0">
                <a:latin typeface="Times New Roman" pitchFamily="18" charset="0"/>
                <a:cs typeface="Times New Roman" pitchFamily="18" charset="0"/>
              </a:rPr>
              <a:t>Demonstrate the general performance of the four methods. It shows that the performances of all the methods decrease with the increasing length of recommendation list. </a:t>
            </a:r>
          </a:p>
          <a:p>
            <a:pPr algn="just">
              <a:lnSpc>
                <a:spcPct val="150000"/>
              </a:lnSpc>
            </a:pPr>
            <a:r>
              <a:rPr lang="en-US" sz="2000" dirty="0" smtClean="0">
                <a:latin typeface="Times New Roman" pitchFamily="18" charset="0"/>
                <a:cs typeface="Times New Roman" pitchFamily="18" charset="0"/>
              </a:rPr>
              <a:t>The undirected links among different users within each layer can be used to describe the similarity-based correlations among them.</a:t>
            </a:r>
          </a:p>
          <a:p>
            <a:pPr algn="just">
              <a:lnSpc>
                <a:spcPct val="150000"/>
              </a:lnSpc>
            </a:pPr>
            <a:r>
              <a:rPr lang="en-US" sz="2000" dirty="0" smtClean="0">
                <a:latin typeface="Times New Roman" pitchFamily="18" charset="0"/>
                <a:cs typeface="Times New Roman" pitchFamily="18" charset="0"/>
              </a:rPr>
              <a:t>Users may connect and benefit from each other through direct and indirect interactions in social networks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A big data-as-a-service framework: State-of-the-art and perspectives</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X. Wang, L. T. Yang, H. Liu, and M. J. </a:t>
                      </a:r>
                      <a:r>
                        <a:rPr lang="en-US" sz="1800" dirty="0" err="1" smtClean="0">
                          <a:latin typeface="Times New Roman" pitchFamily="18" charset="0"/>
                          <a:cs typeface="Times New Roman" pitchFamily="18" charset="0"/>
                        </a:rPr>
                        <a:t>Deen</a:t>
                      </a:r>
                      <a:endParaRPr lang="en-IN" dirty="0"/>
                    </a:p>
                  </a:txBody>
                  <a:tcPr/>
                </a:tc>
                <a:tc>
                  <a:txBody>
                    <a:bodyPr/>
                    <a:lstStyle/>
                    <a:p>
                      <a:pPr algn="just"/>
                      <a:r>
                        <a:rPr lang="en-US" dirty="0" smtClean="0"/>
                        <a:t>The primary purpose of this paper is to review the current state-of-the-art of Big Data from the aspects of organization and representation, cleaning and reduction, integration and processing, security and privacy, analytics and applications, then present a novel framework to provide high-quality so called Big Data-as-a-Service.</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An overview of data fusion techniques for Internet of Things enabled physical activity recognition and measure</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J. </a:t>
                      </a:r>
                      <a:r>
                        <a:rPr lang="en-US" sz="1800" dirty="0" err="1" smtClean="0">
                          <a:latin typeface="Times New Roman" pitchFamily="18" charset="0"/>
                          <a:cs typeface="Times New Roman" pitchFamily="18" charset="0"/>
                        </a:rPr>
                        <a:t>Qi</a:t>
                      </a:r>
                      <a:r>
                        <a:rPr lang="en-US" sz="1800" dirty="0" smtClean="0">
                          <a:latin typeface="Times New Roman" pitchFamily="18" charset="0"/>
                          <a:cs typeface="Times New Roman" pitchFamily="18" charset="0"/>
                        </a:rPr>
                        <a:t>, P. Yang, L. New </a:t>
                      </a:r>
                      <a:r>
                        <a:rPr lang="en-US" sz="1800" dirty="0" err="1" smtClean="0">
                          <a:latin typeface="Times New Roman" pitchFamily="18" charset="0"/>
                          <a:cs typeface="Times New Roman" pitchFamily="18" charset="0"/>
                        </a:rPr>
                        <a:t>combe</a:t>
                      </a:r>
                      <a:r>
                        <a:rPr lang="en-US" sz="1800" dirty="0" smtClean="0">
                          <a:latin typeface="Times New Roman" pitchFamily="18" charset="0"/>
                          <a:cs typeface="Times New Roman" pitchFamily="18" charset="0"/>
                        </a:rPr>
                        <a:t>, X. </a:t>
                      </a:r>
                      <a:r>
                        <a:rPr lang="en-US" sz="1800" dirty="0" err="1" smtClean="0">
                          <a:latin typeface="Times New Roman" pitchFamily="18" charset="0"/>
                          <a:cs typeface="Times New Roman" pitchFamily="18" charset="0"/>
                        </a:rPr>
                        <a:t>Peng</a:t>
                      </a:r>
                      <a:r>
                        <a:rPr lang="en-US" sz="1800" dirty="0" smtClean="0">
                          <a:latin typeface="Times New Roman" pitchFamily="18" charset="0"/>
                          <a:cs typeface="Times New Roman" pitchFamily="18" charset="0"/>
                        </a:rPr>
                        <a:t>, Y. Yang, and Z. Zhao, </a:t>
                      </a:r>
                      <a:endParaRPr lang="en-IN" dirty="0"/>
                    </a:p>
                  </a:txBody>
                  <a:tcPr/>
                </a:tc>
                <a:tc>
                  <a:txBody>
                    <a:bodyPr/>
                    <a:lstStyle/>
                    <a:p>
                      <a:pPr algn="just"/>
                      <a:r>
                        <a:rPr lang="en-US" dirty="0" smtClean="0"/>
                        <a:t>this paper will give a systematic review, critically examining PARM studies from a perspective of a novel 3D dynamic </a:t>
                      </a:r>
                      <a:r>
                        <a:rPr lang="en-US" dirty="0" err="1" smtClean="0"/>
                        <a:t>IoT</a:t>
                      </a:r>
                      <a:r>
                        <a:rPr lang="en-US" dirty="0" smtClean="0"/>
                        <a:t> based physical activity collection and validation model.</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79720"/>
        </p:xfrm>
        <a:graphic>
          <a:graphicData uri="http://schemas.openxmlformats.org/drawingml/2006/table">
            <a:tbl>
              <a:tblPr firstRow="1" bandRow="1">
                <a:tableStyleId>{5C22544A-7EE6-4342-B048-85BDC9FD1C3A}</a:tableStyleId>
              </a:tblPr>
              <a:tblGrid>
                <a:gridCol w="2571750"/>
                <a:gridCol w="2571750"/>
                <a:gridCol w="2571750"/>
              </a:tblGrid>
              <a:tr h="53340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Big data real-time processing based on storm</a:t>
                      </a:r>
                      <a:endParaRPr lang="en-IN" dirty="0"/>
                    </a:p>
                  </a:txBody>
                  <a:tcPr/>
                </a:tc>
                <a:tc>
                  <a:txBody>
                    <a:bodyPr/>
                    <a:lstStyle/>
                    <a:p>
                      <a:pPr algn="just"/>
                      <a:r>
                        <a:rPr lang="en-US" sz="1800" dirty="0" smtClean="0">
                          <a:latin typeface="Times New Roman" pitchFamily="18" charset="0"/>
                          <a:cs typeface="Times New Roman" pitchFamily="18" charset="0"/>
                        </a:rPr>
                        <a:t>W. Yang, X. Liu, L. Zhang, and L. T. Yang,</a:t>
                      </a:r>
                      <a:endParaRPr lang="en-IN" dirty="0"/>
                    </a:p>
                  </a:txBody>
                  <a:tcPr/>
                </a:tc>
                <a:tc>
                  <a:txBody>
                    <a:bodyPr/>
                    <a:lstStyle/>
                    <a:p>
                      <a:pPr algn="just"/>
                      <a:r>
                        <a:rPr lang="en-US" dirty="0" smtClean="0"/>
                        <a:t>Big Data Processing is involved in our daily life such as mobile devices, RFID and wireless sensors, which aims at dealing with billions of users' interactive data. </a:t>
                      </a:r>
                      <a:endParaRPr lang="en-IN" dirty="0"/>
                    </a:p>
                  </a:txBody>
                  <a:tcPr/>
                </a:tc>
              </a:tr>
              <a:tr h="370840">
                <a:tc>
                  <a:txBody>
                    <a:bodyPr/>
                    <a:lstStyle/>
                    <a:p>
                      <a:pPr algn="just"/>
                      <a:r>
                        <a:rPr lang="en-US" sz="1800" dirty="0" smtClean="0">
                          <a:latin typeface="Times New Roman" pitchFamily="18" charset="0"/>
                          <a:cs typeface="Times New Roman" pitchFamily="18" charset="0"/>
                        </a:rPr>
                        <a:t>DUAPM: An effective dynamic micro-blogging user activity prediction model towards cyber-physical-social systems</a:t>
                      </a:r>
                      <a:endParaRPr lang="en-IN" dirty="0"/>
                    </a:p>
                  </a:txBody>
                  <a:tcPr/>
                </a:tc>
                <a:tc>
                  <a:txBody>
                    <a:bodyPr/>
                    <a:lstStyle/>
                    <a:p>
                      <a:pPr algn="just"/>
                      <a:r>
                        <a:rPr lang="en-US" sz="1800" dirty="0" smtClean="0">
                          <a:latin typeface="Times New Roman" pitchFamily="18" charset="0"/>
                          <a:cs typeface="Times New Roman" pitchFamily="18" charset="0"/>
                        </a:rPr>
                        <a:t>P. </a:t>
                      </a:r>
                      <a:r>
                        <a:rPr lang="en-US" sz="1800" dirty="0" err="1" smtClean="0">
                          <a:latin typeface="Times New Roman" pitchFamily="18" charset="0"/>
                          <a:cs typeface="Times New Roman" pitchFamily="18" charset="0"/>
                        </a:rPr>
                        <a:t>Yanget</a:t>
                      </a:r>
                      <a:r>
                        <a:rPr lang="en-US" sz="1800" dirty="0" smtClean="0">
                          <a:latin typeface="Times New Roman" pitchFamily="18" charset="0"/>
                          <a:cs typeface="Times New Roman" pitchFamily="18" charset="0"/>
                        </a:rPr>
                        <a:t> al., </a:t>
                      </a:r>
                      <a:endParaRPr lang="en-IN" dirty="0"/>
                    </a:p>
                  </a:txBody>
                  <a:tcPr/>
                </a:tc>
                <a:tc>
                  <a:txBody>
                    <a:bodyPr/>
                    <a:lstStyle/>
                    <a:p>
                      <a:pPr algn="just"/>
                      <a:r>
                        <a:rPr lang="en-US" dirty="0" smtClean="0"/>
                        <a:t>We first analysis and define a set of benchmarks for measuring </a:t>
                      </a:r>
                      <a:r>
                        <a:rPr lang="en-US" dirty="0" err="1" smtClean="0"/>
                        <a:t>microblogging</a:t>
                      </a:r>
                      <a:r>
                        <a:rPr lang="en-US" dirty="0" smtClean="0"/>
                        <a:t> user activeness in considering </a:t>
                      </a:r>
                      <a:r>
                        <a:rPr lang="en-US" dirty="0" err="1" smtClean="0"/>
                        <a:t>serval</a:t>
                      </a:r>
                      <a:r>
                        <a:rPr lang="en-US" dirty="0" smtClean="0"/>
                        <a:t> key dynamic attributes including change rate of </a:t>
                      </a:r>
                      <a:r>
                        <a:rPr lang="en-US" dirty="0" err="1" smtClean="0"/>
                        <a:t>microblogging</a:t>
                      </a:r>
                      <a:r>
                        <a:rPr lang="en-US" dirty="0" smtClean="0"/>
                        <a:t> numbers, user attentions, etc.</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3208" y="274638"/>
            <a:ext cx="7498080" cy="792162"/>
          </a:xfrm>
        </p:spPr>
        <p:txBody>
          <a:bodyPr/>
          <a:lstStyle/>
          <a:p>
            <a:r>
              <a:rPr lang="en-US" dirty="0" smtClean="0"/>
              <a:t>Architecture Diagram	</a:t>
            </a:r>
            <a:endParaRPr lang="en-US" dirty="0"/>
          </a:p>
        </p:txBody>
      </p:sp>
      <p:pic>
        <p:nvPicPr>
          <p:cNvPr id="3" name="Content Placeholder 2" descr="C:\Users\TTS\Desktop\pic 11.png"/>
          <p:cNvPicPr>
            <a:picLocks noGrp="1" noChangeAspect="1" noChangeArrowheads="1"/>
          </p:cNvPicPr>
          <p:nvPr>
            <p:ph idx="1"/>
          </p:nvPr>
        </p:nvPicPr>
        <p:blipFill>
          <a:blip r:embed="rId2"/>
          <a:srcRect/>
          <a:stretch>
            <a:fillRect/>
          </a:stretch>
        </p:blipFill>
        <p:spPr bwMode="auto">
          <a:xfrm>
            <a:off x="2209800" y="1295400"/>
            <a:ext cx="4724400" cy="4114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914400"/>
            <a:ext cx="7790688" cy="5943600"/>
          </a:xfrm>
        </p:spPr>
        <p:txBody>
          <a:bodyPr>
            <a:noAutofit/>
          </a:bodyPr>
          <a:lstStyle/>
          <a:p>
            <a:pPr algn="just">
              <a:lnSpc>
                <a:spcPct val="160000"/>
              </a:lnSpc>
            </a:pPr>
            <a:r>
              <a:rPr lang="en-US" sz="1500" dirty="0" smtClean="0">
                <a:latin typeface="Times New Roman" pitchFamily="18" charset="0"/>
                <a:cs typeface="Times New Roman" pitchFamily="18" charset="0"/>
              </a:rPr>
              <a:t>[1] X. Wang, L. T. Yang, H. Liu, and M. J. </a:t>
            </a:r>
            <a:r>
              <a:rPr lang="en-US" sz="1500" dirty="0" err="1" smtClean="0">
                <a:latin typeface="Times New Roman" pitchFamily="18" charset="0"/>
                <a:cs typeface="Times New Roman" pitchFamily="18" charset="0"/>
              </a:rPr>
              <a:t>Deen</a:t>
            </a:r>
            <a:r>
              <a:rPr lang="en-US" sz="1500" dirty="0" smtClean="0">
                <a:latin typeface="Times New Roman" pitchFamily="18" charset="0"/>
                <a:cs typeface="Times New Roman" pitchFamily="18" charset="0"/>
              </a:rPr>
              <a:t>, “A big data-as-a-service framework: State-of-the-art and perspectives ,” IEEE Trans. Big Data, vol. 4, no. 3, pp. 325–340, Sep. 2018.</a:t>
            </a:r>
          </a:p>
          <a:p>
            <a:pPr algn="just">
              <a:lnSpc>
                <a:spcPct val="160000"/>
              </a:lnSpc>
            </a:pPr>
            <a:r>
              <a:rPr lang="en-US" sz="1500" dirty="0" smtClean="0">
                <a:latin typeface="Times New Roman" pitchFamily="18" charset="0"/>
                <a:cs typeface="Times New Roman" pitchFamily="18" charset="0"/>
              </a:rPr>
              <a:t>[2] J. </a:t>
            </a:r>
            <a:r>
              <a:rPr lang="en-US" sz="1500" dirty="0" err="1" smtClean="0">
                <a:latin typeface="Times New Roman" pitchFamily="18" charset="0"/>
                <a:cs typeface="Times New Roman" pitchFamily="18" charset="0"/>
              </a:rPr>
              <a:t>Qi</a:t>
            </a:r>
            <a:r>
              <a:rPr lang="en-US" sz="1500" dirty="0" smtClean="0">
                <a:latin typeface="Times New Roman" pitchFamily="18" charset="0"/>
                <a:cs typeface="Times New Roman" pitchFamily="18" charset="0"/>
              </a:rPr>
              <a:t>, P. Yang, L. New </a:t>
            </a:r>
            <a:r>
              <a:rPr lang="en-US" sz="1500" dirty="0" err="1" smtClean="0">
                <a:latin typeface="Times New Roman" pitchFamily="18" charset="0"/>
                <a:cs typeface="Times New Roman" pitchFamily="18" charset="0"/>
              </a:rPr>
              <a:t>combe</a:t>
            </a:r>
            <a:r>
              <a:rPr lang="en-US" sz="1500" dirty="0" smtClean="0">
                <a:latin typeface="Times New Roman" pitchFamily="18" charset="0"/>
                <a:cs typeface="Times New Roman" pitchFamily="18" charset="0"/>
              </a:rPr>
              <a:t>, X. </a:t>
            </a:r>
            <a:r>
              <a:rPr lang="en-US" sz="1500" dirty="0" err="1" smtClean="0">
                <a:latin typeface="Times New Roman" pitchFamily="18" charset="0"/>
                <a:cs typeface="Times New Roman" pitchFamily="18" charset="0"/>
              </a:rPr>
              <a:t>Peng</a:t>
            </a:r>
            <a:r>
              <a:rPr lang="en-US" sz="1500" dirty="0" smtClean="0">
                <a:latin typeface="Times New Roman" pitchFamily="18" charset="0"/>
                <a:cs typeface="Times New Roman" pitchFamily="18" charset="0"/>
              </a:rPr>
              <a:t>, Y. Yang, and Z. Zhao, “An overview of data fusion techniques for Internet of Things enabled physical activity recognition and measure ,” Inf. Fusion, vol. 55, pp. 269–280,Mar. 2020.</a:t>
            </a:r>
          </a:p>
          <a:p>
            <a:pPr algn="just">
              <a:lnSpc>
                <a:spcPct val="160000"/>
              </a:lnSpc>
            </a:pPr>
            <a:r>
              <a:rPr lang="en-US" sz="1500" dirty="0" smtClean="0">
                <a:latin typeface="Times New Roman" pitchFamily="18" charset="0"/>
                <a:cs typeface="Times New Roman" pitchFamily="18" charset="0"/>
              </a:rPr>
              <a:t>[3] W. Yang, X. Liu, L. Zhang, and L. T. Yang, “Big data real-time processing based on storm,” </a:t>
            </a:r>
            <a:r>
              <a:rPr lang="en-US" sz="1500" dirty="0" err="1" smtClean="0">
                <a:latin typeface="Times New Roman" pitchFamily="18" charset="0"/>
                <a:cs typeface="Times New Roman" pitchFamily="18" charset="0"/>
              </a:rPr>
              <a:t>inProc</a:t>
            </a:r>
            <a:r>
              <a:rPr lang="en-US" sz="1500" dirty="0" smtClean="0">
                <a:latin typeface="Times New Roman" pitchFamily="18" charset="0"/>
                <a:cs typeface="Times New Roman" pitchFamily="18" charset="0"/>
              </a:rPr>
              <a:t>. 12th IEEE Int. Conf. </a:t>
            </a:r>
            <a:r>
              <a:rPr lang="en-US" sz="1500" dirty="0" err="1" smtClean="0">
                <a:latin typeface="Times New Roman" pitchFamily="18" charset="0"/>
                <a:cs typeface="Times New Roman" pitchFamily="18" charset="0"/>
              </a:rPr>
              <a:t>Trust,Secur</a:t>
            </a:r>
            <a:r>
              <a:rPr lang="en-US" sz="1500" dirty="0" smtClean="0">
                <a:latin typeface="Times New Roman" pitchFamily="18" charset="0"/>
                <a:cs typeface="Times New Roman" pitchFamily="18" charset="0"/>
              </a:rPr>
              <a:t>. Privacy </a:t>
            </a:r>
            <a:r>
              <a:rPr lang="en-US" sz="1500" dirty="0" err="1" smtClean="0">
                <a:latin typeface="Times New Roman" pitchFamily="18" charset="0"/>
                <a:cs typeface="Times New Roman" pitchFamily="18" charset="0"/>
              </a:rPr>
              <a:t>Comput</a:t>
            </a:r>
            <a:r>
              <a:rPr lang="en-US" sz="1500" dirty="0" smtClean="0">
                <a:latin typeface="Times New Roman" pitchFamily="18" charset="0"/>
                <a:cs typeface="Times New Roman" pitchFamily="18" charset="0"/>
              </a:rPr>
              <a:t>. </a:t>
            </a:r>
            <a:r>
              <a:rPr lang="en-US" sz="1500" dirty="0" err="1" smtClean="0">
                <a:latin typeface="Times New Roman" pitchFamily="18" charset="0"/>
                <a:cs typeface="Times New Roman" pitchFamily="18" charset="0"/>
              </a:rPr>
              <a:t>Commun</a:t>
            </a:r>
            <a:r>
              <a:rPr lang="en-US" sz="1500" dirty="0" smtClean="0">
                <a:latin typeface="Times New Roman" pitchFamily="18" charset="0"/>
                <a:cs typeface="Times New Roman" pitchFamily="18" charset="0"/>
              </a:rPr>
              <a:t>., Melbourne, VIC, Australia, Jul. 2013,pp. 1784–1787.</a:t>
            </a:r>
          </a:p>
          <a:p>
            <a:pPr algn="just">
              <a:lnSpc>
                <a:spcPct val="160000"/>
              </a:lnSpc>
            </a:pPr>
            <a:r>
              <a:rPr lang="en-US" sz="1500" dirty="0" smtClean="0">
                <a:latin typeface="Times New Roman" pitchFamily="18" charset="0"/>
                <a:cs typeface="Times New Roman" pitchFamily="18" charset="0"/>
              </a:rPr>
              <a:t>[4] P. </a:t>
            </a:r>
            <a:r>
              <a:rPr lang="en-US" sz="1500" dirty="0" err="1" smtClean="0">
                <a:latin typeface="Times New Roman" pitchFamily="18" charset="0"/>
                <a:cs typeface="Times New Roman" pitchFamily="18" charset="0"/>
              </a:rPr>
              <a:t>Yanget</a:t>
            </a:r>
            <a:r>
              <a:rPr lang="en-US" sz="1500" dirty="0" smtClean="0">
                <a:latin typeface="Times New Roman" pitchFamily="18" charset="0"/>
                <a:cs typeface="Times New Roman" pitchFamily="18" charset="0"/>
              </a:rPr>
              <a:t> al., “DUAPM: An effective dynamic micro-blogging user activity prediction model towards cyber-physical-social systems ,” IEEE Trans. Ind. </a:t>
            </a:r>
            <a:r>
              <a:rPr lang="en-US" sz="1500" dirty="0" err="1" smtClean="0">
                <a:latin typeface="Times New Roman" pitchFamily="18" charset="0"/>
                <a:cs typeface="Times New Roman" pitchFamily="18" charset="0"/>
              </a:rPr>
              <a:t>Informat</a:t>
            </a:r>
            <a:r>
              <a:rPr lang="en-US" sz="1500" dirty="0" smtClean="0">
                <a:latin typeface="Times New Roman" pitchFamily="18" charset="0"/>
                <a:cs typeface="Times New Roman" pitchFamily="18" charset="0"/>
              </a:rPr>
              <a:t>., early access, Dec. 16, 2019,doi: 10.1109/TII.2019.2959791.</a:t>
            </a:r>
          </a:p>
          <a:p>
            <a:pPr algn="just">
              <a:lnSpc>
                <a:spcPct val="160000"/>
              </a:lnSpc>
            </a:pPr>
            <a:r>
              <a:rPr lang="en-US" sz="1500" dirty="0" smtClean="0"/>
              <a:t> [5] P. Yang, J. Liu, J. </a:t>
            </a:r>
            <a:r>
              <a:rPr lang="en-US" sz="1500" dirty="0" err="1" smtClean="0"/>
              <a:t>Qi</a:t>
            </a:r>
            <a:r>
              <a:rPr lang="en-US" sz="1500" dirty="0" smtClean="0"/>
              <a:t>, Y. Yang, X. Wang, and Z. </a:t>
            </a:r>
            <a:r>
              <a:rPr lang="en-US" sz="1500" dirty="0" err="1" smtClean="0"/>
              <a:t>Lv</a:t>
            </a:r>
            <a:r>
              <a:rPr lang="en-US" sz="1500" dirty="0" smtClean="0"/>
              <a:t>, “Comparison and </a:t>
            </a:r>
            <a:r>
              <a:rPr lang="en-US" sz="1500" dirty="0" err="1" smtClean="0"/>
              <a:t>modelling</a:t>
            </a:r>
            <a:r>
              <a:rPr lang="en-US" sz="1500" dirty="0" smtClean="0"/>
              <a:t> of country-level micro blog user and activity in cyber-physical-social systems using </a:t>
            </a:r>
            <a:r>
              <a:rPr lang="en-US" sz="1500" dirty="0" err="1" smtClean="0"/>
              <a:t>Webo</a:t>
            </a:r>
            <a:r>
              <a:rPr lang="en-US" sz="1500" dirty="0" smtClean="0"/>
              <a:t> and Twitter data,” ACM Trans. </a:t>
            </a:r>
            <a:r>
              <a:rPr lang="en-US" sz="1500" dirty="0" err="1" smtClean="0"/>
              <a:t>Intell</a:t>
            </a:r>
            <a:r>
              <a:rPr lang="en-US" sz="1500" dirty="0" smtClean="0"/>
              <a:t>. </a:t>
            </a:r>
            <a:r>
              <a:rPr lang="en-US" sz="1500" dirty="0" err="1" smtClean="0"/>
              <a:t>Syst.Technol</a:t>
            </a:r>
            <a:r>
              <a:rPr lang="en-US" sz="1500" dirty="0" smtClean="0"/>
              <a:t>., vol. 10, no. 6, pp. 1–24, Dec. 2019.</a:t>
            </a:r>
          </a:p>
          <a:p>
            <a:pPr algn="just">
              <a:lnSpc>
                <a:spcPct val="160000"/>
              </a:lnSpc>
            </a:pPr>
            <a:endParaRPr lang="en-US" sz="15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1500" dirty="0" smtClean="0"/>
              <a:t>[6] F. Xia, Z. Chen, W. Wang, J. Li, and L. T. Yang, “MVC Walker: Random walk-based most valuable collaborators recommendation exploiting academic factors ,” IEEE Trans. </a:t>
            </a:r>
            <a:r>
              <a:rPr lang="en-US" sz="1500" dirty="0" err="1" smtClean="0"/>
              <a:t>Emerg</a:t>
            </a:r>
            <a:r>
              <a:rPr lang="en-US" sz="1500" dirty="0" smtClean="0"/>
              <a:t>. Topics </a:t>
            </a:r>
            <a:r>
              <a:rPr lang="en-US" sz="1500" dirty="0" err="1" smtClean="0"/>
              <a:t>Comput</a:t>
            </a:r>
            <a:r>
              <a:rPr lang="en-US" sz="1500" dirty="0" smtClean="0"/>
              <a:t>., vol. 2, no. 3,pp. 364–375, Sep. 2014.</a:t>
            </a:r>
          </a:p>
          <a:p>
            <a:pPr algn="just">
              <a:lnSpc>
                <a:spcPct val="170000"/>
              </a:lnSpc>
            </a:pPr>
            <a:r>
              <a:rPr lang="en-US" sz="1500" dirty="0" smtClean="0"/>
              <a:t>[7] X. Zhou, W. Liang, K. I.-K. Wang, R. Huang, and Q. Jin, “Academic influence aware and multidimensional network analysis for research collaboration navigation based on scholarly big data,” </a:t>
            </a:r>
            <a:r>
              <a:rPr lang="en-US" sz="1500" dirty="0" err="1" smtClean="0"/>
              <a:t>IEEETrans</a:t>
            </a:r>
            <a:r>
              <a:rPr lang="en-US" sz="1500" dirty="0" smtClean="0"/>
              <a:t>. </a:t>
            </a:r>
            <a:r>
              <a:rPr lang="en-US" sz="1500" dirty="0" err="1" smtClean="0"/>
              <a:t>Emerg</a:t>
            </a:r>
            <a:r>
              <a:rPr lang="en-US" sz="1500" dirty="0" smtClean="0"/>
              <a:t>. Topics </a:t>
            </a:r>
            <a:r>
              <a:rPr lang="en-US" sz="1500" dirty="0" err="1" smtClean="0"/>
              <a:t>Comput</a:t>
            </a:r>
            <a:r>
              <a:rPr lang="en-US" sz="1500" dirty="0" smtClean="0"/>
              <a:t>., early access, Jul. 26, 2018, doi:10.1109/TETC.2018.2860051.</a:t>
            </a:r>
          </a:p>
          <a:p>
            <a:pPr algn="just">
              <a:lnSpc>
                <a:spcPct val="170000"/>
              </a:lnSpc>
            </a:pPr>
            <a:r>
              <a:rPr lang="en-US" sz="1500" dirty="0" smtClean="0"/>
              <a:t>[8] Q. Zhang, L. T. Yang, Z. Chen, and P. Li, “PPHOPCM: Privacy-preserving high-order </a:t>
            </a:r>
            <a:r>
              <a:rPr lang="en-US" sz="1500" dirty="0" err="1" smtClean="0"/>
              <a:t>possibilistic</a:t>
            </a:r>
            <a:r>
              <a:rPr lang="en-US" sz="1500" dirty="0" smtClean="0"/>
              <a:t> c-means algorithm for big data clustering with cloud computing , ” IEEE Trans. Big Data, early access, May 5, 2017, doi:10.1109/TBDATA.2017.2701816.</a:t>
            </a:r>
          </a:p>
          <a:p>
            <a:pPr algn="just">
              <a:lnSpc>
                <a:spcPct val="170000"/>
              </a:lnSpc>
            </a:pPr>
            <a:r>
              <a:rPr lang="en-US" sz="1500" dirty="0" smtClean="0"/>
              <a:t>[9] Q. Zhang, L. T. Yang, Z. Yan, Z. Chen, and P. Li, “An efficient deep learning model to predict cloud workload for industry informatics, ”</a:t>
            </a:r>
            <a:r>
              <a:rPr lang="en-US" sz="1500" dirty="0" err="1" smtClean="0"/>
              <a:t>IEEETrans</a:t>
            </a:r>
            <a:r>
              <a:rPr lang="en-US" sz="1500" dirty="0" smtClean="0"/>
              <a:t>. Ind. </a:t>
            </a:r>
            <a:r>
              <a:rPr lang="en-US" sz="1500" dirty="0" err="1" smtClean="0"/>
              <a:t>Informat</a:t>
            </a:r>
            <a:r>
              <a:rPr lang="en-US" sz="1500" dirty="0" smtClean="0"/>
              <a:t>., vol. 14, no. 7, pp. 3170–3178, Jul. 2018.</a:t>
            </a:r>
          </a:p>
          <a:p>
            <a:pPr algn="just">
              <a:lnSpc>
                <a:spcPct val="170000"/>
              </a:lnSpc>
            </a:pPr>
            <a:r>
              <a:rPr lang="en-US" sz="1500" dirty="0" smtClean="0"/>
              <a:t>[10] X. Zhou, W. Liang, S. Huang, and M. Fu, “Social recommendation with large-scale group decision-making for cyber-enabled online service, ”IEEE Trans. </a:t>
            </a:r>
            <a:r>
              <a:rPr lang="en-US" sz="1500" dirty="0" err="1" smtClean="0"/>
              <a:t>Comput</a:t>
            </a:r>
            <a:r>
              <a:rPr lang="en-US" sz="1500" dirty="0" smtClean="0"/>
              <a:t>. Social Syst., vol. 6, no. 5, pp. 1073–1082,Oct. 2019</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1203</TotalTime>
  <Words>1449</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Deep Correlation Mining Based on Hierarchical Hybrid Networks for Heterogeneous Big Data Recommendations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540</cp:revision>
  <dcterms:created xsi:type="dcterms:W3CDTF">2006-08-16T00:00:00Z</dcterms:created>
  <dcterms:modified xsi:type="dcterms:W3CDTF">2021-04-09T11:23:00Z</dcterms:modified>
</cp:coreProperties>
</file>