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18-Mar-21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18-Mar-21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18-Mar-21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Data Representation by Joint </a:t>
            </a:r>
            <a:r>
              <a:rPr lang="en-US" dirty="0" err="1" smtClean="0"/>
              <a:t>Hypergraph</a:t>
            </a:r>
            <a:r>
              <a:rPr lang="en-US" dirty="0" smtClean="0"/>
              <a:t> Embedding and Sparse Coding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486400"/>
          </a:xfrm>
        </p:spPr>
        <p:txBody>
          <a:bodyPr>
            <a:noAutofit/>
          </a:bodyPr>
          <a:lstStyle/>
          <a:p>
            <a:pPr algn="just">
              <a:lnSpc>
                <a:spcPct val="170000"/>
              </a:lnSpc>
            </a:pPr>
            <a:r>
              <a:rPr lang="en-US" sz="2000" dirty="0" smtClean="0">
                <a:latin typeface="Times New Roman" pitchFamily="18" charset="0"/>
                <a:cs typeface="Times New Roman" pitchFamily="18" charset="0"/>
              </a:rPr>
              <a:t>Matrix factorization (MF), a popular unsupervised learning technique for data representation, has been widely applied in data mining and machine learning. </a:t>
            </a:r>
          </a:p>
          <a:p>
            <a:pPr algn="just">
              <a:lnSpc>
                <a:spcPct val="170000"/>
              </a:lnSpc>
            </a:pPr>
            <a:r>
              <a:rPr lang="en-US" sz="2000" dirty="0" smtClean="0">
                <a:latin typeface="Times New Roman" pitchFamily="18" charset="0"/>
                <a:cs typeface="Times New Roman" pitchFamily="18" charset="0"/>
              </a:rPr>
              <a:t>According to different application scenarios, one can impose different </a:t>
            </a:r>
            <a:r>
              <a:rPr lang="en-US" sz="2000" dirty="0" err="1" smtClean="0">
                <a:latin typeface="Times New Roman" pitchFamily="18" charset="0"/>
                <a:cs typeface="Times New Roman" pitchFamily="18" charset="0"/>
              </a:rPr>
              <a:t>constraintson</a:t>
            </a:r>
            <a:r>
              <a:rPr lang="en-US" sz="2000" dirty="0" smtClean="0">
                <a:latin typeface="Times New Roman" pitchFamily="18" charset="0"/>
                <a:cs typeface="Times New Roman" pitchFamily="18" charset="0"/>
              </a:rPr>
              <a:t> the factorization to find the desired basis, which captures high-level semantics for the given data, and learns the compact representation corresponding to the basis. </a:t>
            </a:r>
          </a:p>
          <a:p>
            <a:pPr algn="just">
              <a:lnSpc>
                <a:spcPct val="170000"/>
              </a:lnSpc>
            </a:pPr>
            <a:r>
              <a:rPr lang="en-US" sz="2000" dirty="0" smtClean="0">
                <a:latin typeface="Times New Roman" pitchFamily="18" charset="0"/>
                <a:cs typeface="Times New Roman" pitchFamily="18" charset="0"/>
              </a:rPr>
              <a:t>We note that almost all previous work on MF in data mining has ignored to find such a basis, which can carry high-order semantics in the data.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fontScale="62500" lnSpcReduction="20000"/>
          </a:bodyPr>
          <a:lstStyle/>
          <a:p>
            <a:pPr algn="just">
              <a:lnSpc>
                <a:spcPct val="150000"/>
              </a:lnSpc>
            </a:pPr>
            <a:r>
              <a:rPr lang="en-US" dirty="0" smtClean="0">
                <a:latin typeface="Times New Roman" pitchFamily="18" charset="0"/>
                <a:cs typeface="Times New Roman" pitchFamily="18" charset="0"/>
              </a:rPr>
              <a:t>In this work, we propose a novel MF framework called Joint Hyper graph Embedding and Sparse Coding (JHESC), in which the obtained basis captures high-order semantic information in data.</a:t>
            </a:r>
          </a:p>
          <a:p>
            <a:pPr algn="just">
              <a:lnSpc>
                <a:spcPct val="150000"/>
              </a:lnSpc>
            </a:pPr>
            <a:r>
              <a:rPr lang="en-US" dirty="0" smtClean="0">
                <a:latin typeface="Times New Roman" pitchFamily="18" charset="0"/>
                <a:cs typeface="Times New Roman" pitchFamily="18" charset="0"/>
              </a:rPr>
              <a:t> Specifically, we first propose a new hyper graph learning model to obtain a more discriminative basis by hyper graph-based </a:t>
            </a:r>
            <a:r>
              <a:rPr lang="en-US" dirty="0" err="1" smtClean="0">
                <a:latin typeface="Times New Roman" pitchFamily="18" charset="0"/>
                <a:cs typeface="Times New Roman" pitchFamily="18" charset="0"/>
              </a:rPr>
              <a:t>Laplacian</a:t>
            </a:r>
            <a:r>
              <a:rPr lang="en-US" dirty="0" smtClean="0">
                <a:latin typeface="Times New Roman" pitchFamily="18" charset="0"/>
                <a:cs typeface="Times New Roman" pitchFamily="18" charset="0"/>
              </a:rPr>
              <a:t> Eigen map, then sparse coding is conducted on the learned basis such that the new representation has stronger identification capability. </a:t>
            </a:r>
          </a:p>
          <a:p>
            <a:pPr algn="just">
              <a:lnSpc>
                <a:spcPct val="150000"/>
              </a:lnSpc>
            </a:pPr>
            <a:r>
              <a:rPr lang="en-US" dirty="0" smtClean="0">
                <a:latin typeface="Times New Roman" pitchFamily="18" charset="0"/>
                <a:cs typeface="Times New Roman" pitchFamily="18" charset="0"/>
              </a:rPr>
              <a:t>In addition, we extend the proposed method to the reproducing kernel Hilbert space for dealing with nonlinear data more effectively. Extensive experimental results on data clustering demonstrate that the proposed method consistently outperforms the other state-of-the-art matrix factorization methods</a:t>
            </a:r>
            <a:endParaRPr lang="en-IN" dirty="0" smtClean="0">
              <a:latin typeface="Times New Roman" pitchFamily="18" charset="0"/>
              <a:cs typeface="Times New Roman" pitchFamily="18" charset="0"/>
            </a:endParaRPr>
          </a:p>
          <a:p>
            <a:pPr algn="just">
              <a:lnSpc>
                <a:spcPct val="150000"/>
              </a:lnSpc>
              <a:buNone/>
            </a:pPr>
            <a:endParaRPr lang="en-IN"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Semi supervised learning is an effective technique to represent the intrinsic features of a hyper spectral image (HSI),which can reduce the cost to obtain the labeled information of samples. </a:t>
            </a:r>
          </a:p>
          <a:p>
            <a:pPr algn="just">
              <a:lnSpc>
                <a:spcPct val="150000"/>
              </a:lnSpc>
            </a:pPr>
            <a:r>
              <a:rPr lang="en-US" sz="2000" dirty="0" smtClean="0">
                <a:latin typeface="Times New Roman" pitchFamily="18" charset="0"/>
                <a:cs typeface="Times New Roman" pitchFamily="18" charset="0"/>
              </a:rPr>
              <a:t>However, traditional semi supervised learning methods fail to consider multiple properties of an HSI, which has restricted the </a:t>
            </a:r>
            <a:r>
              <a:rPr lang="en-US" sz="2000" dirty="0" err="1" smtClean="0">
                <a:latin typeface="Times New Roman" pitchFamily="18" charset="0"/>
                <a:cs typeface="Times New Roman" pitchFamily="18" charset="0"/>
              </a:rPr>
              <a:t>discriminant</a:t>
            </a:r>
            <a:r>
              <a:rPr lang="en-US" sz="2000" dirty="0" smtClean="0">
                <a:latin typeface="Times New Roman" pitchFamily="18" charset="0"/>
                <a:cs typeface="Times New Roman" pitchFamily="18" charset="0"/>
              </a:rPr>
              <a:t> performance of feature representation. </a:t>
            </a:r>
          </a:p>
          <a:p>
            <a:pPr algn="just">
              <a:lnSpc>
                <a:spcPct val="150000"/>
              </a:lnSpc>
            </a:pPr>
            <a:r>
              <a:rPr lang="en-US" sz="2000" dirty="0" smtClean="0">
                <a:latin typeface="Times New Roman" pitchFamily="18" charset="0"/>
                <a:cs typeface="Times New Roman" pitchFamily="18" charset="0"/>
              </a:rPr>
              <a:t>In this article , we introduce the hyper graph into semi supervised learning to reveal the complex multi structures of an HSI, and construct a semi supervised </a:t>
            </a:r>
            <a:r>
              <a:rPr lang="en-US" sz="2000" dirty="0" err="1" smtClean="0">
                <a:latin typeface="Times New Roman" pitchFamily="18" charset="0"/>
                <a:cs typeface="Times New Roman" pitchFamily="18" charset="0"/>
              </a:rPr>
              <a:t>discriminant</a:t>
            </a:r>
            <a:r>
              <a:rPr lang="en-US" sz="2000" dirty="0" smtClean="0">
                <a:latin typeface="Times New Roman" pitchFamily="18" charset="0"/>
                <a:cs typeface="Times New Roman" pitchFamily="18" charset="0"/>
              </a:rPr>
              <a:t> hyper graph learning (SSDHL) method by designing an </a:t>
            </a:r>
            <a:r>
              <a:rPr lang="en-US" sz="2000" dirty="0" err="1" smtClean="0">
                <a:latin typeface="Times New Roman" pitchFamily="18" charset="0"/>
                <a:cs typeface="Times New Roman" pitchFamily="18" charset="0"/>
              </a:rPr>
              <a:t>intraclass</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hypergraph</a:t>
            </a:r>
            <a:r>
              <a:rPr lang="en-US" sz="2000" dirty="0" smtClean="0">
                <a:latin typeface="Times New Roman" pitchFamily="18" charset="0"/>
                <a:cs typeface="Times New Roman" pitchFamily="18" charset="0"/>
              </a:rPr>
              <a:t> and an interclass graph with the labeled samples. SSDHL constructs an unsupervised </a:t>
            </a:r>
            <a:r>
              <a:rPr lang="en-US" sz="2000" dirty="0" err="1" smtClean="0">
                <a:latin typeface="Times New Roman" pitchFamily="18" charset="0"/>
                <a:cs typeface="Times New Roman" pitchFamily="18" charset="0"/>
              </a:rPr>
              <a:t>hypergraph</a:t>
            </a:r>
            <a:r>
              <a:rPr lang="en-US" sz="2000" dirty="0" smtClean="0">
                <a:latin typeface="Times New Roman" pitchFamily="18" charset="0"/>
                <a:cs typeface="Times New Roman" pitchFamily="18" charset="0"/>
              </a:rPr>
              <a:t> with the unlabeled samples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we propose a novel approach to construct a hyper graph from the perspective on probability, which can adaptively determine neighbors of the center point as well as give a weight for each data point indifferent hyper edges. </a:t>
            </a:r>
          </a:p>
          <a:p>
            <a:pPr algn="just">
              <a:lnSpc>
                <a:spcPct val="150000"/>
              </a:lnSpc>
            </a:pPr>
            <a:r>
              <a:rPr lang="en-US" sz="2000" dirty="0" smtClean="0">
                <a:latin typeface="Times New Roman" pitchFamily="18" charset="0"/>
                <a:cs typeface="Times New Roman" pitchFamily="18" charset="0"/>
              </a:rPr>
              <a:t>Although the graph is an effective tool in modeling intrinsic structures of data, simply modeling pair wise relationships among the objects in the real world may lead to a loss of some information, which is crucial to our learning tasks. </a:t>
            </a:r>
          </a:p>
          <a:p>
            <a:pPr algn="just">
              <a:lnSpc>
                <a:spcPct val="150000"/>
              </a:lnSpc>
            </a:pPr>
            <a:r>
              <a:rPr lang="en-US" sz="2000" dirty="0" smtClean="0">
                <a:latin typeface="Times New Roman" pitchFamily="18" charset="0"/>
                <a:cs typeface="Times New Roman" pitchFamily="18" charset="0"/>
              </a:rPr>
              <a:t>This is because in practical problems, objects tend to exhibit high-order relationships instead of pair wise ones</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we propose a semi supervised hyper graph learning model to extract the low-dimensional features of an HSI with both the labeled and unlabeled samples.</a:t>
            </a:r>
          </a:p>
          <a:p>
            <a:pPr algn="just">
              <a:lnSpc>
                <a:spcPct val="150000"/>
              </a:lnSpc>
            </a:pPr>
            <a:r>
              <a:rPr lang="en-US" sz="2000" dirty="0" smtClean="0">
                <a:latin typeface="Times New Roman" pitchFamily="18" charset="0"/>
                <a:cs typeface="Times New Roman" pitchFamily="18" charset="0"/>
              </a:rPr>
              <a:t>Semi supervised learning was proposed to simultaneously utilize the labeled and unlabeled samples to construct the DR models </a:t>
            </a:r>
          </a:p>
          <a:p>
            <a:pPr algn="just">
              <a:lnSpc>
                <a:spcPct val="150000"/>
              </a:lnSpc>
            </a:pPr>
            <a:r>
              <a:rPr lang="en-US" sz="2000" dirty="0" smtClean="0">
                <a:latin typeface="Times New Roman" pitchFamily="18" charset="0"/>
                <a:cs typeface="Times New Roman" pitchFamily="18" charset="0"/>
              </a:rPr>
              <a:t>In this article, we proposed a semi supervised </a:t>
            </a:r>
            <a:r>
              <a:rPr lang="en-US" sz="2000" dirty="0" err="1" smtClean="0">
                <a:latin typeface="Times New Roman" pitchFamily="18" charset="0"/>
                <a:cs typeface="Times New Roman" pitchFamily="18" charset="0"/>
              </a:rPr>
              <a:t>discriminant</a:t>
            </a:r>
            <a:r>
              <a:rPr lang="en-US" sz="2000" dirty="0" smtClean="0">
                <a:latin typeface="Times New Roman" pitchFamily="18" charset="0"/>
                <a:cs typeface="Times New Roman" pitchFamily="18" charset="0"/>
              </a:rPr>
              <a:t> hyper graph learning (SSDHL) method to obtain the effective low-dimensional features for HSI classification.</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676400" y="838200"/>
            <a:ext cx="6705600" cy="54102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    A series of work showed good performance of NMF and its variants in various domains</a:t>
            </a:r>
          </a:p>
          <a:p>
            <a:pPr algn="just">
              <a:lnSpc>
                <a:spcPct val="150000"/>
              </a:lnSpc>
            </a:pPr>
            <a:r>
              <a:rPr lang="en-US" sz="2000" dirty="0" smtClean="0">
                <a:latin typeface="Times New Roman" pitchFamily="18" charset="0"/>
                <a:cs typeface="Times New Roman" pitchFamily="18" charset="0"/>
              </a:rPr>
              <a:t>Better bandwidth tuning and using the proposed hyper graph construction would achieve better clustering performance for KJHESC.</a:t>
            </a:r>
          </a:p>
          <a:p>
            <a:pPr algn="just">
              <a:lnSpc>
                <a:spcPct val="150000"/>
              </a:lnSpc>
            </a:pPr>
            <a:r>
              <a:rPr lang="en-US" sz="2000" dirty="0" smtClean="0">
                <a:latin typeface="Times New Roman" pitchFamily="18" charset="0"/>
                <a:cs typeface="Times New Roman" pitchFamily="18" charset="0"/>
              </a:rPr>
              <a:t>He proposed hyper graph learning model to construct a hyper graph, against the same compared methods performed on microarray data sets.</a:t>
            </a:r>
          </a:p>
          <a:p>
            <a:pPr algn="just">
              <a:lnSpc>
                <a:spcPct val="150000"/>
              </a:lnSpc>
            </a:pPr>
            <a:r>
              <a:rPr lang="en-US" sz="2000" dirty="0" smtClean="0">
                <a:latin typeface="Times New Roman" pitchFamily="18" charset="0"/>
                <a:cs typeface="Times New Roman" pitchFamily="18" charset="0"/>
              </a:rPr>
              <a:t> We mark the best results in bold. </a:t>
            </a:r>
          </a:p>
          <a:p>
            <a:pPr algn="just">
              <a:lnSpc>
                <a:spcPct val="150000"/>
              </a:lnSpc>
            </a:pPr>
            <a:r>
              <a:rPr lang="en-US" sz="2000" dirty="0" smtClean="0">
                <a:latin typeface="Times New Roman" pitchFamily="18" charset="0"/>
                <a:cs typeface="Times New Roman" pitchFamily="18" charset="0"/>
              </a:rPr>
              <a:t>It is clear that our methods obtain better performance on those datasets.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94284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ctr"/>
                      <a:r>
                        <a:rPr kumimoji="0" lang="en-US" kern="1200" dirty="0" smtClean="0">
                          <a:solidFill>
                            <a:schemeClr val="dk1"/>
                          </a:solidFill>
                          <a:latin typeface="+mn-lt"/>
                          <a:ea typeface="+mn-ea"/>
                          <a:cs typeface="+mn-cs"/>
                        </a:rPr>
                        <a:t>Multi-view concept learning for data representation</a:t>
                      </a:r>
                      <a:endParaRPr lang="en-IN" dirty="0"/>
                    </a:p>
                  </a:txBody>
                  <a:tcPr/>
                </a:tc>
                <a:tc>
                  <a:txBody>
                    <a:bodyPr/>
                    <a:lstStyle/>
                    <a:p>
                      <a:pPr algn="ctr"/>
                      <a:r>
                        <a:rPr kumimoji="0" lang="en-US" kern="1200" dirty="0" smtClean="0">
                          <a:solidFill>
                            <a:schemeClr val="dk1"/>
                          </a:solidFill>
                          <a:latin typeface="+mn-lt"/>
                          <a:ea typeface="+mn-ea"/>
                          <a:cs typeface="+mn-cs"/>
                        </a:rPr>
                        <a:t>Z. Guan, L. Zhang, J. </a:t>
                      </a:r>
                      <a:r>
                        <a:rPr kumimoji="0" lang="en-US" kern="1200" dirty="0" err="1" smtClean="0">
                          <a:solidFill>
                            <a:schemeClr val="dk1"/>
                          </a:solidFill>
                          <a:latin typeface="+mn-lt"/>
                          <a:ea typeface="+mn-ea"/>
                          <a:cs typeface="+mn-cs"/>
                        </a:rPr>
                        <a:t>Peng</a:t>
                      </a:r>
                      <a:r>
                        <a:rPr kumimoji="0" lang="en-US" kern="1200" dirty="0" smtClean="0">
                          <a:solidFill>
                            <a:schemeClr val="dk1"/>
                          </a:solidFill>
                          <a:latin typeface="+mn-lt"/>
                          <a:ea typeface="+mn-ea"/>
                          <a:cs typeface="+mn-cs"/>
                        </a:rPr>
                        <a:t>, and J. Fan, </a:t>
                      </a:r>
                      <a:endParaRPr lang="en-IN" dirty="0"/>
                    </a:p>
                  </a:txBody>
                  <a:tcPr/>
                </a:tc>
                <a:tc>
                  <a:txBody>
                    <a:bodyPr/>
                    <a:lstStyle/>
                    <a:p>
                      <a:pPr algn="just"/>
                      <a:r>
                        <a:rPr lang="en-US" dirty="0" smtClean="0"/>
                        <a:t>We propose Multi-view Concept Learning (MCL), a novel nonnegative latent representation learning algorithm for capturing conceptual factors from multi-view data.</a:t>
                      </a:r>
                      <a:endParaRPr lang="en-IN" dirty="0"/>
                    </a:p>
                  </a:txBody>
                  <a:tcPr/>
                </a:tc>
              </a:tr>
              <a:tr h="370840">
                <a:tc>
                  <a:txBody>
                    <a:bodyPr/>
                    <a:lstStyle/>
                    <a:p>
                      <a:pPr algn="ctr"/>
                      <a:r>
                        <a:rPr kumimoji="0" lang="en-US" kern="1200" dirty="0" smtClean="0">
                          <a:solidFill>
                            <a:schemeClr val="dk1"/>
                          </a:solidFill>
                          <a:latin typeface="+mn-lt"/>
                          <a:ea typeface="+mn-ea"/>
                          <a:cs typeface="+mn-cs"/>
                        </a:rPr>
                        <a:t>A combined </a:t>
                      </a:r>
                      <a:r>
                        <a:rPr kumimoji="0" lang="en-US" kern="1200" dirty="0" err="1" smtClean="0">
                          <a:solidFill>
                            <a:schemeClr val="dk1"/>
                          </a:solidFill>
                          <a:latin typeface="+mn-lt"/>
                          <a:ea typeface="+mn-ea"/>
                          <a:cs typeface="+mn-cs"/>
                        </a:rPr>
                        <a:t>eulerian-lagrangian</a:t>
                      </a:r>
                      <a:r>
                        <a:rPr kumimoji="0" lang="en-US" kern="1200" dirty="0" smtClean="0">
                          <a:solidFill>
                            <a:schemeClr val="dk1"/>
                          </a:solidFill>
                          <a:latin typeface="+mn-lt"/>
                          <a:ea typeface="+mn-ea"/>
                          <a:cs typeface="+mn-cs"/>
                        </a:rPr>
                        <a:t> data representation for large-scale applications</a:t>
                      </a:r>
                      <a:endParaRPr lang="en-IN" dirty="0"/>
                    </a:p>
                  </a:txBody>
                  <a:tcPr/>
                </a:tc>
                <a:tc>
                  <a:txBody>
                    <a:bodyPr/>
                    <a:lstStyle/>
                    <a:p>
                      <a:pPr algn="ctr"/>
                      <a:r>
                        <a:rPr kumimoji="0" lang="en-US" kern="1200" dirty="0" smtClean="0">
                          <a:solidFill>
                            <a:schemeClr val="dk1"/>
                          </a:solidFill>
                          <a:latin typeface="+mn-lt"/>
                          <a:ea typeface="+mn-ea"/>
                          <a:cs typeface="+mn-cs"/>
                        </a:rPr>
                        <a:t>F. Sauer, J. </a:t>
                      </a:r>
                      <a:r>
                        <a:rPr kumimoji="0" lang="en-US" kern="1200" dirty="0" err="1" smtClean="0">
                          <a:solidFill>
                            <a:schemeClr val="dk1"/>
                          </a:solidFill>
                          <a:latin typeface="+mn-lt"/>
                          <a:ea typeface="+mn-ea"/>
                          <a:cs typeface="+mn-cs"/>
                        </a:rPr>
                        <a:t>Xie</a:t>
                      </a:r>
                      <a:r>
                        <a:rPr kumimoji="0" lang="en-US" kern="1200" dirty="0" smtClean="0">
                          <a:solidFill>
                            <a:schemeClr val="dk1"/>
                          </a:solidFill>
                          <a:latin typeface="+mn-lt"/>
                          <a:ea typeface="+mn-ea"/>
                          <a:cs typeface="+mn-cs"/>
                        </a:rPr>
                        <a:t>, and K. Ma, </a:t>
                      </a:r>
                      <a:endParaRPr lang="en-IN" dirty="0"/>
                    </a:p>
                  </a:txBody>
                  <a:tcPr/>
                </a:tc>
                <a:tc>
                  <a:txBody>
                    <a:bodyPr/>
                    <a:lstStyle/>
                    <a:p>
                      <a:pPr algn="just"/>
                      <a:r>
                        <a:rPr lang="en-US" dirty="0" smtClean="0"/>
                        <a:t>As a result, many large-scale simulations produce data in both formats, and analysis tasks that simultaneously utilize information from both representations are becoming increasingly popular.</a:t>
                      </a:r>
                      <a:endParaRPr lang="en-IN" dirty="0"/>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dirty="0" smtClean="0"/>
                        <a:t>AUTHOR</a:t>
                      </a:r>
                      <a:endParaRPr lang="en-IN" dirty="0"/>
                    </a:p>
                  </a:txBody>
                  <a:tcPr/>
                </a:tc>
                <a:tc>
                  <a:txBody>
                    <a:bodyPr/>
                    <a:lstStyle/>
                    <a:p>
                      <a:pPr algn="ctr"/>
                      <a:r>
                        <a:rPr lang="en-US" dirty="0" smtClean="0"/>
                        <a:t>DESCRIPTION</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Cure: Flexible categorical data representation by hierarchical coupling learning</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S. </a:t>
                      </a:r>
                      <a:r>
                        <a:rPr kumimoji="0" lang="en-US" kern="1200" dirty="0" err="1" smtClean="0">
                          <a:solidFill>
                            <a:schemeClr val="dk1"/>
                          </a:solidFill>
                          <a:latin typeface="+mn-lt"/>
                          <a:ea typeface="+mn-ea"/>
                          <a:cs typeface="+mn-cs"/>
                        </a:rPr>
                        <a:t>Jian</a:t>
                      </a:r>
                      <a:r>
                        <a:rPr kumimoji="0" lang="en-US" kern="1200" dirty="0" smtClean="0">
                          <a:solidFill>
                            <a:schemeClr val="dk1"/>
                          </a:solidFill>
                          <a:latin typeface="+mn-lt"/>
                          <a:ea typeface="+mn-ea"/>
                          <a:cs typeface="+mn-cs"/>
                        </a:rPr>
                        <a:t>, G. Pang, L. Cao, K. Lu, and H. </a:t>
                      </a:r>
                      <a:r>
                        <a:rPr kumimoji="0" lang="en-US" kern="1200" dirty="0" err="1" smtClean="0">
                          <a:solidFill>
                            <a:schemeClr val="dk1"/>
                          </a:solidFill>
                          <a:latin typeface="+mn-lt"/>
                          <a:ea typeface="+mn-ea"/>
                          <a:cs typeface="+mn-cs"/>
                        </a:rPr>
                        <a:t>Gao</a:t>
                      </a:r>
                      <a:r>
                        <a:rPr kumimoji="0" lang="en-US" kern="1200" dirty="0" smtClean="0">
                          <a:solidFill>
                            <a:schemeClr val="dk1"/>
                          </a:solidFill>
                          <a:latin typeface="+mn-lt"/>
                          <a:ea typeface="+mn-ea"/>
                          <a:cs typeface="+mn-cs"/>
                        </a:rPr>
                        <a:t>, </a:t>
                      </a:r>
                      <a:endParaRPr lang="en-IN" dirty="0"/>
                    </a:p>
                  </a:txBody>
                  <a:tcPr/>
                </a:tc>
                <a:tc>
                  <a:txBody>
                    <a:bodyPr/>
                    <a:lstStyle/>
                    <a:p>
                      <a:pPr algn="just"/>
                      <a:r>
                        <a:rPr lang="en-US" dirty="0" smtClean="0"/>
                        <a:t>This paper proposes a novel and flexible coupled unsupervised categorical data representation (CURE) framework, which not only captures the hierarchical couplings but is also flexible enough to be instantiated for contrastive learning tasks. </a:t>
                      </a:r>
                      <a:endParaRPr lang="en-IN" dirty="0"/>
                    </a:p>
                  </a:txBody>
                  <a:tcPr/>
                </a:tc>
              </a:tr>
              <a:tr h="370840">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kumimoji="0" lang="en-US" kern="1200" dirty="0" smtClean="0">
                          <a:solidFill>
                            <a:schemeClr val="dk1"/>
                          </a:solidFill>
                          <a:latin typeface="+mn-lt"/>
                          <a:ea typeface="+mn-ea"/>
                          <a:cs typeface="+mn-cs"/>
                        </a:rPr>
                        <a:t>Unsupervised nonnegative adaptive feature extraction for data representation</a:t>
                      </a:r>
                      <a:endParaRPr lang="en-IN" dirty="0" smtClean="0"/>
                    </a:p>
                    <a:p>
                      <a:pPr algn="just"/>
                      <a:endParaRPr lang="en-IN" dirty="0"/>
                    </a:p>
                  </a:txBody>
                  <a:tcPr/>
                </a:tc>
                <a:tc>
                  <a:txBody>
                    <a:bodyPr/>
                    <a:lstStyle/>
                    <a:p>
                      <a:pPr algn="just"/>
                      <a:r>
                        <a:rPr kumimoji="0" lang="en-US" kern="1200" dirty="0" smtClean="0">
                          <a:solidFill>
                            <a:schemeClr val="dk1"/>
                          </a:solidFill>
                          <a:latin typeface="+mn-lt"/>
                          <a:ea typeface="+mn-ea"/>
                          <a:cs typeface="+mn-cs"/>
                        </a:rPr>
                        <a:t>Y. Zhang, Z. Zhang, S. Li, J. Qin, G. Liu, M. Wang, and S. Yan, </a:t>
                      </a:r>
                      <a:endParaRPr lang="en-IN" dirty="0"/>
                    </a:p>
                  </a:txBody>
                  <a:tcPr/>
                </a:tc>
                <a:tc>
                  <a:txBody>
                    <a:bodyPr/>
                    <a:lstStyle/>
                    <a:p>
                      <a:pPr algn="just"/>
                      <a:r>
                        <a:rPr lang="en-US" dirty="0" smtClean="0"/>
                        <a:t>we propose a novel unsupervised Nonnegative Adaptive Feature Extraction (NAFE) algorithm for data representation and classification. </a:t>
                      </a:r>
                      <a:endParaRPr lang="en-IN" dirty="0"/>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3" name="Content Placeholder 2" descr="C:\Users\TTS\Desktop\PIC 10.png"/>
          <p:cNvPicPr>
            <a:picLocks noGrp="1" noChangeAspect="1" noChangeArrowheads="1"/>
          </p:cNvPicPr>
          <p:nvPr>
            <p:ph idx="1"/>
          </p:nvPr>
        </p:nvPicPr>
        <p:blipFill>
          <a:blip r:embed="rId2"/>
          <a:srcRect/>
          <a:stretch>
            <a:fillRect/>
          </a:stretch>
        </p:blipFill>
        <p:spPr bwMode="auto">
          <a:xfrm>
            <a:off x="1905000" y="1676400"/>
            <a:ext cx="6172200" cy="3657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600" dirty="0" smtClean="0">
                <a:latin typeface="Times New Roman" pitchFamily="18" charset="0"/>
                <a:cs typeface="Times New Roman" pitchFamily="18" charset="0"/>
              </a:rPr>
              <a:t>[1] Z. Guan, L. Zhang, J. </a:t>
            </a:r>
            <a:r>
              <a:rPr lang="en-US" sz="1600" dirty="0" err="1" smtClean="0">
                <a:latin typeface="Times New Roman" pitchFamily="18" charset="0"/>
                <a:cs typeface="Times New Roman" pitchFamily="18" charset="0"/>
              </a:rPr>
              <a:t>Peng</a:t>
            </a:r>
            <a:r>
              <a:rPr lang="en-US" sz="1600" dirty="0" smtClean="0">
                <a:latin typeface="Times New Roman" pitchFamily="18" charset="0"/>
                <a:cs typeface="Times New Roman" pitchFamily="18" charset="0"/>
              </a:rPr>
              <a:t>, and J. Fan, “Multi-view concept learning for data representation ,” IEEE Transactions on Knowledge and Data Engineering, vol. 27, no. 11, pp. 3016–3028, Nov 2015.</a:t>
            </a:r>
          </a:p>
          <a:p>
            <a:pPr algn="just">
              <a:lnSpc>
                <a:spcPct val="160000"/>
              </a:lnSpc>
            </a:pPr>
            <a:r>
              <a:rPr lang="en-US" sz="1600" dirty="0" smtClean="0">
                <a:latin typeface="Times New Roman" pitchFamily="18" charset="0"/>
                <a:cs typeface="Times New Roman" pitchFamily="18" charset="0"/>
              </a:rPr>
              <a:t>[2] F. Sauer, J. </a:t>
            </a:r>
            <a:r>
              <a:rPr lang="en-US" sz="1600" dirty="0" err="1" smtClean="0">
                <a:latin typeface="Times New Roman" pitchFamily="18" charset="0"/>
                <a:cs typeface="Times New Roman" pitchFamily="18" charset="0"/>
              </a:rPr>
              <a:t>Xie</a:t>
            </a:r>
            <a:r>
              <a:rPr lang="en-US" sz="1600" dirty="0" smtClean="0">
                <a:latin typeface="Times New Roman" pitchFamily="18" charset="0"/>
                <a:cs typeface="Times New Roman" pitchFamily="18" charset="0"/>
              </a:rPr>
              <a:t>, and K. Ma, “A combined </a:t>
            </a:r>
            <a:r>
              <a:rPr lang="en-US" sz="1600" dirty="0" err="1" smtClean="0">
                <a:latin typeface="Times New Roman" pitchFamily="18" charset="0"/>
                <a:cs typeface="Times New Roman" pitchFamily="18" charset="0"/>
              </a:rPr>
              <a:t>eulerian-lagrangian</a:t>
            </a:r>
            <a:r>
              <a:rPr lang="en-US" sz="1600" dirty="0" smtClean="0">
                <a:latin typeface="Times New Roman" pitchFamily="18" charset="0"/>
                <a:cs typeface="Times New Roman" pitchFamily="18" charset="0"/>
              </a:rPr>
              <a:t> data representation for large-scale applications ,” IEEE Transactions on Visualization and Computer Graphics, vol. 23, no. 10, pp. 2248–2261,Oct 2017.</a:t>
            </a:r>
          </a:p>
          <a:p>
            <a:pPr algn="just">
              <a:lnSpc>
                <a:spcPct val="160000"/>
              </a:lnSpc>
            </a:pPr>
            <a:r>
              <a:rPr lang="en-US" sz="1600" dirty="0" smtClean="0">
                <a:latin typeface="Times New Roman" pitchFamily="18" charset="0"/>
                <a:cs typeface="Times New Roman" pitchFamily="18" charset="0"/>
              </a:rPr>
              <a:t>[3] S. </a:t>
            </a:r>
            <a:r>
              <a:rPr lang="en-US" sz="1600" dirty="0" err="1" smtClean="0">
                <a:latin typeface="Times New Roman" pitchFamily="18" charset="0"/>
                <a:cs typeface="Times New Roman" pitchFamily="18" charset="0"/>
              </a:rPr>
              <a:t>Jian</a:t>
            </a:r>
            <a:r>
              <a:rPr lang="en-US" sz="1600" dirty="0" smtClean="0">
                <a:latin typeface="Times New Roman" pitchFamily="18" charset="0"/>
                <a:cs typeface="Times New Roman" pitchFamily="18" charset="0"/>
              </a:rPr>
              <a:t>, G. Pang, L. Cao, K. Lu, and H. </a:t>
            </a:r>
            <a:r>
              <a:rPr lang="en-US" sz="1600" dirty="0" err="1" smtClean="0">
                <a:latin typeface="Times New Roman" pitchFamily="18" charset="0"/>
                <a:cs typeface="Times New Roman" pitchFamily="18" charset="0"/>
              </a:rPr>
              <a:t>Gao</a:t>
            </a:r>
            <a:r>
              <a:rPr lang="en-US" sz="1600" dirty="0" smtClean="0">
                <a:latin typeface="Times New Roman" pitchFamily="18" charset="0"/>
                <a:cs typeface="Times New Roman" pitchFamily="18" charset="0"/>
              </a:rPr>
              <a:t>, “Cure: Flexible categorical data representation by hierarchical coupling learning,” IEEE  </a:t>
            </a:r>
            <a:r>
              <a:rPr lang="en-US" sz="1600" dirty="0" err="1" smtClean="0">
                <a:latin typeface="Times New Roman" pitchFamily="18" charset="0"/>
                <a:cs typeface="Times New Roman" pitchFamily="18" charset="0"/>
              </a:rPr>
              <a:t>Transac-tions</a:t>
            </a:r>
            <a:r>
              <a:rPr lang="en-US" sz="1600" dirty="0" smtClean="0">
                <a:latin typeface="Times New Roman" pitchFamily="18" charset="0"/>
                <a:cs typeface="Times New Roman" pitchFamily="18" charset="0"/>
              </a:rPr>
              <a:t> on Knowledge and Data Engineering, vol. 31, no. 5, pp. 853–866,May 2019.</a:t>
            </a:r>
          </a:p>
          <a:p>
            <a:pPr algn="just">
              <a:lnSpc>
                <a:spcPct val="160000"/>
              </a:lnSpc>
            </a:pPr>
            <a:r>
              <a:rPr lang="en-US" sz="1600" dirty="0" smtClean="0">
                <a:latin typeface="Times New Roman" pitchFamily="18" charset="0"/>
                <a:cs typeface="Times New Roman" pitchFamily="18" charset="0"/>
              </a:rPr>
              <a:t>[4] Y. Zhang, Z. Zhang, S. Li, J. Qin, G. Liu, M. Wang, and S. Yan, “Unsupervised nonnegative adaptive feature extraction for data representation , ”IEEE Transactions on Knowledge and Data Engineering, vol. 31, no. 12,pp. 2423–2440, Dec 2019</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77500" lnSpcReduction="20000"/>
          </a:bodyPr>
          <a:lstStyle/>
          <a:p>
            <a:pPr algn="just">
              <a:lnSpc>
                <a:spcPct val="170000"/>
              </a:lnSpc>
            </a:pPr>
            <a:r>
              <a:rPr lang="en-US" sz="2000" dirty="0" smtClean="0">
                <a:latin typeface="Times New Roman" pitchFamily="18" charset="0"/>
                <a:cs typeface="Times New Roman" pitchFamily="18" charset="0"/>
              </a:rPr>
              <a:t>[5] Z. Zhang, Y. Zhang, G. Liu, J. Tang, S. Yan, and M. Wang, “Joint label prediction based semi-supervised adaptive concept factorization for robust data representation , ” IEEE Transactions on Knowledge and Data Engineering, pp. 1–1, 2019.</a:t>
            </a:r>
          </a:p>
          <a:p>
            <a:pPr algn="just">
              <a:lnSpc>
                <a:spcPct val="170000"/>
              </a:lnSpc>
            </a:pPr>
            <a:r>
              <a:rPr lang="en-US" sz="2000" dirty="0" smtClean="0">
                <a:latin typeface="Times New Roman" pitchFamily="18" charset="0"/>
                <a:cs typeface="Times New Roman" pitchFamily="18" charset="0"/>
              </a:rPr>
              <a:t>[6] F. </a:t>
            </a:r>
            <a:r>
              <a:rPr lang="en-US" sz="2000" dirty="0" err="1" smtClean="0">
                <a:latin typeface="Times New Roman" pitchFamily="18" charset="0"/>
                <a:cs typeface="Times New Roman" pitchFamily="18" charset="0"/>
              </a:rPr>
              <a:t>Korn</a:t>
            </a:r>
            <a:r>
              <a:rPr lang="en-US" sz="2000" dirty="0" smtClean="0">
                <a:latin typeface="Times New Roman" pitchFamily="18" charset="0"/>
                <a:cs typeface="Times New Roman" pitchFamily="18" charset="0"/>
              </a:rPr>
              <a:t>, B. . </a:t>
            </a:r>
            <a:r>
              <a:rPr lang="en-US" sz="2000" dirty="0" err="1" smtClean="0">
                <a:latin typeface="Times New Roman" pitchFamily="18" charset="0"/>
                <a:cs typeface="Times New Roman" pitchFamily="18" charset="0"/>
              </a:rPr>
              <a:t>Pagel</a:t>
            </a:r>
            <a:r>
              <a:rPr lang="en-US" sz="2000" dirty="0" smtClean="0">
                <a:latin typeface="Times New Roman" pitchFamily="18" charset="0"/>
                <a:cs typeface="Times New Roman" pitchFamily="18" charset="0"/>
              </a:rPr>
              <a:t>, and C. </a:t>
            </a:r>
            <a:r>
              <a:rPr lang="en-US" sz="2000" dirty="0" err="1" smtClean="0">
                <a:latin typeface="Times New Roman" pitchFamily="18" charset="0"/>
                <a:cs typeface="Times New Roman" pitchFamily="18" charset="0"/>
              </a:rPr>
              <a:t>Faloutsos</a:t>
            </a:r>
            <a:r>
              <a:rPr lang="en-US" sz="2000" dirty="0" smtClean="0">
                <a:latin typeface="Times New Roman" pitchFamily="18" charset="0"/>
                <a:cs typeface="Times New Roman" pitchFamily="18" charset="0"/>
              </a:rPr>
              <a:t> , “On the ”dimensionality curse ” and the ”self-similarity blessing ”,” IEEE Transactions on Knowledge and Data Engineering, vol. 13, no. 1, pp. 96–111, Jan 2001.</a:t>
            </a:r>
          </a:p>
          <a:p>
            <a:pPr algn="just">
              <a:lnSpc>
                <a:spcPct val="170000"/>
              </a:lnSpc>
            </a:pPr>
            <a:r>
              <a:rPr lang="en-US" sz="2000" dirty="0" smtClean="0">
                <a:latin typeface="Times New Roman" pitchFamily="18" charset="0"/>
                <a:cs typeface="Times New Roman" pitchFamily="18" charset="0"/>
              </a:rPr>
              <a:t>[7] Y. Wang and Y. Zhang, “Nonnegative matrix factorization: A comprehensive review ,” IEEE Transactions on Knowledge and Data Engineering, vol. 25, no. 6, pp. 1336–1353, June 2013.</a:t>
            </a:r>
          </a:p>
          <a:p>
            <a:pPr algn="just">
              <a:lnSpc>
                <a:spcPct val="170000"/>
              </a:lnSpc>
            </a:pPr>
            <a:r>
              <a:rPr lang="en-US" sz="2000" dirty="0" smtClean="0">
                <a:latin typeface="Times New Roman" pitchFamily="18" charset="0"/>
                <a:cs typeface="Times New Roman" pitchFamily="18" charset="0"/>
              </a:rPr>
              <a:t>[8] Y. </a:t>
            </a:r>
            <a:r>
              <a:rPr lang="en-US" sz="2000" dirty="0" err="1" smtClean="0">
                <a:latin typeface="Times New Roman" pitchFamily="18" charset="0"/>
                <a:cs typeface="Times New Roman" pitchFamily="18" charset="0"/>
              </a:rPr>
              <a:t>Koren</a:t>
            </a:r>
            <a:r>
              <a:rPr lang="en-US" sz="2000" dirty="0" smtClean="0">
                <a:latin typeface="Times New Roman" pitchFamily="18" charset="0"/>
                <a:cs typeface="Times New Roman" pitchFamily="18" charset="0"/>
              </a:rPr>
              <a:t>, R. Bell, and C. </a:t>
            </a:r>
            <a:r>
              <a:rPr lang="en-US" sz="2000" dirty="0" err="1" smtClean="0">
                <a:latin typeface="Times New Roman" pitchFamily="18" charset="0"/>
                <a:cs typeface="Times New Roman" pitchFamily="18" charset="0"/>
              </a:rPr>
              <a:t>Volinsky</a:t>
            </a:r>
            <a:r>
              <a:rPr lang="en-US" sz="2000" dirty="0" smtClean="0">
                <a:latin typeface="Times New Roman" pitchFamily="18" charset="0"/>
                <a:cs typeface="Times New Roman" pitchFamily="18" charset="0"/>
              </a:rPr>
              <a:t>, “Matrix factorization techniques for recommender systems, ” Computer, vol. 42, no. 8, pp. 30–37, 2009.</a:t>
            </a:r>
          </a:p>
          <a:p>
            <a:pPr algn="just">
              <a:lnSpc>
                <a:spcPct val="170000"/>
              </a:lnSpc>
            </a:pPr>
            <a:r>
              <a:rPr lang="en-US" sz="2000" dirty="0" smtClean="0">
                <a:latin typeface="Times New Roman" pitchFamily="18" charset="0"/>
                <a:cs typeface="Times New Roman" pitchFamily="18" charset="0"/>
              </a:rPr>
              <a:t>[9] M. Turk and A. </a:t>
            </a:r>
            <a:r>
              <a:rPr lang="en-US" sz="2000" dirty="0" err="1" smtClean="0">
                <a:latin typeface="Times New Roman" pitchFamily="18" charset="0"/>
                <a:cs typeface="Times New Roman" pitchFamily="18" charset="0"/>
              </a:rPr>
              <a:t>Pentland</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Eigenfaces</a:t>
            </a:r>
            <a:r>
              <a:rPr lang="en-US" sz="2000" dirty="0" smtClean="0">
                <a:latin typeface="Times New Roman" pitchFamily="18" charset="0"/>
                <a:cs typeface="Times New Roman" pitchFamily="18" charset="0"/>
              </a:rPr>
              <a:t> for recognition ,” Journal of cognitive neuroscience, vol. 3, no. 1, pp. 71–86, 1991.</a:t>
            </a:r>
          </a:p>
          <a:p>
            <a:pPr algn="just">
              <a:lnSpc>
                <a:spcPct val="170000"/>
              </a:lnSpc>
            </a:pPr>
            <a:r>
              <a:rPr lang="en-US" sz="2000" dirty="0" smtClean="0">
                <a:latin typeface="Times New Roman" pitchFamily="18" charset="0"/>
                <a:cs typeface="Times New Roman" pitchFamily="18" charset="0"/>
              </a:rPr>
              <a:t>[10] D. Zhao, Z. Lin, and X. Tang, “</a:t>
            </a:r>
            <a:r>
              <a:rPr lang="en-US" sz="2000" dirty="0" err="1" smtClean="0">
                <a:latin typeface="Times New Roman" pitchFamily="18" charset="0"/>
                <a:cs typeface="Times New Roman" pitchFamily="18" charset="0"/>
              </a:rPr>
              <a:t>Laplacian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pca</a:t>
            </a:r>
            <a:r>
              <a:rPr lang="en-US" sz="2000" dirty="0" smtClean="0">
                <a:latin typeface="Times New Roman" pitchFamily="18" charset="0"/>
                <a:cs typeface="Times New Roman" pitchFamily="18" charset="0"/>
              </a:rPr>
              <a:t> and its applications,” in Computer Vision, 2007. ICCV 2007. IEEE 11th International Conference </a:t>
            </a:r>
            <a:r>
              <a:rPr lang="en-US" sz="2000" dirty="0" err="1" smtClean="0">
                <a:latin typeface="Times New Roman" pitchFamily="18" charset="0"/>
                <a:cs typeface="Times New Roman" pitchFamily="18" charset="0"/>
              </a:rPr>
              <a:t>on.IEEE</a:t>
            </a:r>
            <a:r>
              <a:rPr lang="en-US" sz="2000" dirty="0" smtClean="0">
                <a:latin typeface="Times New Roman" pitchFamily="18" charset="0"/>
                <a:cs typeface="Times New Roman" pitchFamily="18" charset="0"/>
              </a:rPr>
              <a:t>, 2007, pp. 1–8</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1187</TotalTime>
  <Words>1333</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Data Representation by Joint Hypergraph Embedding and Sparse Coding</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536</cp:revision>
  <dcterms:created xsi:type="dcterms:W3CDTF">2006-08-16T00:00:00Z</dcterms:created>
  <dcterms:modified xsi:type="dcterms:W3CDTF">2021-03-18T10:11:28Z</dcterms:modified>
</cp:coreProperties>
</file>