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17-Mar-21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17-Mar-21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Data Mining Based Model Simplification and Optimization of An Electrical Power Generation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lnSpc>
                <a:spcPct val="170000"/>
              </a:lnSpc>
            </a:pPr>
            <a:r>
              <a:rPr lang="en-US" sz="2000" dirty="0" smtClean="0">
                <a:latin typeface="Times New Roman" pitchFamily="18" charset="0"/>
                <a:cs typeface="Times New Roman" pitchFamily="18" charset="0"/>
              </a:rPr>
              <a:t>To assess the performance of electrification in an aircraft, multi-physics modeling becomes a good choice for the design of more-electric equipment. </a:t>
            </a:r>
          </a:p>
          <a:p>
            <a:pPr algn="just">
              <a:lnSpc>
                <a:spcPct val="170000"/>
              </a:lnSpc>
            </a:pPr>
            <a:r>
              <a:rPr lang="en-US" sz="2000" dirty="0" smtClean="0">
                <a:latin typeface="Times New Roman" pitchFamily="18" charset="0"/>
                <a:cs typeface="Times New Roman" pitchFamily="18" charset="0"/>
              </a:rPr>
              <a:t>The high computational cost and huge design space of this complex model lead to difficulties in the optimal design of the electrical power system, thus, model simplification is mandatory. </a:t>
            </a:r>
          </a:p>
          <a:p>
            <a:pPr algn="just">
              <a:lnSpc>
                <a:spcPct val="170000"/>
              </a:lnSpc>
            </a:pPr>
            <a:r>
              <a:rPr lang="en-US" sz="2000" dirty="0" smtClean="0">
                <a:latin typeface="Times New Roman" pitchFamily="18" charset="0"/>
                <a:cs typeface="Times New Roman" pitchFamily="18" charset="0"/>
              </a:rPr>
              <a:t> This paper first proposes a novel model simplification approach based on data mining, and the design of a small electrical power generation system is investigated to demonstrate it. According to the formulated multi-physics model of the system, </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25000" lnSpcReduction="20000"/>
          </a:bodyPr>
          <a:lstStyle/>
          <a:p>
            <a:pPr algn="just">
              <a:lnSpc>
                <a:spcPct val="170000"/>
              </a:lnSpc>
            </a:pPr>
            <a:r>
              <a:rPr lang="en-US" sz="8000" dirty="0" smtClean="0">
                <a:latin typeface="Times New Roman" pitchFamily="18" charset="0"/>
                <a:cs typeface="Times New Roman" pitchFamily="18" charset="0"/>
              </a:rPr>
              <a:t>The paper uses the optimal Latin Hypercube-based design of experiment to generate data for the analysis. </a:t>
            </a:r>
          </a:p>
          <a:p>
            <a:pPr algn="just">
              <a:lnSpc>
                <a:spcPct val="170000"/>
              </a:lnSpc>
            </a:pPr>
            <a:r>
              <a:rPr lang="en-US" sz="8000" dirty="0" smtClean="0">
                <a:latin typeface="Times New Roman" pitchFamily="18" charset="0"/>
                <a:cs typeface="Times New Roman" pitchFamily="18" charset="0"/>
              </a:rPr>
              <a:t>Based on the generated data, a fusion algorithm integrating multiple feature selection methods is presented to facilitate the dimensionality reduction of the problem’s design space.  </a:t>
            </a:r>
          </a:p>
          <a:p>
            <a:pPr algn="just">
              <a:lnSpc>
                <a:spcPct val="170000"/>
              </a:lnSpc>
            </a:pPr>
            <a:r>
              <a:rPr lang="en-US" sz="8000" dirty="0" smtClean="0">
                <a:latin typeface="Times New Roman" pitchFamily="18" charset="0"/>
                <a:cs typeface="Times New Roman" pitchFamily="18" charset="0"/>
              </a:rPr>
              <a:t>And machine learning algorithms are applied to the surrogate model establishment, allowing the reduction of computational time. </a:t>
            </a:r>
          </a:p>
          <a:p>
            <a:pPr algn="just">
              <a:lnSpc>
                <a:spcPct val="170000"/>
              </a:lnSpc>
            </a:pPr>
            <a:r>
              <a:rPr lang="en-US" sz="8000" dirty="0" smtClean="0">
                <a:latin typeface="Times New Roman" pitchFamily="18" charset="0"/>
                <a:cs typeface="Times New Roman" pitchFamily="18" charset="0"/>
              </a:rPr>
              <a:t>The investigation of various optimization routines with various multi-objective genetic algorithms shows that the proposed practices improve the system-level optimization efficiency with low computational complexity, ease of search, and high accuracy, which is competitive compared with state-of-arts.</a:t>
            </a:r>
            <a:endParaRPr lang="en-IN" sz="8000" dirty="0" smtClean="0">
              <a:latin typeface="Times New Roman" pitchFamily="18" charset="0"/>
              <a:cs typeface="Times New Roman" pitchFamily="18" charset="0"/>
            </a:endParaRP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work in this </a:t>
            </a:r>
            <a:r>
              <a:rPr lang="en-US" sz="2000" dirty="0" smtClean="0">
                <a:latin typeface="Times New Roman" pitchFamily="18" charset="0"/>
                <a:cs typeface="Times New Roman" pitchFamily="18" charset="0"/>
              </a:rPr>
              <a:t>thesis spans several multi-disciplinary </a:t>
            </a:r>
            <a:r>
              <a:rPr lang="en-US" sz="2000" dirty="0" smtClean="0">
                <a:latin typeface="Times New Roman" pitchFamily="18" charset="0"/>
                <a:cs typeface="Times New Roman" pitchFamily="18" charset="0"/>
              </a:rPr>
              <a:t>research areas, all of which can be said to be related to the broad category of data mining</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Data mining is indeed a broad subject, so it is important to provide some clarification.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introduce in this </a:t>
            </a:r>
            <a:r>
              <a:rPr lang="en-US" sz="2000" dirty="0" smtClean="0">
                <a:latin typeface="Times New Roman" pitchFamily="18" charset="0"/>
                <a:cs typeface="Times New Roman" pitchFamily="18" charset="0"/>
              </a:rPr>
              <a:t>chapter some </a:t>
            </a:r>
            <a:r>
              <a:rPr lang="en-US" sz="2000" dirty="0" smtClean="0">
                <a:latin typeface="Times New Roman" pitchFamily="18" charset="0"/>
                <a:cs typeface="Times New Roman" pitchFamily="18" charset="0"/>
              </a:rPr>
              <a:t>background on the </a:t>
            </a:r>
            <a:r>
              <a:rPr lang="en-US" sz="2000" dirty="0" smtClean="0">
                <a:latin typeface="Times New Roman" pitchFamily="18" charset="0"/>
                <a:cs typeface="Times New Roman" pitchFamily="18" charset="0"/>
              </a:rPr>
              <a:t>topics this work covers, as </a:t>
            </a:r>
            <a:r>
              <a:rPr lang="en-US" sz="2000" dirty="0" smtClean="0">
                <a:latin typeface="Times New Roman" pitchFamily="18" charset="0"/>
                <a:cs typeface="Times New Roman" pitchFamily="18" charset="0"/>
              </a:rPr>
              <a:t>well as </a:t>
            </a:r>
            <a:r>
              <a:rPr lang="en-US" sz="2000" dirty="0" smtClean="0">
                <a:latin typeface="Times New Roman" pitchFamily="18" charset="0"/>
                <a:cs typeface="Times New Roman" pitchFamily="18" charset="0"/>
              </a:rPr>
              <a:t>background on what―conventional </a:t>
            </a:r>
            <a:r>
              <a:rPr lang="en-US" sz="2000" dirty="0" smtClean="0">
                <a:latin typeface="Times New Roman" pitchFamily="18" charset="0"/>
                <a:cs typeface="Times New Roman" pitchFamily="18" charset="0"/>
              </a:rPr>
              <a:t>data mining tools can already provide.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Existing </a:t>
            </a:r>
            <a:r>
              <a:rPr lang="en-US" sz="2000" dirty="0" smtClean="0">
                <a:latin typeface="Times New Roman" pitchFamily="18" charset="0"/>
                <a:cs typeface="Times New Roman" pitchFamily="18" charset="0"/>
              </a:rPr>
              <a:t>off-the-shelf solutions </a:t>
            </a:r>
            <a:r>
              <a:rPr lang="en-US" sz="2000" dirty="0" smtClean="0">
                <a:latin typeface="Times New Roman" pitchFamily="18" charset="0"/>
                <a:cs typeface="Times New Roman" pitchFamily="18" charset="0"/>
              </a:rPr>
              <a:t>can provide subsequent value to </a:t>
            </a:r>
            <a:r>
              <a:rPr lang="en-US" sz="2000" dirty="0" smtClean="0">
                <a:latin typeface="Times New Roman" pitchFamily="18" charset="0"/>
                <a:cs typeface="Times New Roman" pitchFamily="18" charset="0"/>
              </a:rPr>
              <a:t>the work described in this thesis; these tools are likely to be useful from a practical standpoint but are not the focus of this research.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overcome the inherent </a:t>
            </a:r>
            <a:r>
              <a:rPr lang="en-US" sz="2000" dirty="0" smtClean="0">
                <a:latin typeface="Times New Roman" pitchFamily="18" charset="0"/>
                <a:cs typeface="Times New Roman" pitchFamily="18" charset="0"/>
              </a:rPr>
              <a:t>disadvantages of MLAs</a:t>
            </a:r>
            <a:r>
              <a:rPr lang="en-US" sz="2000" dirty="0" smtClean="0">
                <a:latin typeface="Times New Roman" pitchFamily="18" charset="0"/>
                <a:cs typeface="Times New Roman" pitchFamily="18" charset="0"/>
              </a:rPr>
              <a:t>, the voting rule is implemented to synthesize different feature selection algorithms.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modeling phase, several proper MLAs should be used and compared to select the best configuration, and then the simplified models are trained and verified.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If </a:t>
            </a:r>
            <a:r>
              <a:rPr lang="en-US" sz="2000" dirty="0" smtClean="0">
                <a:latin typeface="Times New Roman" pitchFamily="18" charset="0"/>
                <a:cs typeface="Times New Roman" pitchFamily="18" charset="0"/>
              </a:rPr>
              <a:t>the requirements cannot be satisfied, other MLAs or more samples are required to improve the </a:t>
            </a:r>
            <a:r>
              <a:rPr lang="en-US" sz="2000" dirty="0" smtClean="0">
                <a:latin typeface="Times New Roman" pitchFamily="18" charset="0"/>
                <a:cs typeface="Times New Roman" pitchFamily="18" charset="0"/>
              </a:rPr>
              <a:t>performance.</a:t>
            </a:r>
          </a:p>
          <a:p>
            <a:pPr algn="just">
              <a:lnSpc>
                <a:spcPct val="150000"/>
              </a:lnSpc>
            </a:pPr>
            <a:r>
              <a:rPr lang="en-US" sz="2000" dirty="0" smtClean="0">
                <a:latin typeface="Times New Roman" pitchFamily="18" charset="0"/>
                <a:cs typeface="Times New Roman" pitchFamily="18" charset="0"/>
              </a:rPr>
              <a:t>MOEAs tailored for high-dimensional problems are both of poor performance, compared with NSGA-II.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This dissertation proposes a formulation of the emission-constrained GSP and its solution methodology involving generation maintenance scheduling, unit commitment, and CO2 cap-and-trade</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coordinated optimal maintenance scheduling and CO2 allowance bidding strategy is proposed to provide valuable information for GENCOs’ decision makings in both electricity and CO2 allowance markets.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this paper, the quadratic regression (QR), decision tree (DT), RF, rapid supervised method (RS), and gradient boosting (GB) are used to evaluate the inputs of the generator model.</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 advantages of the embedded technique are the same as the wrapper technique, but it is better than the wrapper technique in terms of computational complexity.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Despite the promising performance of these technologies, most of them are shown to be of low efficiency or effectiveness in the system-level design of the electrified aircraft power system</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such a technique to choose a subset of variables from the data, which provides us a way of reducing computation time, improving prediction performance, and a better understanding of the data.</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942840"/>
        </p:xfrm>
        <a:graphic>
          <a:graphicData uri="http://schemas.openxmlformats.org/drawingml/2006/table">
            <a:tbl>
              <a:tblPr firstRow="1" bandRow="1">
                <a:tableStyleId>{5C22544A-7EE6-4342-B048-85BDC9FD1C3A}</a:tableStyleId>
              </a:tblPr>
              <a:tblGrid>
                <a:gridCol w="2590800"/>
                <a:gridCol w="265430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kumimoji="0" lang="en-US" kern="1200" dirty="0" smtClean="0">
                          <a:solidFill>
                            <a:schemeClr val="dk1"/>
                          </a:solidFill>
                          <a:latin typeface="+mn-lt"/>
                          <a:ea typeface="+mn-ea"/>
                          <a:cs typeface="+mn-cs"/>
                        </a:rPr>
                        <a:t>More electric aircraft: review, challenges, and opportunities for commercial transport aircraft</a:t>
                      </a:r>
                      <a:endParaRPr lang="en-IN" dirty="0"/>
                    </a:p>
                  </a:txBody>
                  <a:tcPr/>
                </a:tc>
                <a:tc>
                  <a:txBody>
                    <a:bodyPr/>
                    <a:lstStyle/>
                    <a:p>
                      <a:pPr algn="ctr"/>
                      <a:r>
                        <a:rPr kumimoji="0" lang="en-US" kern="1200" dirty="0" smtClean="0">
                          <a:solidFill>
                            <a:schemeClr val="dk1"/>
                          </a:solidFill>
                          <a:latin typeface="+mn-lt"/>
                          <a:ea typeface="+mn-ea"/>
                          <a:cs typeface="+mn-cs"/>
                        </a:rPr>
                        <a:t>B. </a:t>
                      </a:r>
                      <a:r>
                        <a:rPr kumimoji="0" lang="en-US" kern="1200" dirty="0" err="1" smtClean="0">
                          <a:solidFill>
                            <a:schemeClr val="dk1"/>
                          </a:solidFill>
                          <a:latin typeface="+mn-lt"/>
                          <a:ea typeface="+mn-ea"/>
                          <a:cs typeface="+mn-cs"/>
                        </a:rPr>
                        <a:t>Sarlioglu</a:t>
                      </a:r>
                      <a:r>
                        <a:rPr kumimoji="0" lang="en-US" kern="1200" dirty="0" smtClean="0">
                          <a:solidFill>
                            <a:schemeClr val="dk1"/>
                          </a:solidFill>
                          <a:latin typeface="+mn-lt"/>
                          <a:ea typeface="+mn-ea"/>
                          <a:cs typeface="+mn-cs"/>
                        </a:rPr>
                        <a:t> and C. T. Morris, </a:t>
                      </a:r>
                      <a:endParaRPr lang="en-IN" dirty="0"/>
                    </a:p>
                  </a:txBody>
                  <a:tcPr/>
                </a:tc>
                <a:tc>
                  <a:txBody>
                    <a:bodyPr/>
                    <a:lstStyle/>
                    <a:p>
                      <a:pPr algn="just"/>
                      <a:r>
                        <a:rPr lang="en-US" dirty="0" smtClean="0"/>
                        <a:t>In traditional aircraft, multiple systems may use one type or a combination of types of energy, including electrical, hydraulic, mechanical, and pneumatic energy. </a:t>
                      </a:r>
                      <a:endParaRPr lang="en-IN" dirty="0"/>
                    </a:p>
                  </a:txBody>
                  <a:tcPr/>
                </a:tc>
              </a:tr>
              <a:tr h="370840">
                <a:tc>
                  <a:txBody>
                    <a:bodyPr/>
                    <a:lstStyle/>
                    <a:p>
                      <a:pPr algn="ctr"/>
                      <a:r>
                        <a:rPr kumimoji="0" lang="en-US" kern="1200" dirty="0" smtClean="0">
                          <a:solidFill>
                            <a:schemeClr val="dk1"/>
                          </a:solidFill>
                          <a:latin typeface="+mn-lt"/>
                          <a:ea typeface="+mn-ea"/>
                          <a:cs typeface="+mn-cs"/>
                        </a:rPr>
                        <a:t>Protection and fault management strategy maps for future electrical propulsion aircraft</a:t>
                      </a:r>
                      <a:endParaRPr lang="en-IN" dirty="0"/>
                    </a:p>
                  </a:txBody>
                  <a:tcPr/>
                </a:tc>
                <a:tc>
                  <a:txBody>
                    <a:bodyPr/>
                    <a:lstStyle/>
                    <a:p>
                      <a:pPr algn="ctr"/>
                      <a:r>
                        <a:rPr kumimoji="0" lang="en-US" kern="1200" dirty="0" smtClean="0">
                          <a:solidFill>
                            <a:schemeClr val="dk1"/>
                          </a:solidFill>
                          <a:latin typeface="+mn-lt"/>
                          <a:ea typeface="+mn-ea"/>
                          <a:cs typeface="+mn-cs"/>
                        </a:rPr>
                        <a:t>M. Flynn et al., </a:t>
                      </a:r>
                      <a:endParaRPr lang="en-IN" dirty="0"/>
                    </a:p>
                  </a:txBody>
                  <a:tcPr/>
                </a:tc>
                <a:tc>
                  <a:txBody>
                    <a:bodyPr/>
                    <a:lstStyle/>
                    <a:p>
                      <a:pPr algn="just"/>
                      <a:r>
                        <a:rPr lang="en-US" dirty="0" smtClean="0"/>
                        <a:t>These strategy maps capture the impact of any FM technology barrier on the viability of a given EPA concept, enabling critical FM solutions to be integrated into the wider electrical system development.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21716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Review of intelligent design of electrified aircraft power system</a:t>
                      </a:r>
                      <a:endParaRPr lang="en-IN" dirty="0" smtClean="0"/>
                    </a:p>
                    <a:p>
                      <a:pPr algn="just"/>
                      <a:endParaRPr lang="en-IN" dirty="0"/>
                    </a:p>
                  </a:txBody>
                  <a:tcPr/>
                </a:tc>
                <a:tc>
                  <a:txBody>
                    <a:bodyPr/>
                    <a:lstStyle/>
                    <a:p>
                      <a:pPr algn="just"/>
                      <a:r>
                        <a:rPr kumimoji="0" lang="en-US" kern="1200" dirty="0" smtClean="0">
                          <a:solidFill>
                            <a:schemeClr val="dk1"/>
                          </a:solidFill>
                          <a:latin typeface="+mn-lt"/>
                          <a:ea typeface="+mn-ea"/>
                          <a:cs typeface="+mn-cs"/>
                        </a:rPr>
                        <a:t>L. Wang, et al, </a:t>
                      </a:r>
                      <a:endParaRPr lang="en-IN" dirty="0"/>
                    </a:p>
                  </a:txBody>
                  <a:tcPr/>
                </a:tc>
                <a:tc>
                  <a:txBody>
                    <a:bodyPr/>
                    <a:lstStyle/>
                    <a:p>
                      <a:pPr algn="just"/>
                      <a:r>
                        <a:rPr lang="en-US" dirty="0" smtClean="0"/>
                        <a:t>This paper introduces the history of the aircraft electrification, describes the key technologies and hot topics of the electrified aircraft power system, and then analyzes the key technologies of the design of advanced aircraft power system. </a:t>
                      </a:r>
                      <a:endParaRPr lang="en-IN" dirty="0"/>
                    </a:p>
                  </a:txBody>
                  <a:tcPr/>
                </a:tc>
              </a:tr>
              <a:tr h="370840">
                <a:tc>
                  <a:txBody>
                    <a:bodyPr/>
                    <a:lstStyle/>
                    <a:p>
                      <a:pPr algn="just"/>
                      <a:r>
                        <a:rPr kumimoji="0" lang="en-US" kern="1200" dirty="0" smtClean="0">
                          <a:solidFill>
                            <a:schemeClr val="dk1"/>
                          </a:solidFill>
                          <a:latin typeface="+mn-lt"/>
                          <a:ea typeface="+mn-ea"/>
                          <a:cs typeface="+mn-cs"/>
                        </a:rPr>
                        <a:t>Methodologies for modeling and simulation in model-based systems engineering tools</a:t>
                      </a:r>
                      <a:endParaRPr lang="en-IN" dirty="0"/>
                    </a:p>
                  </a:txBody>
                  <a:tcPr/>
                </a:tc>
                <a:tc>
                  <a:txBody>
                    <a:bodyPr/>
                    <a:lstStyle/>
                    <a:p>
                      <a:pPr algn="just"/>
                      <a:r>
                        <a:rPr kumimoji="0" lang="en-US" kern="1200" dirty="0" smtClean="0">
                          <a:solidFill>
                            <a:schemeClr val="dk1"/>
                          </a:solidFill>
                          <a:latin typeface="+mn-lt"/>
                          <a:ea typeface="+mn-ea"/>
                          <a:cs typeface="+mn-cs"/>
                        </a:rPr>
                        <a:t>A. R. Kevin ,et al, </a:t>
                      </a:r>
                      <a:endParaRPr lang="en-IN" dirty="0"/>
                    </a:p>
                  </a:txBody>
                  <a:tcPr/>
                </a:tc>
                <a:tc>
                  <a:txBody>
                    <a:bodyPr/>
                    <a:lstStyle/>
                    <a:p>
                      <a:pPr algn="just"/>
                      <a:r>
                        <a:rPr lang="en-US" dirty="0" smtClean="0"/>
                        <a:t>The transportation sector is undergoing electrification to gain advantages such as lighter weight, improved reliability, and enhanced efficiency.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8.jpg"/>
          <p:cNvPicPr>
            <a:picLocks noGrp="1" noChangeAspect="1" noChangeArrowheads="1"/>
          </p:cNvPicPr>
          <p:nvPr>
            <p:ph idx="1"/>
          </p:nvPr>
        </p:nvPicPr>
        <p:blipFill>
          <a:blip r:embed="rId2"/>
          <a:srcRect/>
          <a:stretch>
            <a:fillRect/>
          </a:stretch>
        </p:blipFill>
        <p:spPr bwMode="auto">
          <a:xfrm>
            <a:off x="1905000" y="1371600"/>
            <a:ext cx="6172200"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buNone/>
            </a:pPr>
            <a:r>
              <a:rPr lang="en-US" sz="18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1]B. </a:t>
            </a:r>
            <a:r>
              <a:rPr lang="en-US" sz="1600" dirty="0" err="1" smtClean="0">
                <a:latin typeface="Times New Roman" pitchFamily="18" charset="0"/>
                <a:cs typeface="Times New Roman" pitchFamily="18" charset="0"/>
              </a:rPr>
              <a:t>Sarlioglu</a:t>
            </a: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and C. T. Morris, "More electric aircraft: review, challenges, and opportunities for commercial transport aircraft," IEEE Transactions on Transportation Electrification, vol. 1, no. 1, pp. 54-64, June 2015</a:t>
            </a:r>
            <a:r>
              <a:rPr lang="en-US" sz="1600" dirty="0" smtClean="0">
                <a:latin typeface="Times New Roman" pitchFamily="18" charset="0"/>
                <a:cs typeface="Times New Roman" pitchFamily="18" charset="0"/>
              </a:rPr>
              <a:t>.</a:t>
            </a:r>
          </a:p>
          <a:p>
            <a:pPr algn="just">
              <a:lnSpc>
                <a:spcPct val="160000"/>
              </a:lnSpc>
              <a:buNone/>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2]M. Flynn et al., "Protection and fault management strategy maps for future electrical propulsion aircraft," IEEE Transactions on Transportation Electrification, vol. 5, no. 4, pp. 1458-1469, Dec. 2019</a:t>
            </a:r>
            <a:r>
              <a:rPr lang="en-US" sz="1600" dirty="0" smtClean="0">
                <a:latin typeface="Times New Roman" pitchFamily="18" charset="0"/>
                <a:cs typeface="Times New Roman" pitchFamily="18" charset="0"/>
              </a:rPr>
              <a:t>.</a:t>
            </a:r>
          </a:p>
          <a:p>
            <a:pPr algn="just">
              <a:lnSpc>
                <a:spcPct val="160000"/>
              </a:lnSpc>
              <a:buNone/>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3]L. Wang, et al, “Review of intelligent design of electrified aircraft power system,” </a:t>
            </a:r>
            <a:r>
              <a:rPr lang="en-US" sz="1600" dirty="0" err="1" smtClean="0">
                <a:latin typeface="Times New Roman" pitchFamily="18" charset="0"/>
                <a:cs typeface="Times New Roman" pitchFamily="18" charset="0"/>
              </a:rPr>
              <a:t>Acta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Aeronautica</a:t>
            </a: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et </a:t>
            </a:r>
            <a:r>
              <a:rPr lang="en-US" sz="1600" dirty="0" err="1" smtClean="0">
                <a:latin typeface="Times New Roman" pitchFamily="18" charset="0"/>
                <a:cs typeface="Times New Roman" pitchFamily="18" charset="0"/>
              </a:rPr>
              <a:t>Astronautica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Sinica</a:t>
            </a:r>
            <a:r>
              <a:rPr lang="en-US" sz="1600" dirty="0" smtClean="0">
                <a:latin typeface="Times New Roman" pitchFamily="18" charset="0"/>
                <a:cs typeface="Times New Roman" pitchFamily="18" charset="0"/>
              </a:rPr>
              <a:t>, vol. 40, no. 2, pp. 522405-522405, Apr. 2019</a:t>
            </a:r>
            <a:r>
              <a:rPr lang="en-US" sz="1600" dirty="0" smtClean="0">
                <a:latin typeface="Times New Roman" pitchFamily="18" charset="0"/>
                <a:cs typeface="Times New Roman" pitchFamily="18" charset="0"/>
              </a:rPr>
              <a:t>.</a:t>
            </a:r>
          </a:p>
          <a:p>
            <a:pPr algn="just">
              <a:lnSpc>
                <a:spcPct val="160000"/>
              </a:lnSpc>
              <a:buNone/>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4]International Council on Systems Engineering.“Systems engineering handbook: a guide for system life cycle processes and activities,” 4th ed., John Wiley and Sons Inc.: San Diego, CA, USA, </a:t>
            </a:r>
            <a:r>
              <a:rPr lang="en-US" sz="1600" dirty="0" smtClean="0">
                <a:latin typeface="Times New Roman" pitchFamily="18" charset="0"/>
                <a:cs typeface="Times New Roman" pitchFamily="18" charset="0"/>
              </a:rPr>
              <a:t>2012.</a:t>
            </a:r>
          </a:p>
          <a:p>
            <a:pPr algn="just">
              <a:lnSpc>
                <a:spcPct val="160000"/>
              </a:lnSpc>
              <a:buNone/>
            </a:pPr>
            <a:r>
              <a:rPr lang="en-US" sz="1600" dirty="0" smtClean="0">
                <a:latin typeface="Times New Roman" pitchFamily="18" charset="0"/>
                <a:cs typeface="Times New Roman" pitchFamily="18" charset="0"/>
              </a:rPr>
              <a:t>[5]</a:t>
            </a:r>
            <a:r>
              <a:rPr lang="en-US" sz="1600" dirty="0" err="1" smtClean="0">
                <a:latin typeface="Times New Roman" pitchFamily="18" charset="0"/>
                <a:cs typeface="Times New Roman" pitchFamily="18" charset="0"/>
              </a:rPr>
              <a:t>A.R.Kevin,et</a:t>
            </a:r>
            <a:r>
              <a:rPr lang="en-US" sz="1600" dirty="0" smtClean="0">
                <a:latin typeface="Times New Roman" pitchFamily="18" charset="0"/>
                <a:cs typeface="Times New Roman" pitchFamily="18" charset="0"/>
              </a:rPr>
              <a:t> al, “Methodologies for modeling and simulation in model-based systems engineering tools,” AIAA SPACE 2016, Long Beach, California, USA, Sept. 2016.</a:t>
            </a:r>
          </a:p>
          <a:p>
            <a:pPr algn="just">
              <a:lnSpc>
                <a:spcPct val="16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8153400"/>
          </a:xfrm>
        </p:spPr>
        <p:txBody>
          <a:bodyPr>
            <a:noAutofit/>
          </a:bodyPr>
          <a:lstStyle/>
          <a:p>
            <a:pPr algn="just">
              <a:lnSpc>
                <a:spcPct val="170000"/>
              </a:lnSpc>
              <a:buNone/>
            </a:pPr>
            <a:endParaRPr lang="en-US" sz="1600" dirty="0" smtClean="0">
              <a:latin typeface="Times New Roman" pitchFamily="18" charset="0"/>
              <a:cs typeface="Times New Roman" pitchFamily="18" charset="0"/>
            </a:endParaRP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6]X. </a:t>
            </a:r>
            <a:r>
              <a:rPr lang="en-US" sz="1600" dirty="0" err="1" smtClean="0">
                <a:latin typeface="Times New Roman" pitchFamily="18" charset="0"/>
                <a:cs typeface="Times New Roman" pitchFamily="18" charset="0"/>
              </a:rPr>
              <a:t>Roboam</a:t>
            </a:r>
            <a:r>
              <a:rPr lang="en-US" sz="1600" dirty="0" smtClean="0">
                <a:latin typeface="Times New Roman" pitchFamily="18" charset="0"/>
                <a:cs typeface="Times New Roman" pitchFamily="18" charset="0"/>
              </a:rPr>
              <a:t>, B. </a:t>
            </a:r>
            <a:r>
              <a:rPr lang="en-US" sz="1600" dirty="0" err="1" smtClean="0">
                <a:latin typeface="Times New Roman" pitchFamily="18" charset="0"/>
                <a:cs typeface="Times New Roman" pitchFamily="18" charset="0"/>
              </a:rPr>
              <a:t>Sareni</a:t>
            </a:r>
            <a:r>
              <a:rPr lang="en-US" sz="1600" dirty="0" smtClean="0">
                <a:latin typeface="Times New Roman" pitchFamily="18" charset="0"/>
                <a:cs typeface="Times New Roman" pitchFamily="18" charset="0"/>
              </a:rPr>
              <a:t>, A. De Andrade, “More electricity in the air: toward optimized electrical networks embedded in more-electrical aircraft,” IEEE Industrial Electronics Magazine, 2012, 6, pp. 6-17</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7]Z. Dai, et al, “Multi-level modeling methodology for optimal design of electric machines based on multi-disciplinary design optimization,” Energies, vol. 12, no. 21, Nov. 2019, no. 4173</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8]A. </a:t>
            </a:r>
            <a:r>
              <a:rPr lang="en-US" sz="1600" dirty="0" err="1" smtClean="0">
                <a:latin typeface="Times New Roman" pitchFamily="18" charset="0"/>
                <a:cs typeface="Times New Roman" pitchFamily="18" charset="0"/>
              </a:rPr>
              <a:t>Acquaviva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etal</a:t>
            </a:r>
            <a:r>
              <a:rPr lang="en-US" sz="1600" dirty="0" smtClean="0">
                <a:latin typeface="Times New Roman" pitchFamily="18" charset="0"/>
                <a:cs typeface="Times New Roman" pitchFamily="18" charset="0"/>
              </a:rPr>
              <a:t>, “Computationally efficient modeling of electrical machines with cooling jacket,” IEEE Transactions on Transportation Electrification, vol. 5, no. 3, pp. 618-629, Sept. 2019</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9]E. Levi, </a:t>
            </a:r>
            <a:r>
              <a:rPr lang="en-US" sz="1600" dirty="0" err="1" smtClean="0">
                <a:latin typeface="Times New Roman" pitchFamily="18" charset="0"/>
                <a:cs typeface="Times New Roman" pitchFamily="18" charset="0"/>
              </a:rPr>
              <a:t>Polyphase</a:t>
            </a: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Motors: A Direct Approach to Their Design, New York, USA: Wiley, 1984; pp. 131–171</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10]B. </a:t>
            </a:r>
            <a:r>
              <a:rPr lang="en-US" sz="1600" dirty="0" err="1" smtClean="0">
                <a:latin typeface="Times New Roman" pitchFamily="18" charset="0"/>
                <a:cs typeface="Times New Roman" pitchFamily="18" charset="0"/>
              </a:rPr>
              <a:t>Sareni</a:t>
            </a:r>
            <a:r>
              <a:rPr lang="en-US" sz="1600" dirty="0" smtClean="0">
                <a:latin typeface="Times New Roman" pitchFamily="18" charset="0"/>
                <a:cs typeface="Times New Roman" pitchFamily="18" charset="0"/>
              </a:rPr>
              <a:t>, et al, “Model simplification and optimization of a passive wind turbine generator,” Renewable Energy, vol. 34, no. 12, pp. 2640-2650, Dec.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1202</TotalTime>
  <Words>1223</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Data Mining Based Model Simplification and Optimization of An Electrical Power Generation System</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540</cp:revision>
  <dcterms:created xsi:type="dcterms:W3CDTF">2006-08-16T00:00:00Z</dcterms:created>
  <dcterms:modified xsi:type="dcterms:W3CDTF">2021-03-18T07:52:39Z</dcterms:modified>
</cp:coreProperties>
</file>