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6"/>
  </p:notesMasterIdLst>
  <p:sldIdLst>
    <p:sldId id="322" r:id="rId2"/>
    <p:sldId id="325" r:id="rId3"/>
    <p:sldId id="328" r:id="rId4"/>
    <p:sldId id="260" r:id="rId5"/>
    <p:sldId id="262" r:id="rId6"/>
    <p:sldId id="263" r:id="rId7"/>
    <p:sldId id="294" r:id="rId8"/>
    <p:sldId id="327" r:id="rId9"/>
    <p:sldId id="326" r:id="rId10"/>
    <p:sldId id="298" r:id="rId11"/>
    <p:sldId id="296" r:id="rId12"/>
    <p:sldId id="295" r:id="rId13"/>
    <p:sldId id="323" r:id="rId14"/>
    <p:sldId id="329" r:id="rId1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p:cViewPr varScale="1">
        <p:scale>
          <a:sx n="68" d="100"/>
          <a:sy n="68" d="100"/>
        </p:scale>
        <p:origin x="-576"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08-Apr-21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4</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08-Apr-21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08-Apr-21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08-Apr-21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08-Apr-21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08-Apr-21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08-Apr-21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08-Apr-21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08-Apr-21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08-Apr-21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08-Apr-21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08-Apr-21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08-Apr-21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US" dirty="0" smtClean="0"/>
              <a:t>Converting Between SMOS and SMAP Level-1Brightness Temperature Observations Over Non frozen Land</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lnSpc>
                <a:spcPct val="170000"/>
              </a:lnSpc>
            </a:pPr>
            <a:r>
              <a:rPr lang="en-US" sz="2000" dirty="0" smtClean="0">
                <a:latin typeface="Times New Roman" pitchFamily="18" charset="0"/>
                <a:cs typeface="Times New Roman" pitchFamily="18" charset="0"/>
              </a:rPr>
              <a:t>The Soil Moisture and Ocean Salinity (SMOS) </a:t>
            </a:r>
            <a:r>
              <a:rPr lang="en-US" sz="2000" dirty="0" err="1" smtClean="0">
                <a:latin typeface="Times New Roman" pitchFamily="18" charset="0"/>
                <a:cs typeface="Times New Roman" pitchFamily="18" charset="0"/>
              </a:rPr>
              <a:t>andSoil</a:t>
            </a:r>
            <a:r>
              <a:rPr lang="en-US" sz="2000" dirty="0" smtClean="0">
                <a:latin typeface="Times New Roman" pitchFamily="18" charset="0"/>
                <a:cs typeface="Times New Roman" pitchFamily="18" charset="0"/>
              </a:rPr>
              <a:t> Moisture Active Passive (SMAP) missions provide Level-1brightness temperature (Tb) observations that are used for global soil moisture estimation. </a:t>
            </a:r>
          </a:p>
          <a:p>
            <a:pPr algn="just">
              <a:lnSpc>
                <a:spcPct val="170000"/>
              </a:lnSpc>
            </a:pPr>
            <a:r>
              <a:rPr lang="en-US" sz="2000" dirty="0" smtClean="0">
                <a:latin typeface="Times New Roman" pitchFamily="18" charset="0"/>
                <a:cs typeface="Times New Roman" pitchFamily="18" charset="0"/>
              </a:rPr>
              <a:t>The nature of these Tb data differs: the SMOS Tb observations contain atmospheric and select reflected extraterrestrial (“Sky”) radiation, whereas the SMAP Tb data are corrected for these contributions, using auxiliary near-surface information. </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533400"/>
            <a:ext cx="7714488" cy="5715000"/>
          </a:xfrm>
        </p:spPr>
        <p:txBody>
          <a:bodyPr>
            <a:normAutofit fontScale="62500" lnSpcReduction="20000"/>
          </a:bodyPr>
          <a:lstStyle/>
          <a:p>
            <a:pPr algn="just">
              <a:lnSpc>
                <a:spcPct val="170000"/>
              </a:lnSpc>
            </a:pPr>
            <a:r>
              <a:rPr lang="en-US" dirty="0" smtClean="0">
                <a:latin typeface="Times New Roman" pitchFamily="18" charset="0"/>
                <a:cs typeface="Times New Roman" pitchFamily="18" charset="0"/>
              </a:rPr>
              <a:t>Furthermore, the SMOS Tb observations are multi angular, whereas the SMAP Tb is measured at 40◦incidenceangle only. </a:t>
            </a:r>
          </a:p>
          <a:p>
            <a:pPr algn="just">
              <a:lnSpc>
                <a:spcPct val="170000"/>
              </a:lnSpc>
            </a:pPr>
            <a:r>
              <a:rPr lang="en-US" dirty="0" smtClean="0">
                <a:latin typeface="Times New Roman" pitchFamily="18" charset="0"/>
                <a:cs typeface="Times New Roman" pitchFamily="18" charset="0"/>
              </a:rPr>
              <a:t>This letter discusses how SMOS Tb, SMAP Tb, and </a:t>
            </a:r>
            <a:r>
              <a:rPr lang="en-US" dirty="0" err="1" smtClean="0">
                <a:latin typeface="Times New Roman" pitchFamily="18" charset="0"/>
                <a:cs typeface="Times New Roman" pitchFamily="18" charset="0"/>
              </a:rPr>
              <a:t>radiative</a:t>
            </a:r>
            <a:r>
              <a:rPr lang="en-US" dirty="0" smtClean="0">
                <a:latin typeface="Times New Roman" pitchFamily="18" charset="0"/>
                <a:cs typeface="Times New Roman" pitchFamily="18" charset="0"/>
              </a:rPr>
              <a:t> transfer modeling components can be aligned in order to enable a seamless exchange of SMOS and SMAP Tb data in soil moisture retrieval and assimilation systems. </a:t>
            </a:r>
          </a:p>
          <a:p>
            <a:pPr algn="just">
              <a:lnSpc>
                <a:spcPct val="170000"/>
              </a:lnSpc>
            </a:pPr>
            <a:r>
              <a:rPr lang="en-US" dirty="0" smtClean="0">
                <a:latin typeface="Times New Roman" pitchFamily="18" charset="0"/>
                <a:cs typeface="Times New Roman" pitchFamily="18" charset="0"/>
              </a:rPr>
              <a:t>The aggregated contribution of the atmospheric and reflected Sky radiation is, on average, about 1 K for horizontally polarized Tb and 0.5 K for vertically polarized Tb at 40◦incidence angle, but local and short-term values regularly exceed 5 K . Index Terms—Atmosphere, </a:t>
            </a:r>
            <a:r>
              <a:rPr lang="en-US" dirty="0" err="1" smtClean="0">
                <a:latin typeface="Times New Roman" pitchFamily="18" charset="0"/>
                <a:cs typeface="Times New Roman" pitchFamily="18" charset="0"/>
              </a:rPr>
              <a:t>brightn</a:t>
            </a:r>
            <a:endParaRPr lang="en-IN"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US" sz="2000" dirty="0" smtClean="0">
                <a:latin typeface="Times New Roman" pitchFamily="18" charset="0"/>
                <a:cs typeface="Times New Roman" pitchFamily="18" charset="0"/>
              </a:rPr>
              <a:t>we provide a discussion of how atmospheric and Sky contributions can be simulated in Tb forward modeling, removed from (multi angular) SMOS L1 Tb data, or added to the SMAP L1B Tb data, if so desired.</a:t>
            </a:r>
          </a:p>
          <a:p>
            <a:pPr algn="just">
              <a:lnSpc>
                <a:spcPct val="150000"/>
              </a:lnSpc>
            </a:pPr>
            <a:r>
              <a:rPr lang="en-US" sz="2000" dirty="0" smtClean="0">
                <a:latin typeface="Times New Roman" pitchFamily="18" charset="0"/>
                <a:cs typeface="Times New Roman" pitchFamily="18" charset="0"/>
              </a:rPr>
              <a:t>SATELLITE-based L-band (1.4 GHz) microwave remote sensing is used for global soil moisture estimation by the Soil Moisture Ocean Salinity (SMOS) mission and the Soil Moisture Active Passive (SMAP) mission.</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5715000"/>
          </a:xfrm>
        </p:spPr>
        <p:txBody>
          <a:bodyPr>
            <a:noAutofit/>
          </a:bodyPr>
          <a:lstStyle/>
          <a:p>
            <a:pPr algn="just">
              <a:lnSpc>
                <a:spcPct val="150000"/>
              </a:lnSpc>
            </a:pPr>
            <a:r>
              <a:rPr lang="en-US" sz="2000" dirty="0" smtClean="0">
                <a:latin typeface="Times New Roman" pitchFamily="18" charset="0"/>
                <a:cs typeface="Times New Roman" pitchFamily="18" charset="0"/>
              </a:rPr>
              <a:t>The radar instrument onboard SMAP satellite stopped transmitting data on Jul 7, 2015 due to a problem in the radar’s high-power amplifier </a:t>
            </a:r>
            <a:r>
              <a:rPr lang="en-US" sz="2000" dirty="0" smtClean="0">
                <a:latin typeface="Times New Roman" pitchFamily="18" charset="0"/>
                <a:cs typeface="Times New Roman" pitchFamily="18" charset="0"/>
              </a:rPr>
              <a:t>.a</a:t>
            </a:r>
            <a:endParaRPr lang="en-US" sz="2000" dirty="0" smtClean="0">
              <a:latin typeface="Times New Roman" pitchFamily="18" charset="0"/>
              <a:cs typeface="Times New Roman" pitchFamily="18" charset="0"/>
            </a:endParaRPr>
          </a:p>
          <a:p>
            <a:pPr algn="just">
              <a:lnSpc>
                <a:spcPct val="150000"/>
              </a:lnSpc>
            </a:pPr>
            <a:r>
              <a:rPr lang="en-US" sz="2000" dirty="0" smtClean="0">
                <a:latin typeface="Times New Roman" pitchFamily="18" charset="0"/>
                <a:cs typeface="Times New Roman" pitchFamily="18" charset="0"/>
              </a:rPr>
              <a:t>Currently, soil moisture products are retrieved from SMAP TB radiometer data using the baseline Single Channel Algorithm (SCA) V-pol.</a:t>
            </a:r>
          </a:p>
          <a:p>
            <a:pPr algn="just">
              <a:lnSpc>
                <a:spcPct val="150000"/>
              </a:lnSpc>
            </a:pPr>
            <a:r>
              <a:rPr lang="en-US" sz="2000" dirty="0" smtClean="0">
                <a:latin typeface="Times New Roman" pitchFamily="18" charset="0"/>
                <a:cs typeface="Times New Roman" pitchFamily="18" charset="0"/>
              </a:rPr>
              <a:t>This is not unexpected due to uncertainties in the SMOS datasets caused by the high vegetation attenuation effects in these regions, which is a major problem for most of the remotely sensed soil moisture retrievals</a:t>
            </a:r>
            <a:endParaRPr lang="en-IN"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pPr algn="just">
              <a:lnSpc>
                <a:spcPct val="150000"/>
              </a:lnSpc>
            </a:pPr>
            <a:r>
              <a:rPr lang="en-US" sz="2000" dirty="0" smtClean="0">
                <a:latin typeface="Times New Roman" pitchFamily="18" charset="0"/>
                <a:cs typeface="Times New Roman" pitchFamily="18" charset="0"/>
              </a:rPr>
              <a:t>In this paper, a new method is proposed for retrieving thin SIT by establishing a direct empirical relationship between SIT acquired through various ‘airborne sea-ice thickness’ (hereinafter: ASIT) campaigns throughout the Arctic .</a:t>
            </a:r>
          </a:p>
          <a:p>
            <a:pPr algn="just">
              <a:lnSpc>
                <a:spcPct val="150000"/>
              </a:lnSpc>
            </a:pPr>
            <a:r>
              <a:rPr lang="en-US" sz="2000" dirty="0" smtClean="0">
                <a:latin typeface="Times New Roman" pitchFamily="18" charset="0"/>
                <a:cs typeface="Times New Roman" pitchFamily="18" charset="0"/>
              </a:rPr>
              <a:t>during 2011–15 and SMOS PD at 50° incidence angle. This is the first empirical study that exclusively uses only ASIT data to train the algorithm. </a:t>
            </a:r>
          </a:p>
          <a:p>
            <a:pPr algn="just">
              <a:lnSpc>
                <a:spcPct val="150000"/>
              </a:lnSpc>
            </a:pPr>
            <a:r>
              <a:rPr lang="en-US" sz="2000" dirty="0" smtClean="0">
                <a:latin typeface="Times New Roman" pitchFamily="18" charset="0"/>
                <a:cs typeface="Times New Roman" pitchFamily="18" charset="0"/>
              </a:rPr>
              <a:t>The latest version of SMOS Level 1B TB data in the Arctic has been used at 25 km SMOS grid during cold and dry months (October–April)</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50000"/>
              </a:lnSpc>
            </a:pPr>
            <a:r>
              <a:rPr lang="en-US" sz="2000" dirty="0" smtClean="0">
                <a:latin typeface="Times New Roman" pitchFamily="18" charset="0"/>
                <a:cs typeface="Times New Roman" pitchFamily="18" charset="0"/>
              </a:rPr>
              <a:t>To accurately interpret these L-band measurements in soil moisture retrieval algorithms or data assimilation schemes.</a:t>
            </a:r>
          </a:p>
          <a:p>
            <a:pPr algn="just">
              <a:lnSpc>
                <a:spcPct val="150000"/>
              </a:lnSpc>
            </a:pPr>
            <a:r>
              <a:rPr lang="en-US" sz="2000" dirty="0" smtClean="0">
                <a:latin typeface="Times New Roman" pitchFamily="18" charset="0"/>
                <a:cs typeface="Times New Roman" pitchFamily="18" charset="0"/>
              </a:rPr>
              <a:t>It is important to understand how the Earth surface, atmosphere, and </a:t>
            </a:r>
            <a:r>
              <a:rPr lang="en-US" sz="2000" dirty="0" err="1" smtClean="0">
                <a:latin typeface="Times New Roman" pitchFamily="18" charset="0"/>
                <a:cs typeface="Times New Roman" pitchFamily="18" charset="0"/>
              </a:rPr>
              <a:t>extrater</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restrial</a:t>
            </a:r>
            <a:r>
              <a:rPr lang="en-US" sz="2000" dirty="0" smtClean="0">
                <a:latin typeface="Times New Roman" pitchFamily="18" charset="0"/>
                <a:cs typeface="Times New Roman" pitchFamily="18" charset="0"/>
              </a:rPr>
              <a:t> sources are contributing to the observed brightness temperature (Tb).</a:t>
            </a:r>
          </a:p>
          <a:p>
            <a:pPr algn="just">
              <a:lnSpc>
                <a:spcPct val="150000"/>
              </a:lnSpc>
            </a:pPr>
            <a:r>
              <a:rPr lang="en-US" sz="2000" dirty="0" smtClean="0">
                <a:latin typeface="Times New Roman" pitchFamily="18" charset="0"/>
                <a:cs typeface="Times New Roman" pitchFamily="18" charset="0"/>
              </a:rPr>
              <a:t>Converting Between SMOS and SMAP Level-1 Brightness Temperature Observations Over Non frozen Land.</a:t>
            </a:r>
          </a:p>
          <a:p>
            <a:pPr algn="just">
              <a:lnSpc>
                <a:spcPct val="150000"/>
              </a:lnSpc>
            </a:pPr>
            <a:r>
              <a:rPr lang="en-US" sz="2000" dirty="0" smtClean="0">
                <a:latin typeface="Times New Roman" pitchFamily="18" charset="0"/>
                <a:cs typeface="Times New Roman" pitchFamily="18" charset="0"/>
              </a:rPr>
              <a:t>The Moon contribution is also corrected for in the SMAP L1B product, but this correction has be </a:t>
            </a:r>
            <a:r>
              <a:rPr lang="en-US" sz="2000" dirty="0" err="1" smtClean="0">
                <a:latin typeface="Times New Roman" pitchFamily="18" charset="0"/>
                <a:cs typeface="Times New Roman" pitchFamily="18" charset="0"/>
              </a:rPr>
              <a:t>enomitted</a:t>
            </a:r>
            <a:r>
              <a:rPr lang="en-US" sz="2000" dirty="0" smtClean="0">
                <a:latin typeface="Times New Roman" pitchFamily="18" charset="0"/>
                <a:cs typeface="Times New Roman" pitchFamily="18" charset="0"/>
              </a:rPr>
              <a:t> for the SMOS L1 data over land, because of its negligible impact on soil moisture estimation.</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5491480"/>
        </p:xfrm>
        <a:graphic>
          <a:graphicData uri="http://schemas.openxmlformats.org/drawingml/2006/table">
            <a:tbl>
              <a:tblPr firstRow="1" bandRow="1">
                <a:tableStyleId>{5C22544A-7EE6-4342-B048-85BDC9FD1C3A}</a:tableStyleId>
              </a:tblPr>
              <a:tblGrid>
                <a:gridCol w="2622550"/>
                <a:gridCol w="2622550"/>
                <a:gridCol w="26225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dirty="0" smtClean="0"/>
                        <a:t>DESCRIPTION</a:t>
                      </a:r>
                      <a:endParaRPr lang="en-IN" dirty="0"/>
                    </a:p>
                  </a:txBody>
                  <a:tcPr/>
                </a:tc>
              </a:tr>
              <a:tr h="370840">
                <a:tc>
                  <a:txBody>
                    <a:bodyPr/>
                    <a:lstStyle/>
                    <a:p>
                      <a:pPr algn="ctr"/>
                      <a:r>
                        <a:rPr kumimoji="0" lang="en-US" kern="1200" dirty="0" smtClean="0">
                          <a:solidFill>
                            <a:schemeClr val="dk1"/>
                          </a:solidFill>
                          <a:latin typeface="+mn-lt"/>
                          <a:ea typeface="+mn-ea"/>
                          <a:cs typeface="+mn-cs"/>
                        </a:rPr>
                        <a:t>The SMOS mission: New tool for monitoring key elements of the global water cycle</a:t>
                      </a:r>
                      <a:endParaRPr lang="en-IN" dirty="0"/>
                    </a:p>
                  </a:txBody>
                  <a:tcPr/>
                </a:tc>
                <a:tc>
                  <a:txBody>
                    <a:bodyPr/>
                    <a:lstStyle/>
                    <a:p>
                      <a:pPr algn="ctr"/>
                      <a:r>
                        <a:rPr kumimoji="0" lang="en-US" kern="1200" dirty="0" smtClean="0">
                          <a:solidFill>
                            <a:schemeClr val="dk1"/>
                          </a:solidFill>
                          <a:latin typeface="+mn-lt"/>
                          <a:ea typeface="+mn-ea"/>
                          <a:cs typeface="+mn-cs"/>
                        </a:rPr>
                        <a:t>Y. </a:t>
                      </a:r>
                      <a:r>
                        <a:rPr kumimoji="0" lang="en-US" kern="1200" dirty="0" err="1" smtClean="0">
                          <a:solidFill>
                            <a:schemeClr val="dk1"/>
                          </a:solidFill>
                          <a:latin typeface="+mn-lt"/>
                          <a:ea typeface="+mn-ea"/>
                          <a:cs typeface="+mn-cs"/>
                        </a:rPr>
                        <a:t>Kerret</a:t>
                      </a:r>
                      <a:r>
                        <a:rPr kumimoji="0" lang="en-US" kern="1200" dirty="0" smtClean="0">
                          <a:solidFill>
                            <a:schemeClr val="dk1"/>
                          </a:solidFill>
                          <a:latin typeface="+mn-lt"/>
                          <a:ea typeface="+mn-ea"/>
                          <a:cs typeface="+mn-cs"/>
                        </a:rPr>
                        <a:t> al., </a:t>
                      </a:r>
                      <a:endParaRPr lang="en-IN" dirty="0"/>
                    </a:p>
                  </a:txBody>
                  <a:tcPr/>
                </a:tc>
                <a:tc>
                  <a:txBody>
                    <a:bodyPr/>
                    <a:lstStyle/>
                    <a:p>
                      <a:pPr algn="just"/>
                      <a:r>
                        <a:rPr lang="en-US" dirty="0" smtClean="0"/>
                        <a:t>The instrument receives the radiation emitted from Earth's surface, which can then be related to the moisture content in the first few centimeters of soil over land, and to salinity in the surface waters of the oceans. </a:t>
                      </a:r>
                      <a:endParaRPr lang="en-IN" dirty="0"/>
                    </a:p>
                  </a:txBody>
                  <a:tcPr/>
                </a:tc>
              </a:tr>
              <a:tr h="370840">
                <a:tc>
                  <a:txBody>
                    <a:bodyPr/>
                    <a:lstStyle/>
                    <a:p>
                      <a:pPr algn="ctr"/>
                      <a:r>
                        <a:rPr kumimoji="0" lang="en-US" kern="1200" dirty="0" smtClean="0">
                          <a:solidFill>
                            <a:schemeClr val="dk1"/>
                          </a:solidFill>
                          <a:latin typeface="+mn-lt"/>
                          <a:ea typeface="+mn-ea"/>
                          <a:cs typeface="+mn-cs"/>
                        </a:rPr>
                        <a:t>SMAP Handbook</a:t>
                      </a:r>
                      <a:endParaRPr lang="en-IN" dirty="0"/>
                    </a:p>
                  </a:txBody>
                  <a:tcPr/>
                </a:tc>
                <a:tc>
                  <a:txBody>
                    <a:bodyPr/>
                    <a:lstStyle/>
                    <a:p>
                      <a:pPr algn="ctr"/>
                      <a:r>
                        <a:rPr kumimoji="0" lang="en-US" kern="1200" dirty="0" smtClean="0">
                          <a:solidFill>
                            <a:schemeClr val="dk1"/>
                          </a:solidFill>
                          <a:latin typeface="+mn-lt"/>
                          <a:ea typeface="+mn-ea"/>
                          <a:cs typeface="+mn-cs"/>
                        </a:rPr>
                        <a:t>D. </a:t>
                      </a:r>
                      <a:r>
                        <a:rPr kumimoji="0" lang="en-US" kern="1200" dirty="0" err="1" smtClean="0">
                          <a:solidFill>
                            <a:schemeClr val="dk1"/>
                          </a:solidFill>
                          <a:latin typeface="+mn-lt"/>
                          <a:ea typeface="+mn-ea"/>
                          <a:cs typeface="+mn-cs"/>
                        </a:rPr>
                        <a:t>Entekhabi</a:t>
                      </a:r>
                      <a:r>
                        <a:rPr kumimoji="0" lang="en-US" kern="1200" dirty="0" smtClean="0">
                          <a:solidFill>
                            <a:schemeClr val="dk1"/>
                          </a:solidFill>
                          <a:latin typeface="+mn-lt"/>
                          <a:ea typeface="+mn-ea"/>
                          <a:cs typeface="+mn-cs"/>
                        </a:rPr>
                        <a:t> , S. </a:t>
                      </a:r>
                      <a:r>
                        <a:rPr kumimoji="0" lang="en-US" kern="1200" dirty="0" err="1" smtClean="0">
                          <a:solidFill>
                            <a:schemeClr val="dk1"/>
                          </a:solidFill>
                          <a:latin typeface="+mn-lt"/>
                          <a:ea typeface="+mn-ea"/>
                          <a:cs typeface="+mn-cs"/>
                        </a:rPr>
                        <a:t>Yueh</a:t>
                      </a:r>
                      <a:r>
                        <a:rPr kumimoji="0" lang="en-US" kern="1200" dirty="0" smtClean="0">
                          <a:solidFill>
                            <a:schemeClr val="dk1"/>
                          </a:solidFill>
                          <a:latin typeface="+mn-lt"/>
                          <a:ea typeface="+mn-ea"/>
                          <a:cs typeface="+mn-cs"/>
                        </a:rPr>
                        <a:t> ,  P. O’Neill, and K. Kellogg, </a:t>
                      </a:r>
                      <a:endParaRPr lang="en-IN" dirty="0"/>
                    </a:p>
                  </a:txBody>
                  <a:tcPr/>
                </a:tc>
                <a:tc>
                  <a:txBody>
                    <a:bodyPr/>
                    <a:lstStyle/>
                    <a:p>
                      <a:pPr algn="just"/>
                      <a:r>
                        <a:rPr lang="en-US" dirty="0" smtClean="0"/>
                        <a:t>A rare characteristic of the SMAP Project is its emphasis on serving both basic Earth System science as well as applications in operational and practice-oriented communities.</a:t>
                      </a:r>
                      <a:endParaRPr lang="en-IN" dirty="0"/>
                    </a:p>
                  </a:txBody>
                  <a:tcPr/>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6263640"/>
        </p:xfrm>
        <a:graphic>
          <a:graphicData uri="http://schemas.openxmlformats.org/drawingml/2006/table">
            <a:tbl>
              <a:tblPr firstRow="1" bandRow="1">
                <a:tableStyleId>{5C22544A-7EE6-4342-B048-85BDC9FD1C3A}</a:tableStyleId>
              </a:tblPr>
              <a:tblGrid>
                <a:gridCol w="2571750"/>
                <a:gridCol w="2686050"/>
                <a:gridCol w="24574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058160">
                <a:tc>
                  <a:txBody>
                    <a:bodyPr/>
                    <a:lstStyle/>
                    <a:p>
                      <a:pPr marL="0" marR="0" indent="0" algn="just" defTabSz="914400" rtl="0" eaLnBrk="1" fontAlgn="auto" latinLnBrk="0" hangingPunct="1">
                        <a:lnSpc>
                          <a:spcPct val="100000"/>
                        </a:lnSpc>
                        <a:spcBef>
                          <a:spcPts val="0"/>
                        </a:spcBef>
                        <a:spcAft>
                          <a:spcPts val="0"/>
                        </a:spcAft>
                        <a:buClrTx/>
                        <a:buSzTx/>
                        <a:buFontTx/>
                        <a:buNone/>
                        <a:tabLst/>
                        <a:defRPr/>
                      </a:pPr>
                      <a:r>
                        <a:rPr kumimoji="0" lang="en-US" kern="1200" dirty="0" smtClean="0">
                          <a:solidFill>
                            <a:schemeClr val="dk1"/>
                          </a:solidFill>
                          <a:latin typeface="+mn-lt"/>
                          <a:ea typeface="+mn-ea"/>
                          <a:cs typeface="+mn-cs"/>
                        </a:rPr>
                        <a:t>SMOS Level 2 Processor for Soil Moisture Algorithm Theoretical Basis Document (ATBD) </a:t>
                      </a:r>
                      <a:endParaRPr lang="en-IN" dirty="0" smtClean="0"/>
                    </a:p>
                    <a:p>
                      <a:pPr algn="just"/>
                      <a:endParaRPr lang="en-IN" dirty="0"/>
                    </a:p>
                  </a:txBody>
                  <a:tcPr/>
                </a:tc>
                <a:tc>
                  <a:txBody>
                    <a:bodyPr/>
                    <a:lstStyle/>
                    <a:p>
                      <a:pPr algn="just"/>
                      <a:r>
                        <a:rPr kumimoji="0" lang="en-US" kern="1200" dirty="0" smtClean="0">
                          <a:solidFill>
                            <a:schemeClr val="dk1"/>
                          </a:solidFill>
                          <a:latin typeface="+mn-lt"/>
                          <a:ea typeface="+mn-ea"/>
                          <a:cs typeface="+mn-cs"/>
                        </a:rPr>
                        <a:t>Y. Kerr, P. </a:t>
                      </a:r>
                      <a:r>
                        <a:rPr kumimoji="0" lang="en-US" kern="1200" dirty="0" err="1" smtClean="0">
                          <a:solidFill>
                            <a:schemeClr val="dk1"/>
                          </a:solidFill>
                          <a:latin typeface="+mn-lt"/>
                          <a:ea typeface="+mn-ea"/>
                          <a:cs typeface="+mn-cs"/>
                        </a:rPr>
                        <a:t>Walkteufel</a:t>
                      </a:r>
                      <a:r>
                        <a:rPr kumimoji="0" lang="en-US" kern="1200" dirty="0" smtClean="0">
                          <a:solidFill>
                            <a:schemeClr val="dk1"/>
                          </a:solidFill>
                          <a:latin typeface="+mn-lt"/>
                          <a:ea typeface="+mn-ea"/>
                          <a:cs typeface="+mn-cs"/>
                        </a:rPr>
                        <a:t>, P. </a:t>
                      </a:r>
                      <a:r>
                        <a:rPr kumimoji="0" lang="en-US" kern="1200" dirty="0" err="1" smtClean="0">
                          <a:solidFill>
                            <a:schemeClr val="dk1"/>
                          </a:solidFill>
                          <a:latin typeface="+mn-lt"/>
                          <a:ea typeface="+mn-ea"/>
                          <a:cs typeface="+mn-cs"/>
                        </a:rPr>
                        <a:t>Richaume</a:t>
                      </a:r>
                      <a:r>
                        <a:rPr kumimoji="0" lang="en-US" kern="1200" dirty="0" smtClean="0">
                          <a:solidFill>
                            <a:schemeClr val="dk1"/>
                          </a:solidFill>
                          <a:latin typeface="+mn-lt"/>
                          <a:ea typeface="+mn-ea"/>
                          <a:cs typeface="+mn-cs"/>
                        </a:rPr>
                        <a:t>, P. </a:t>
                      </a:r>
                      <a:r>
                        <a:rPr kumimoji="0" lang="en-US" kern="1200" dirty="0" err="1" smtClean="0">
                          <a:solidFill>
                            <a:schemeClr val="dk1"/>
                          </a:solidFill>
                          <a:latin typeface="+mn-lt"/>
                          <a:ea typeface="+mn-ea"/>
                          <a:cs typeface="+mn-cs"/>
                        </a:rPr>
                        <a:t>Ferrazzoli</a:t>
                      </a:r>
                      <a:r>
                        <a:rPr kumimoji="0" lang="en-US" kern="1200" dirty="0" smtClean="0">
                          <a:solidFill>
                            <a:schemeClr val="dk1"/>
                          </a:solidFill>
                          <a:latin typeface="+mn-lt"/>
                          <a:ea typeface="+mn-ea"/>
                          <a:cs typeface="+mn-cs"/>
                        </a:rPr>
                        <a:t>, and J.-P. </a:t>
                      </a:r>
                      <a:r>
                        <a:rPr kumimoji="0" lang="en-US" kern="1200" dirty="0" err="1" smtClean="0">
                          <a:solidFill>
                            <a:schemeClr val="dk1"/>
                          </a:solidFill>
                          <a:latin typeface="+mn-lt"/>
                          <a:ea typeface="+mn-ea"/>
                          <a:cs typeface="+mn-cs"/>
                        </a:rPr>
                        <a:t>Wigneron</a:t>
                      </a:r>
                      <a:r>
                        <a:rPr kumimoji="0" lang="en-US" kern="1200" dirty="0" smtClean="0">
                          <a:solidFill>
                            <a:schemeClr val="dk1"/>
                          </a:solidFill>
                          <a:latin typeface="+mn-lt"/>
                          <a:ea typeface="+mn-ea"/>
                          <a:cs typeface="+mn-cs"/>
                        </a:rPr>
                        <a:t>, </a:t>
                      </a:r>
                      <a:endParaRPr lang="en-IN" dirty="0"/>
                    </a:p>
                  </a:txBody>
                  <a:tcPr/>
                </a:tc>
                <a:tc>
                  <a:txBody>
                    <a:bodyPr/>
                    <a:lstStyle/>
                    <a:p>
                      <a:pPr algn="just"/>
                      <a:r>
                        <a:rPr lang="en-US" dirty="0" smtClean="0"/>
                        <a:t>The document should focus on the scientific justification for the algorithms selected to derive the product, an outline of the proposed approach and a listing of the assumptions and limitations of the algorithm.</a:t>
                      </a:r>
                      <a:endParaRPr lang="en-IN" dirty="0"/>
                    </a:p>
                  </a:txBody>
                  <a:tcPr/>
                </a:tc>
              </a:tr>
              <a:tr h="370840">
                <a:tc>
                  <a:txBody>
                    <a:bodyPr/>
                    <a:lstStyle/>
                    <a:p>
                      <a:pPr marL="0" marR="0" indent="0" algn="just" defTabSz="914400" rtl="0" eaLnBrk="1" fontAlgn="auto" latinLnBrk="0" hangingPunct="1">
                        <a:lnSpc>
                          <a:spcPct val="100000"/>
                        </a:lnSpc>
                        <a:spcBef>
                          <a:spcPts val="0"/>
                        </a:spcBef>
                        <a:spcAft>
                          <a:spcPts val="0"/>
                        </a:spcAft>
                        <a:buClrTx/>
                        <a:buSzTx/>
                        <a:buFontTx/>
                        <a:buNone/>
                        <a:tabLst/>
                        <a:defRPr/>
                      </a:pPr>
                      <a:r>
                        <a:rPr kumimoji="0" lang="en-US" kern="1200" dirty="0" smtClean="0">
                          <a:solidFill>
                            <a:schemeClr val="dk1"/>
                          </a:solidFill>
                          <a:latin typeface="+mn-lt"/>
                          <a:ea typeface="+mn-ea"/>
                          <a:cs typeface="+mn-cs"/>
                        </a:rPr>
                        <a:t>Soil moisture data as-</a:t>
                      </a:r>
                      <a:r>
                        <a:rPr kumimoji="0" lang="en-US" kern="1200" dirty="0" err="1" smtClean="0">
                          <a:solidFill>
                            <a:schemeClr val="dk1"/>
                          </a:solidFill>
                          <a:latin typeface="+mn-lt"/>
                          <a:ea typeface="+mn-ea"/>
                          <a:cs typeface="+mn-cs"/>
                        </a:rPr>
                        <a:t>similation</a:t>
                      </a:r>
                      <a:endParaRPr lang="en-IN" dirty="0" smtClean="0"/>
                    </a:p>
                  </a:txBody>
                  <a:tcPr/>
                </a:tc>
                <a:tc>
                  <a:txBody>
                    <a:bodyPr/>
                    <a:lstStyle/>
                    <a:p>
                      <a:pPr algn="just"/>
                      <a:r>
                        <a:rPr kumimoji="0" lang="en-US" kern="1200" dirty="0" smtClean="0">
                          <a:solidFill>
                            <a:schemeClr val="dk1"/>
                          </a:solidFill>
                          <a:latin typeface="+mn-lt"/>
                          <a:ea typeface="+mn-ea"/>
                          <a:cs typeface="+mn-cs"/>
                        </a:rPr>
                        <a:t>G. De </a:t>
                      </a:r>
                      <a:r>
                        <a:rPr kumimoji="0" lang="en-US" kern="1200" dirty="0" err="1" smtClean="0">
                          <a:solidFill>
                            <a:schemeClr val="dk1"/>
                          </a:solidFill>
                          <a:latin typeface="+mn-lt"/>
                          <a:ea typeface="+mn-ea"/>
                          <a:cs typeface="+mn-cs"/>
                        </a:rPr>
                        <a:t>Lannoy</a:t>
                      </a:r>
                      <a:r>
                        <a:rPr kumimoji="0" lang="en-US" kern="1200" dirty="0" smtClean="0">
                          <a:solidFill>
                            <a:schemeClr val="dk1"/>
                          </a:solidFill>
                          <a:latin typeface="+mn-lt"/>
                          <a:ea typeface="+mn-ea"/>
                          <a:cs typeface="+mn-cs"/>
                        </a:rPr>
                        <a:t>, P. de </a:t>
                      </a:r>
                      <a:r>
                        <a:rPr kumimoji="0" lang="en-US" kern="1200" dirty="0" err="1" smtClean="0">
                          <a:solidFill>
                            <a:schemeClr val="dk1"/>
                          </a:solidFill>
                          <a:latin typeface="+mn-lt"/>
                          <a:ea typeface="+mn-ea"/>
                          <a:cs typeface="+mn-cs"/>
                        </a:rPr>
                        <a:t>Rosnay</a:t>
                      </a:r>
                      <a:r>
                        <a:rPr kumimoji="0" lang="en-US" kern="1200" dirty="0" smtClean="0">
                          <a:solidFill>
                            <a:schemeClr val="dk1"/>
                          </a:solidFill>
                          <a:latin typeface="+mn-lt"/>
                          <a:ea typeface="+mn-ea"/>
                          <a:cs typeface="+mn-cs"/>
                        </a:rPr>
                        <a:t>, and R. </a:t>
                      </a:r>
                      <a:r>
                        <a:rPr kumimoji="0" lang="en-US" kern="1200" dirty="0" err="1" smtClean="0">
                          <a:solidFill>
                            <a:schemeClr val="dk1"/>
                          </a:solidFill>
                          <a:latin typeface="+mn-lt"/>
                          <a:ea typeface="+mn-ea"/>
                          <a:cs typeface="+mn-cs"/>
                        </a:rPr>
                        <a:t>Reichle</a:t>
                      </a:r>
                      <a:r>
                        <a:rPr kumimoji="0" lang="en-US" kern="1200" dirty="0" smtClean="0">
                          <a:solidFill>
                            <a:schemeClr val="dk1"/>
                          </a:solidFill>
                          <a:latin typeface="+mn-lt"/>
                          <a:ea typeface="+mn-ea"/>
                          <a:cs typeface="+mn-cs"/>
                        </a:rPr>
                        <a:t>, </a:t>
                      </a:r>
                      <a:endParaRPr lang="en-IN" dirty="0"/>
                    </a:p>
                  </a:txBody>
                  <a:tcPr/>
                </a:tc>
                <a:tc>
                  <a:txBody>
                    <a:bodyPr/>
                    <a:lstStyle/>
                    <a:p>
                      <a:pPr algn="just"/>
                      <a:r>
                        <a:rPr lang="en-US" dirty="0" smtClean="0"/>
                        <a:t>Land surface models simulate soil moisture processes, using observation-based meteorological forcing data, and auxiliary information about soil, terrain, and vegetation characteristics.</a:t>
                      </a:r>
                    </a:p>
                    <a:p>
                      <a:pPr algn="just"/>
                      <a:endParaRPr lang="en-IN" dirty="0"/>
                    </a:p>
                  </a:txBody>
                  <a:tcPr/>
                </a:tc>
              </a:tr>
            </a:tbl>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92162"/>
          </a:xfrm>
        </p:spPr>
        <p:txBody>
          <a:bodyPr/>
          <a:lstStyle/>
          <a:p>
            <a:r>
              <a:rPr lang="en-US" dirty="0" smtClean="0"/>
              <a:t>Architecture Diagram	</a:t>
            </a:r>
            <a:endParaRPr lang="en-US" dirty="0"/>
          </a:p>
        </p:txBody>
      </p:sp>
      <p:pic>
        <p:nvPicPr>
          <p:cNvPr id="3" name="Content Placeholder 2" descr="C:\Users\TTS\Desktop\pic 6.jpg"/>
          <p:cNvPicPr>
            <a:picLocks noGrp="1" noChangeAspect="1" noChangeArrowheads="1"/>
          </p:cNvPicPr>
          <p:nvPr>
            <p:ph idx="1"/>
          </p:nvPr>
        </p:nvPicPr>
        <p:blipFill>
          <a:blip r:embed="rId2"/>
          <a:srcRect/>
          <a:stretch>
            <a:fillRect/>
          </a:stretch>
        </p:blipFill>
        <p:spPr bwMode="auto">
          <a:xfrm>
            <a:off x="1676400" y="1600200"/>
            <a:ext cx="6324600" cy="4190999"/>
          </a:xfrm>
          <a:prstGeom prst="rect">
            <a:avLst/>
          </a:prstGeom>
          <a:noFill/>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endParaRPr lang="en-US"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lnSpc>
                <a:spcPct val="160000"/>
              </a:lnSpc>
            </a:pPr>
            <a:r>
              <a:rPr lang="en-US" sz="1600" dirty="0" smtClean="0">
                <a:latin typeface="Times New Roman" pitchFamily="18" charset="0"/>
                <a:cs typeface="Times New Roman" pitchFamily="18" charset="0"/>
              </a:rPr>
              <a:t>[1] Y. </a:t>
            </a:r>
            <a:r>
              <a:rPr lang="en-US" sz="1600" dirty="0" err="1" smtClean="0">
                <a:latin typeface="Times New Roman" pitchFamily="18" charset="0"/>
                <a:cs typeface="Times New Roman" pitchFamily="18" charset="0"/>
              </a:rPr>
              <a:t>Kerret</a:t>
            </a:r>
            <a:r>
              <a:rPr lang="en-US" sz="1600" dirty="0" smtClean="0">
                <a:latin typeface="Times New Roman" pitchFamily="18" charset="0"/>
                <a:cs typeface="Times New Roman" pitchFamily="18" charset="0"/>
              </a:rPr>
              <a:t> al., “The SMOS mission: New tool for monitoring key elements of the global water cycle , ”Proc. IEEE, vol. 98, no. 5, pp. 666–687, 2010.</a:t>
            </a:r>
          </a:p>
          <a:p>
            <a:pPr algn="just">
              <a:lnSpc>
                <a:spcPct val="160000"/>
              </a:lnSpc>
            </a:pPr>
            <a:r>
              <a:rPr lang="en-US" sz="1600" dirty="0" smtClean="0">
                <a:latin typeface="Times New Roman" pitchFamily="18" charset="0"/>
                <a:cs typeface="Times New Roman" pitchFamily="18" charset="0"/>
              </a:rPr>
              <a:t>[2] D. </a:t>
            </a:r>
            <a:r>
              <a:rPr lang="en-US" sz="1600" dirty="0" err="1" smtClean="0">
                <a:latin typeface="Times New Roman" pitchFamily="18" charset="0"/>
                <a:cs typeface="Times New Roman" pitchFamily="18" charset="0"/>
              </a:rPr>
              <a:t>Entekhabi</a:t>
            </a:r>
            <a:r>
              <a:rPr lang="en-US" sz="1600" dirty="0" smtClean="0">
                <a:latin typeface="Times New Roman" pitchFamily="18" charset="0"/>
                <a:cs typeface="Times New Roman" pitchFamily="18" charset="0"/>
              </a:rPr>
              <a:t>, S. </a:t>
            </a:r>
            <a:r>
              <a:rPr lang="en-US" sz="1600" dirty="0" err="1" smtClean="0">
                <a:latin typeface="Times New Roman" pitchFamily="18" charset="0"/>
                <a:cs typeface="Times New Roman" pitchFamily="18" charset="0"/>
              </a:rPr>
              <a:t>Yueh</a:t>
            </a:r>
            <a:r>
              <a:rPr lang="en-US" sz="1600" dirty="0" smtClean="0">
                <a:latin typeface="Times New Roman" pitchFamily="18" charset="0"/>
                <a:cs typeface="Times New Roman" pitchFamily="18" charset="0"/>
              </a:rPr>
              <a:t>, P. O’Neill, and K. Kellogg, “SMAP Handbook , “Jet Propulsion Lab., Pasadena, CA, USA, pp. 400–1567, 2014.</a:t>
            </a:r>
          </a:p>
          <a:p>
            <a:pPr algn="just">
              <a:lnSpc>
                <a:spcPct val="160000"/>
              </a:lnSpc>
            </a:pPr>
            <a:r>
              <a:rPr lang="en-US" sz="1600" dirty="0" smtClean="0">
                <a:latin typeface="Times New Roman" pitchFamily="18" charset="0"/>
                <a:cs typeface="Times New Roman" pitchFamily="18" charset="0"/>
              </a:rPr>
              <a:t>[3] Y. Kerr, P. </a:t>
            </a:r>
            <a:r>
              <a:rPr lang="en-US" sz="1600" dirty="0" err="1" smtClean="0">
                <a:latin typeface="Times New Roman" pitchFamily="18" charset="0"/>
                <a:cs typeface="Times New Roman" pitchFamily="18" charset="0"/>
              </a:rPr>
              <a:t>Walkteufel</a:t>
            </a:r>
            <a:r>
              <a:rPr lang="en-US" sz="1600" dirty="0" smtClean="0">
                <a:latin typeface="Times New Roman" pitchFamily="18" charset="0"/>
                <a:cs typeface="Times New Roman" pitchFamily="18" charset="0"/>
              </a:rPr>
              <a:t>, P. </a:t>
            </a:r>
            <a:r>
              <a:rPr lang="en-US" sz="1600" dirty="0" err="1" smtClean="0">
                <a:latin typeface="Times New Roman" pitchFamily="18" charset="0"/>
                <a:cs typeface="Times New Roman" pitchFamily="18" charset="0"/>
              </a:rPr>
              <a:t>Richaume</a:t>
            </a:r>
            <a:r>
              <a:rPr lang="en-US" sz="1600" dirty="0" smtClean="0">
                <a:latin typeface="Times New Roman" pitchFamily="18" charset="0"/>
                <a:cs typeface="Times New Roman" pitchFamily="18" charset="0"/>
              </a:rPr>
              <a:t>, P. </a:t>
            </a:r>
            <a:r>
              <a:rPr lang="en-US" sz="1600" dirty="0" err="1" smtClean="0">
                <a:latin typeface="Times New Roman" pitchFamily="18" charset="0"/>
                <a:cs typeface="Times New Roman" pitchFamily="18" charset="0"/>
              </a:rPr>
              <a:t>Ferrazzoli</a:t>
            </a:r>
            <a:r>
              <a:rPr lang="en-US" sz="1600" dirty="0" smtClean="0">
                <a:latin typeface="Times New Roman" pitchFamily="18" charset="0"/>
                <a:cs typeface="Times New Roman" pitchFamily="18" charset="0"/>
              </a:rPr>
              <a:t>, and J.-P. </a:t>
            </a:r>
            <a:r>
              <a:rPr lang="en-US" sz="1600" dirty="0" err="1" smtClean="0">
                <a:latin typeface="Times New Roman" pitchFamily="18" charset="0"/>
                <a:cs typeface="Times New Roman" pitchFamily="18" charset="0"/>
              </a:rPr>
              <a:t>Wigneron</a:t>
            </a:r>
            <a:r>
              <a:rPr lang="en-US" sz="1600" dirty="0" smtClean="0">
                <a:latin typeface="Times New Roman" pitchFamily="18" charset="0"/>
                <a:cs typeface="Times New Roman" pitchFamily="18" charset="0"/>
              </a:rPr>
              <a:t> , “SMOS Level 2 Processor for Soil Moisture Algorithm Theoretical Basis Document (ATBD)” SM-ESL (CBSA), Toulouse, France, Tech Note SO-TN-ESL-SM-GS-0001 v1.3h, 2013.</a:t>
            </a:r>
          </a:p>
          <a:p>
            <a:pPr algn="just">
              <a:lnSpc>
                <a:spcPct val="160000"/>
              </a:lnSpc>
            </a:pPr>
            <a:r>
              <a:rPr lang="en-US" sz="1600" dirty="0" smtClean="0">
                <a:latin typeface="Times New Roman" pitchFamily="18" charset="0"/>
                <a:cs typeface="Times New Roman" pitchFamily="18" charset="0"/>
              </a:rPr>
              <a:t>[4] G. De </a:t>
            </a:r>
            <a:r>
              <a:rPr lang="en-US" sz="1600" dirty="0" err="1" smtClean="0">
                <a:latin typeface="Times New Roman" pitchFamily="18" charset="0"/>
                <a:cs typeface="Times New Roman" pitchFamily="18" charset="0"/>
              </a:rPr>
              <a:t>Lannoy</a:t>
            </a:r>
            <a:r>
              <a:rPr lang="en-US" sz="1600" dirty="0" smtClean="0">
                <a:latin typeface="Times New Roman" pitchFamily="18" charset="0"/>
                <a:cs typeface="Times New Roman" pitchFamily="18" charset="0"/>
              </a:rPr>
              <a:t>, P. de </a:t>
            </a:r>
            <a:r>
              <a:rPr lang="en-US" sz="1600" dirty="0" err="1" smtClean="0">
                <a:latin typeface="Times New Roman" pitchFamily="18" charset="0"/>
                <a:cs typeface="Times New Roman" pitchFamily="18" charset="0"/>
              </a:rPr>
              <a:t>Rosnay</a:t>
            </a:r>
            <a:r>
              <a:rPr lang="en-US" sz="1600" dirty="0" smtClean="0">
                <a:latin typeface="Times New Roman" pitchFamily="18" charset="0"/>
                <a:cs typeface="Times New Roman" pitchFamily="18" charset="0"/>
              </a:rPr>
              <a:t>, and R. </a:t>
            </a:r>
            <a:r>
              <a:rPr lang="en-US" sz="1600" dirty="0" err="1" smtClean="0">
                <a:latin typeface="Times New Roman" pitchFamily="18" charset="0"/>
                <a:cs typeface="Times New Roman" pitchFamily="18" charset="0"/>
              </a:rPr>
              <a:t>Reichle</a:t>
            </a:r>
            <a:r>
              <a:rPr lang="en-US" sz="1600" dirty="0" smtClean="0">
                <a:latin typeface="Times New Roman" pitchFamily="18" charset="0"/>
                <a:cs typeface="Times New Roman" pitchFamily="18" charset="0"/>
              </a:rPr>
              <a:t>, “Soil moisture data as-</a:t>
            </a:r>
            <a:r>
              <a:rPr lang="en-US" sz="1600" dirty="0" err="1" smtClean="0">
                <a:latin typeface="Times New Roman" pitchFamily="18" charset="0"/>
                <a:cs typeface="Times New Roman" pitchFamily="18" charset="0"/>
              </a:rPr>
              <a:t>similation</a:t>
            </a:r>
            <a:r>
              <a:rPr lang="en-US" sz="1600" dirty="0" smtClean="0">
                <a:latin typeface="Times New Roman" pitchFamily="18" charset="0"/>
                <a:cs typeface="Times New Roman" pitchFamily="18" charset="0"/>
              </a:rPr>
              <a:t>,” in Handbook of Hydro meteorological Ensemble Forecasting , Q. </a:t>
            </a:r>
            <a:r>
              <a:rPr lang="en-US" sz="1600" dirty="0" err="1" smtClean="0">
                <a:latin typeface="Times New Roman" pitchFamily="18" charset="0"/>
                <a:cs typeface="Times New Roman" pitchFamily="18" charset="0"/>
              </a:rPr>
              <a:t>Duanet</a:t>
            </a:r>
            <a:r>
              <a:rPr lang="en-US" sz="1600" dirty="0" smtClean="0">
                <a:latin typeface="Times New Roman" pitchFamily="18" charset="0"/>
                <a:cs typeface="Times New Roman" pitchFamily="18" charset="0"/>
              </a:rPr>
              <a:t> al., </a:t>
            </a:r>
            <a:r>
              <a:rPr lang="en-US" sz="1600" dirty="0" err="1" smtClean="0">
                <a:latin typeface="Times New Roman" pitchFamily="18" charset="0"/>
                <a:cs typeface="Times New Roman" pitchFamily="18" charset="0"/>
              </a:rPr>
              <a:t>Eds.Berlin</a:t>
            </a:r>
            <a:r>
              <a:rPr lang="en-US" sz="1600" dirty="0" smtClean="0">
                <a:latin typeface="Times New Roman" pitchFamily="18" charset="0"/>
                <a:cs typeface="Times New Roman" pitchFamily="18" charset="0"/>
              </a:rPr>
              <a:t>, Germany: Springer-</a:t>
            </a:r>
            <a:r>
              <a:rPr lang="en-US" sz="1600" dirty="0" err="1" smtClean="0">
                <a:latin typeface="Times New Roman" pitchFamily="18" charset="0"/>
                <a:cs typeface="Times New Roman" pitchFamily="18" charset="0"/>
              </a:rPr>
              <a:t>Verlag</a:t>
            </a:r>
            <a:r>
              <a:rPr lang="en-US" sz="1600" dirty="0" smtClean="0">
                <a:latin typeface="Times New Roman" pitchFamily="18" charset="0"/>
                <a:cs typeface="Times New Roman" pitchFamily="18" charset="0"/>
              </a:rPr>
              <a:t> , 2015.</a:t>
            </a:r>
          </a:p>
          <a:p>
            <a:pPr algn="just">
              <a:lnSpc>
                <a:spcPct val="160000"/>
              </a:lnSpc>
            </a:pPr>
            <a:r>
              <a:rPr lang="en-US" sz="1600" dirty="0" smtClean="0">
                <a:latin typeface="Times New Roman" pitchFamily="18" charset="0"/>
                <a:cs typeface="Times New Roman" pitchFamily="18" charset="0"/>
              </a:rPr>
              <a:t>[5] “SMOS data processors,” Eur. Space Agency (ESA), Paris, France, 2015,https://</a:t>
            </a:r>
            <a:r>
              <a:rPr lang="en-US" sz="1600" dirty="0" err="1" smtClean="0">
                <a:latin typeface="Times New Roman" pitchFamily="18" charset="0"/>
                <a:cs typeface="Times New Roman" pitchFamily="18" charset="0"/>
              </a:rPr>
              <a:t>earth.esa.int</a:t>
            </a:r>
            <a:r>
              <a:rPr lang="en-US" sz="1600" dirty="0" smtClean="0">
                <a:latin typeface="Times New Roman" pitchFamily="18" charset="0"/>
                <a:cs typeface="Times New Roman" pitchFamily="18" charset="0"/>
              </a:rPr>
              <a:t>/web/guest/- /data-processors- 7632</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rmAutofit fontScale="77500" lnSpcReduction="20000"/>
          </a:bodyPr>
          <a:lstStyle/>
          <a:p>
            <a:pPr algn="just">
              <a:lnSpc>
                <a:spcPct val="170000"/>
              </a:lnSpc>
            </a:pPr>
            <a:r>
              <a:rPr lang="en-US" sz="2000" dirty="0" smtClean="0"/>
              <a:t>[</a:t>
            </a:r>
            <a:r>
              <a:rPr lang="en-US" sz="2000" dirty="0" smtClean="0">
                <a:latin typeface="Times New Roman" pitchFamily="18" charset="0"/>
                <a:cs typeface="Times New Roman" pitchFamily="18" charset="0"/>
              </a:rPr>
              <a:t>6] G. De </a:t>
            </a:r>
            <a:r>
              <a:rPr lang="en-US" sz="2000" dirty="0" err="1" smtClean="0">
                <a:latin typeface="Times New Roman" pitchFamily="18" charset="0"/>
                <a:cs typeface="Times New Roman" pitchFamily="18" charset="0"/>
              </a:rPr>
              <a:t>Lannoy</a:t>
            </a:r>
            <a:r>
              <a:rPr lang="en-US" sz="2000" dirty="0" smtClean="0">
                <a:latin typeface="Times New Roman" pitchFamily="18" charset="0"/>
                <a:cs typeface="Times New Roman" pitchFamily="18" charset="0"/>
              </a:rPr>
              <a:t>, R. </a:t>
            </a:r>
            <a:r>
              <a:rPr lang="en-US" sz="2000" dirty="0" err="1" smtClean="0">
                <a:latin typeface="Times New Roman" pitchFamily="18" charset="0"/>
                <a:cs typeface="Times New Roman" pitchFamily="18" charset="0"/>
              </a:rPr>
              <a:t>Reichle</a:t>
            </a:r>
            <a:r>
              <a:rPr lang="en-US" sz="2000" dirty="0" smtClean="0">
                <a:latin typeface="Times New Roman" pitchFamily="18" charset="0"/>
                <a:cs typeface="Times New Roman" pitchFamily="18" charset="0"/>
              </a:rPr>
              <a:t>, and V. </a:t>
            </a:r>
            <a:r>
              <a:rPr lang="en-US" sz="2000" dirty="0" err="1" smtClean="0">
                <a:latin typeface="Times New Roman" pitchFamily="18" charset="0"/>
                <a:cs typeface="Times New Roman" pitchFamily="18" charset="0"/>
              </a:rPr>
              <a:t>Pauwels</a:t>
            </a:r>
            <a:r>
              <a:rPr lang="en-US" sz="2000" dirty="0" smtClean="0">
                <a:latin typeface="Times New Roman" pitchFamily="18" charset="0"/>
                <a:cs typeface="Times New Roman" pitchFamily="18" charset="0"/>
              </a:rPr>
              <a:t>, “Global calibration of theGEOS-5 L-band microwave </a:t>
            </a:r>
            <a:r>
              <a:rPr lang="en-US" sz="2000" dirty="0" err="1" smtClean="0">
                <a:latin typeface="Times New Roman" pitchFamily="18" charset="0"/>
                <a:cs typeface="Times New Roman" pitchFamily="18" charset="0"/>
              </a:rPr>
              <a:t>radiative</a:t>
            </a:r>
            <a:r>
              <a:rPr lang="en-US" sz="2000" dirty="0" smtClean="0">
                <a:latin typeface="Times New Roman" pitchFamily="18" charset="0"/>
                <a:cs typeface="Times New Roman" pitchFamily="18" charset="0"/>
              </a:rPr>
              <a:t> transfer model over non-frozen </a:t>
            </a:r>
            <a:r>
              <a:rPr lang="en-US" sz="2000" dirty="0" err="1" smtClean="0">
                <a:latin typeface="Times New Roman" pitchFamily="18" charset="0"/>
                <a:cs typeface="Times New Roman" pitchFamily="18" charset="0"/>
              </a:rPr>
              <a:t>landusing</a:t>
            </a:r>
            <a:r>
              <a:rPr lang="en-US" sz="2000" dirty="0" smtClean="0">
                <a:latin typeface="Times New Roman" pitchFamily="18" charset="0"/>
                <a:cs typeface="Times New Roman" pitchFamily="18" charset="0"/>
              </a:rPr>
              <a:t> SMOS observations ,”J. </a:t>
            </a:r>
            <a:r>
              <a:rPr lang="en-US" sz="2000" dirty="0" err="1" smtClean="0">
                <a:latin typeface="Times New Roman" pitchFamily="18" charset="0"/>
                <a:cs typeface="Times New Roman" pitchFamily="18" charset="0"/>
              </a:rPr>
              <a:t>Hydrometeorol</a:t>
            </a:r>
            <a:r>
              <a:rPr lang="en-US" sz="2000" dirty="0" smtClean="0">
                <a:latin typeface="Times New Roman" pitchFamily="18" charset="0"/>
                <a:cs typeface="Times New Roman" pitchFamily="18" charset="0"/>
              </a:rPr>
              <a:t>., vol. 14, pp. 765–785,2013.</a:t>
            </a:r>
          </a:p>
          <a:p>
            <a:pPr algn="just">
              <a:lnSpc>
                <a:spcPct val="170000"/>
              </a:lnSpc>
            </a:pPr>
            <a:r>
              <a:rPr lang="en-US" sz="2000" dirty="0" smtClean="0">
                <a:latin typeface="Times New Roman" pitchFamily="18" charset="0"/>
                <a:cs typeface="Times New Roman" pitchFamily="18" charset="0"/>
              </a:rPr>
              <a:t>[7] R. </a:t>
            </a:r>
            <a:r>
              <a:rPr lang="en-US" sz="2000" dirty="0" err="1" smtClean="0">
                <a:latin typeface="Times New Roman" pitchFamily="18" charset="0"/>
                <a:cs typeface="Times New Roman" pitchFamily="18" charset="0"/>
              </a:rPr>
              <a:t>Lucchesi</a:t>
            </a:r>
            <a:r>
              <a:rPr lang="en-US" sz="2000" dirty="0" smtClean="0">
                <a:latin typeface="Times New Roman" pitchFamily="18" charset="0"/>
                <a:cs typeface="Times New Roman" pitchFamily="18" charset="0"/>
              </a:rPr>
              <a:t>, “File Specification for GEOS-5 FP-IT (Forward Processing for Instrument Teams),” Nat. Aeronaut. Space Admin. (NASA)/Goddard Space Flight Center (GSFC)/Global Modeling Assimilation Office(GMAO), Tech. Rep., 2013. [Online]. Available: https://gmao.gsfc.nasa.gov/pubs</a:t>
            </a:r>
          </a:p>
          <a:p>
            <a:pPr algn="just">
              <a:lnSpc>
                <a:spcPct val="170000"/>
              </a:lnSpc>
            </a:pPr>
            <a:r>
              <a:rPr lang="en-US" sz="2000" dirty="0" smtClean="0">
                <a:latin typeface="Times New Roman" pitchFamily="18" charset="0"/>
                <a:cs typeface="Times New Roman" pitchFamily="18" charset="0"/>
              </a:rPr>
              <a:t>[8] D. Le Vine and S. Abraham, “Galactic noise, and passive microwave remote sensing from space at L-band, ”IEEE Trans. Antennas, </a:t>
            </a:r>
            <a:r>
              <a:rPr lang="en-US" sz="2000" dirty="0" err="1" smtClean="0">
                <a:latin typeface="Times New Roman" pitchFamily="18" charset="0"/>
                <a:cs typeface="Times New Roman" pitchFamily="18" charset="0"/>
              </a:rPr>
              <a:t>Propag.,vol</a:t>
            </a:r>
            <a:r>
              <a:rPr lang="en-US" sz="2000" dirty="0" smtClean="0">
                <a:latin typeface="Times New Roman" pitchFamily="18" charset="0"/>
                <a:cs typeface="Times New Roman" pitchFamily="18" charset="0"/>
              </a:rPr>
              <a:t>. 42, no. 1, pp. 119–129, Jan. 2004.</a:t>
            </a:r>
          </a:p>
          <a:p>
            <a:pPr algn="just">
              <a:lnSpc>
                <a:spcPct val="170000"/>
              </a:lnSpc>
            </a:pPr>
            <a:r>
              <a:rPr lang="en-US" sz="2000" dirty="0" smtClean="0">
                <a:latin typeface="Times New Roman" pitchFamily="18" charset="0"/>
                <a:cs typeface="Times New Roman" pitchFamily="18" charset="0"/>
              </a:rPr>
              <a:t>[9] N. Floury, “Generation of a sky map to be used in Lvl1, and Lvl2 processors,” European Space Agency (ESA), Paris, France, Tech. Note SO-TN-ESA-EEP-2009.412v3, 2013.</a:t>
            </a:r>
          </a:p>
          <a:p>
            <a:pPr algn="just">
              <a:lnSpc>
                <a:spcPct val="170000"/>
              </a:lnSpc>
            </a:pPr>
            <a:r>
              <a:rPr lang="en-US" sz="2000" dirty="0" smtClean="0">
                <a:latin typeface="Times New Roman" pitchFamily="18" charset="0"/>
                <a:cs typeface="Times New Roman" pitchFamily="18" charset="0"/>
              </a:rPr>
              <a:t>[10] J. </a:t>
            </a:r>
            <a:r>
              <a:rPr lang="en-US" sz="2000" dirty="0" err="1" smtClean="0">
                <a:latin typeface="Times New Roman" pitchFamily="18" charset="0"/>
                <a:cs typeface="Times New Roman" pitchFamily="18" charset="0"/>
              </a:rPr>
              <a:t>Peng</a:t>
            </a:r>
            <a:r>
              <a:rPr lang="en-US" sz="2000" dirty="0" smtClean="0">
                <a:latin typeface="Times New Roman" pitchFamily="18" charset="0"/>
                <a:cs typeface="Times New Roman" pitchFamily="18" charset="0"/>
              </a:rPr>
              <a:t>, E. Kim, and J. </a:t>
            </a:r>
            <a:r>
              <a:rPr lang="en-US" sz="2000" dirty="0" err="1" smtClean="0">
                <a:latin typeface="Times New Roman" pitchFamily="18" charset="0"/>
                <a:cs typeface="Times New Roman" pitchFamily="18" charset="0"/>
              </a:rPr>
              <a:t>Piepmeier</a:t>
            </a:r>
            <a:r>
              <a:rPr lang="en-US" sz="2000" dirty="0" smtClean="0">
                <a:latin typeface="Times New Roman" pitchFamily="18" charset="0"/>
                <a:cs typeface="Times New Roman" pitchFamily="18" charset="0"/>
              </a:rPr>
              <a:t>, “Global simplified atmospheric </a:t>
            </a:r>
            <a:r>
              <a:rPr lang="en-US" sz="2000" dirty="0" err="1" smtClean="0">
                <a:latin typeface="Times New Roman" pitchFamily="18" charset="0"/>
                <a:cs typeface="Times New Roman" pitchFamily="18" charset="0"/>
              </a:rPr>
              <a:t>radiative</a:t>
            </a:r>
            <a:r>
              <a:rPr lang="en-US" sz="2000" dirty="0" smtClean="0">
                <a:latin typeface="Times New Roman" pitchFamily="18" charset="0"/>
                <a:cs typeface="Times New Roman" pitchFamily="18" charset="0"/>
              </a:rPr>
              <a:t> transfer model at L-band,” IEEE </a:t>
            </a:r>
            <a:r>
              <a:rPr lang="en-US" sz="2000" dirty="0" err="1" smtClean="0">
                <a:latin typeface="Times New Roman" pitchFamily="18" charset="0"/>
                <a:cs typeface="Times New Roman" pitchFamily="18" charset="0"/>
              </a:rPr>
              <a:t>Geosci</a:t>
            </a:r>
            <a:r>
              <a:rPr lang="en-US" sz="2000" dirty="0" smtClean="0">
                <a:latin typeface="Times New Roman" pitchFamily="18" charset="0"/>
                <a:cs typeface="Times New Roman" pitchFamily="18" charset="0"/>
              </a:rPr>
              <a:t>., Remote Sens. </a:t>
            </a:r>
            <a:r>
              <a:rPr lang="en-US" sz="2000" dirty="0" err="1" smtClean="0">
                <a:latin typeface="Times New Roman" pitchFamily="18" charset="0"/>
                <a:cs typeface="Times New Roman" pitchFamily="18" charset="0"/>
              </a:rPr>
              <a:t>Lett</a:t>
            </a:r>
            <a:r>
              <a:rPr lang="en-US" sz="2000" dirty="0" smtClean="0">
                <a:latin typeface="Times New Roman" pitchFamily="18" charset="0"/>
                <a:cs typeface="Times New Roman" pitchFamily="18" charset="0"/>
              </a:rPr>
              <a:t>., vol. 10, no. 3, pp. 437–440, May 2013.</a:t>
            </a:r>
            <a:endParaRPr lang="en-IN" sz="20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1222</TotalTime>
  <Words>1247</Words>
  <Application>Microsoft Office PowerPoint</Application>
  <PresentationFormat>On-screen Show (4:3)</PresentationFormat>
  <Paragraphs>66</Paragraphs>
  <Slides>14</Slides>
  <Notes>2</Notes>
  <HiddenSlides>0</HiddenSlides>
  <MMClips>0</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Solstice</vt:lpstr>
      <vt:lpstr>Converting Between SMOS and SMAP Level-1Brightness Temperature Observations Over Non frozen Land</vt:lpstr>
      <vt:lpstr>Abstract</vt:lpstr>
      <vt:lpstr>Slide 3</vt:lpstr>
      <vt:lpstr>Existing System</vt:lpstr>
      <vt:lpstr>Disadvantage of Existing System</vt:lpstr>
      <vt:lpstr>PROPOSED SYSTEM :</vt:lpstr>
      <vt:lpstr>ADVANTAGE</vt:lpstr>
      <vt:lpstr>Slide 8</vt:lpstr>
      <vt:lpstr>Slide 9</vt:lpstr>
      <vt:lpstr>Architecture Diagram </vt:lpstr>
      <vt:lpstr>SOFTWARE REQUIREMENTS:</vt:lpstr>
      <vt:lpstr>HARDWARE REQUIREMENTS:</vt:lpstr>
      <vt:lpstr>REFERENCE</vt:lpstr>
      <vt:lpstr>Slide 14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TTS</cp:lastModifiedBy>
  <cp:revision>540</cp:revision>
  <dcterms:created xsi:type="dcterms:W3CDTF">2006-08-16T00:00:00Z</dcterms:created>
  <dcterms:modified xsi:type="dcterms:W3CDTF">2021-04-09T06:30:57Z</dcterms:modified>
</cp:coreProperties>
</file>