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08-Apr-21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08-Apr-21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08-Apr-21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Classifying User Experience Based on the Intention to Communicate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pPr>
            <a:r>
              <a:rPr lang="en-US" sz="2000" dirty="0" smtClean="0">
                <a:latin typeface="Times New Roman" pitchFamily="18" charset="0"/>
                <a:cs typeface="Times New Roman" pitchFamily="18" charset="0"/>
              </a:rPr>
              <a:t>Experience mining is considered a substantial extension of opinion mining. Experience mining covers the description of all events that are related to the user's perception in the interaction with the object. </a:t>
            </a:r>
          </a:p>
          <a:p>
            <a:pPr algn="just">
              <a:lnSpc>
                <a:spcPct val="170000"/>
              </a:lnSpc>
            </a:pPr>
            <a:r>
              <a:rPr lang="en-US" sz="2000" dirty="0" smtClean="0">
                <a:latin typeface="Times New Roman" pitchFamily="18" charset="0"/>
                <a:cs typeface="Times New Roman" pitchFamily="18" charset="0"/>
              </a:rPr>
              <a:t>There is information about the user`s experience that cannot be obtained with polarity analysis or sentiment analysis. The information obtained from those analyses is the positive or negative evaluation of a product/service. </a:t>
            </a:r>
          </a:p>
          <a:p>
            <a:pPr algn="just">
              <a:lnSpc>
                <a:spcPct val="170000"/>
              </a:lnSpc>
            </a:pPr>
            <a:r>
              <a:rPr lang="en-US" sz="2000" dirty="0" smtClean="0">
                <a:latin typeface="Times New Roman" pitchFamily="18" charset="0"/>
                <a:cs typeface="Times New Roman" pitchFamily="18" charset="0"/>
              </a:rPr>
              <a:t>But in opinion analysis there is more useful information for other users.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62500" lnSpcReduction="20000"/>
          </a:bodyPr>
          <a:lstStyle/>
          <a:p>
            <a:pPr algn="just">
              <a:lnSpc>
                <a:spcPct val="150000"/>
              </a:lnSpc>
            </a:pPr>
            <a:r>
              <a:rPr lang="en-US" dirty="0" smtClean="0">
                <a:latin typeface="Times New Roman" pitchFamily="18" charset="0"/>
                <a:cs typeface="Times New Roman" pitchFamily="18" charset="0"/>
              </a:rPr>
              <a:t>In this work we propose a method to obtain expressions of user experiences that are difficult to obtain by some of the current methods.</a:t>
            </a:r>
          </a:p>
          <a:p>
            <a:pPr algn="just">
              <a:lnSpc>
                <a:spcPct val="150000"/>
              </a:lnSpc>
            </a:pPr>
            <a:r>
              <a:rPr lang="en-US" dirty="0" smtClean="0">
                <a:latin typeface="Times New Roman" pitchFamily="18" charset="0"/>
                <a:cs typeface="Times New Roman" pitchFamily="18" charset="0"/>
              </a:rPr>
              <a:t> The contributions of this work are: 1) Classification of information of user experiences according to the intention of communication: the categories are: "Evaluation", "Sensation" "Recommendation" and “Target Users". </a:t>
            </a:r>
          </a:p>
          <a:p>
            <a:pPr algn="just">
              <a:lnSpc>
                <a:spcPct val="150000"/>
              </a:lnSpc>
            </a:pPr>
            <a:r>
              <a:rPr lang="en-US" dirty="0" smtClean="0">
                <a:latin typeface="Times New Roman" pitchFamily="18" charset="0"/>
                <a:cs typeface="Times New Roman" pitchFamily="18" charset="0"/>
              </a:rPr>
              <a:t> 2) A rule-based method: rules take into account the lexical classification of words to classify sentences based on communicative intention. </a:t>
            </a:r>
          </a:p>
          <a:p>
            <a:pPr algn="just">
              <a:lnSpc>
                <a:spcPct val="150000"/>
              </a:lnSpc>
            </a:pPr>
            <a:r>
              <a:rPr lang="en-US" dirty="0" smtClean="0">
                <a:latin typeface="Times New Roman" pitchFamily="18" charset="0"/>
                <a:cs typeface="Times New Roman" pitchFamily="18" charset="0"/>
              </a:rPr>
              <a:t>The results obtained show that the method based on classification rules can provide useful information about the user experience to other users</a:t>
            </a:r>
            <a:endParaRPr lang="en-IN"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1219200"/>
            <a:ext cx="6946392" cy="5105400"/>
          </a:xfrm>
        </p:spPr>
        <p:txBody>
          <a:bodyPr>
            <a:noAutofit/>
          </a:bodyPr>
          <a:lstStyle/>
          <a:p>
            <a:pPr algn="just">
              <a:lnSpc>
                <a:spcPct val="150000"/>
              </a:lnSpc>
            </a:pPr>
            <a:r>
              <a:rPr lang="es-ES" sz="2000" dirty="0" smtClean="0">
                <a:latin typeface="Times New Roman" pitchFamily="18" charset="0"/>
                <a:cs typeface="Times New Roman" pitchFamily="18" charset="0"/>
              </a:rPr>
              <a:t>Por ejemplo, "... el 50% de los usuarios opinan que el restaurante X es bueno ...".También con estos métodos se puede obtener información más específica sobre el valor que le dan los usuarios a ciertas características de un producto/servicio, por ejemplo "... el servicio de limpieza del hotel no es bueno ...". Este análisis más específico se denomina “análisis de sentimientos”.</a:t>
            </a:r>
          </a:p>
          <a:p>
            <a:pPr algn="just">
              <a:lnSpc>
                <a:spcPct val="150000"/>
              </a:lnSpc>
            </a:pPr>
            <a:endParaRPr lang="es-ES" sz="2000" dirty="0" smtClean="0">
              <a:latin typeface="Times New Roman" pitchFamily="18" charset="0"/>
              <a:cs typeface="Times New Roman" pitchFamily="18" charset="0"/>
            </a:endParaRPr>
          </a:p>
          <a:p>
            <a:pPr algn="just">
              <a:lnSpc>
                <a:spcPct val="150000"/>
              </a:lnSpc>
            </a:pPr>
            <a:r>
              <a:rPr lang="es-ES" sz="2000" dirty="0" smtClean="0">
                <a:latin typeface="Times New Roman" pitchFamily="18" charset="0"/>
                <a:cs typeface="Times New Roman" pitchFamily="18" charset="0"/>
              </a:rPr>
              <a:t>presenta un método para obtener información de consejos creíbles y relevantes que dan los usuarios en las redes sociales.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s-ES" sz="2000" dirty="0" smtClean="0">
                <a:latin typeface="Times New Roman" pitchFamily="18" charset="0"/>
                <a:cs typeface="Times New Roman" pitchFamily="18" charset="0"/>
              </a:rPr>
              <a:t>Sin embargo, la clasificación de opiniones sufre algunos problemas. Al analizar ciertas sentencias, estas no pueden </a:t>
            </a:r>
            <a:r>
              <a:rPr lang="es-ES" sz="2000" dirty="0" err="1" smtClean="0">
                <a:latin typeface="Times New Roman" pitchFamily="18" charset="0"/>
                <a:cs typeface="Times New Roman" pitchFamily="18" charset="0"/>
              </a:rPr>
              <a:t>sercatalogadas</a:t>
            </a:r>
            <a:r>
              <a:rPr lang="es-ES" sz="2000" dirty="0" smtClean="0">
                <a:latin typeface="Times New Roman" pitchFamily="18" charset="0"/>
                <a:cs typeface="Times New Roman" pitchFamily="18" charset="0"/>
              </a:rPr>
              <a:t> en alguna clase (positiva o negativa) debido a que son opiniones contradictorias o ambiguas.</a:t>
            </a:r>
          </a:p>
          <a:p>
            <a:pPr algn="just">
              <a:lnSpc>
                <a:spcPct val="150000"/>
              </a:lnSpc>
            </a:pPr>
            <a:r>
              <a:rPr lang="es-ES" sz="2000" dirty="0" smtClean="0">
                <a:latin typeface="Times New Roman" pitchFamily="18" charset="0"/>
                <a:cs typeface="Times New Roman" pitchFamily="18" charset="0"/>
              </a:rPr>
              <a:t>Otro problema es la identificación del contexto en el que se emitió la opinión. </a:t>
            </a:r>
          </a:p>
          <a:p>
            <a:pPr algn="just">
              <a:lnSpc>
                <a:spcPct val="150000"/>
              </a:lnSpc>
            </a:pPr>
            <a:r>
              <a:rPr lang="es-ES" sz="2000" dirty="0" smtClean="0">
                <a:latin typeface="Times New Roman" pitchFamily="18" charset="0"/>
                <a:cs typeface="Times New Roman" pitchFamily="18" charset="0"/>
              </a:rPr>
              <a:t>Las restantes fuer </a:t>
            </a:r>
            <a:r>
              <a:rPr lang="es-ES" sz="2000" dirty="0" err="1" smtClean="0">
                <a:latin typeface="Times New Roman" pitchFamily="18" charset="0"/>
                <a:cs typeface="Times New Roman" pitchFamily="18" charset="0"/>
              </a:rPr>
              <a:t>on</a:t>
            </a:r>
            <a:r>
              <a:rPr lang="es-ES" sz="2000" dirty="0" smtClean="0">
                <a:latin typeface="Times New Roman" pitchFamily="18" charset="0"/>
                <a:cs typeface="Times New Roman" pitchFamily="18" charset="0"/>
              </a:rPr>
              <a:t> clasificadas por las 3 personas en diferentes categorías. </a:t>
            </a:r>
          </a:p>
          <a:p>
            <a:pPr algn="just">
              <a:lnSpc>
                <a:spcPct val="150000"/>
              </a:lnSpc>
            </a:pPr>
            <a:r>
              <a:rPr lang="es-ES" sz="2000" dirty="0" smtClean="0">
                <a:latin typeface="Times New Roman" pitchFamily="18" charset="0"/>
                <a:cs typeface="Times New Roman" pitchFamily="18" charset="0"/>
              </a:rPr>
              <a:t>Para resolver este problema, estas oraciones fueron clasificadas nuevamente por otras 3 personas para lograr un consenso a través del sistema de votación.</a:t>
            </a:r>
          </a:p>
          <a:p>
            <a:pPr algn="just">
              <a:lnSpc>
                <a:spcPct val="150000"/>
              </a:lnSpc>
            </a:pPr>
            <a:endParaRPr lang="es-ES"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we propose a method to obtain expressions of user experiences that are difficult to obtain by</a:t>
            </a:r>
          </a:p>
          <a:p>
            <a:pPr algn="just">
              <a:lnSpc>
                <a:spcPct val="150000"/>
              </a:lnSpc>
            </a:pPr>
            <a:r>
              <a:rPr lang="en-US" sz="2000" dirty="0" smtClean="0">
                <a:latin typeface="Times New Roman" pitchFamily="18" charset="0"/>
                <a:cs typeface="Times New Roman" pitchFamily="18" charset="0"/>
              </a:rPr>
              <a:t>Social media, including social networks, makes it ever more important for companies to ensure their online exposure ties directly to their brand image and messaging. </a:t>
            </a:r>
          </a:p>
          <a:p>
            <a:pPr algn="just">
              <a:lnSpc>
                <a:spcPct val="150000"/>
              </a:lnSpc>
            </a:pPr>
            <a:r>
              <a:rPr lang="en-US" sz="2000" dirty="0" smtClean="0">
                <a:latin typeface="Times New Roman" pitchFamily="18" charset="0"/>
                <a:cs typeface="Times New Roman" pitchFamily="18" charset="0"/>
              </a:rPr>
              <a:t>Along with television, radio, and print, social media is part of the communications ecosystem that works as a whole to create an enjoyable and seamless consumer experience across multiple channels. </a:t>
            </a:r>
          </a:p>
          <a:p>
            <a:pPr algn="just">
              <a:lnSpc>
                <a:spcPct val="150000"/>
              </a:lnSpc>
            </a:pPr>
            <a:r>
              <a:rPr lang="en-US" sz="2000" dirty="0" smtClean="0">
                <a:latin typeface="Times New Roman" pitchFamily="18" charset="0"/>
                <a:cs typeface="Times New Roman" pitchFamily="18" charset="0"/>
              </a:rPr>
              <a:t>Likewise, integrated marketing communications is increasingly incorporating social media into the promotional mix to reach consumers on the web and on mobile devices.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447800" y="1524000"/>
            <a:ext cx="6477000" cy="5334000"/>
          </a:xfrm>
        </p:spPr>
        <p:txBody>
          <a:bodyPr>
            <a:normAutofit/>
          </a:bodyPr>
          <a:lstStyle/>
          <a:p>
            <a:pPr algn="just">
              <a:lnSpc>
                <a:spcPct val="150000"/>
              </a:lnSpc>
            </a:pPr>
            <a:r>
              <a:rPr lang="en-US" sz="2000" dirty="0" smtClean="0">
                <a:latin typeface="Times New Roman" pitchFamily="18" charset="0"/>
                <a:cs typeface="Times New Roman" pitchFamily="18" charset="0"/>
              </a:rPr>
              <a:t>There is information about the user`s experience that cannot be obtained with polarity analysis or sentiment analysis. </a:t>
            </a:r>
          </a:p>
          <a:p>
            <a:pPr algn="just">
              <a:lnSpc>
                <a:spcPct val="150000"/>
              </a:lnSpc>
            </a:pPr>
            <a:r>
              <a:rPr lang="en-US" sz="2000" dirty="0" smtClean="0">
                <a:latin typeface="Times New Roman" pitchFamily="18" charset="0"/>
                <a:cs typeface="Times New Roman" pitchFamily="18" charset="0"/>
              </a:rPr>
              <a:t>The information obtained from those analyses is the positive or negative evaluation of a product/service. </a:t>
            </a:r>
          </a:p>
          <a:p>
            <a:pPr algn="just">
              <a:lnSpc>
                <a:spcPct val="150000"/>
              </a:lnSpc>
            </a:pPr>
            <a:r>
              <a:rPr lang="en-US" sz="2000" dirty="0" smtClean="0">
                <a:latin typeface="Times New Roman" pitchFamily="18" charset="0"/>
                <a:cs typeface="Times New Roman" pitchFamily="18" charset="0"/>
              </a:rPr>
              <a:t>But in opinion analysis there is more useful information for other users. </a:t>
            </a:r>
          </a:p>
          <a:p>
            <a:pPr algn="just">
              <a:lnSpc>
                <a:spcPct val="150000"/>
              </a:lnSpc>
            </a:pPr>
            <a:r>
              <a:rPr lang="en-US" sz="2000" dirty="0" smtClean="0">
                <a:latin typeface="Times New Roman" pitchFamily="18" charset="0"/>
                <a:cs typeface="Times New Roman" pitchFamily="18" charset="0"/>
              </a:rPr>
              <a:t>In this work we propose a method to obtain expressions of user experiences that are difficult to obtain by some of the current methods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590800"/>
                <a:gridCol w="265430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Opinion mining and </a:t>
                      </a:r>
                      <a:r>
                        <a:rPr kumimoji="0" lang="en-US" kern="1200" dirty="0" err="1" smtClean="0">
                          <a:solidFill>
                            <a:schemeClr val="dk1"/>
                          </a:solidFill>
                          <a:latin typeface="+mn-lt"/>
                          <a:ea typeface="+mn-ea"/>
                          <a:cs typeface="+mn-cs"/>
                        </a:rPr>
                        <a:t>informationfusion</a:t>
                      </a:r>
                      <a:r>
                        <a:rPr kumimoji="0" lang="en-US" kern="1200" dirty="0" smtClean="0">
                          <a:solidFill>
                            <a:schemeClr val="dk1"/>
                          </a:solidFill>
                          <a:latin typeface="+mn-lt"/>
                          <a:ea typeface="+mn-ea"/>
                          <a:cs typeface="+mn-cs"/>
                        </a:rPr>
                        <a:t>: a survey</a:t>
                      </a:r>
                      <a:endParaRPr lang="en-IN" dirty="0" smtClean="0"/>
                    </a:p>
                    <a:p>
                      <a:pPr algn="ctr"/>
                      <a:endParaRPr lang="en-IN" dirty="0"/>
                    </a:p>
                  </a:txBody>
                  <a:tcPr/>
                </a:tc>
                <a:tc>
                  <a:txBody>
                    <a:bodyPr/>
                    <a:lstStyle/>
                    <a:p>
                      <a:pPr algn="ctr"/>
                      <a:r>
                        <a:rPr kumimoji="0" lang="en-US" kern="1200" dirty="0" smtClean="0">
                          <a:solidFill>
                            <a:schemeClr val="dk1"/>
                          </a:solidFill>
                          <a:latin typeface="+mn-lt"/>
                          <a:ea typeface="+mn-ea"/>
                          <a:cs typeface="+mn-cs"/>
                        </a:rPr>
                        <a:t>J. A. </a:t>
                      </a:r>
                      <a:r>
                        <a:rPr kumimoji="0" lang="en-US" kern="1200" dirty="0" err="1" smtClean="0">
                          <a:solidFill>
                            <a:schemeClr val="dk1"/>
                          </a:solidFill>
                          <a:latin typeface="+mn-lt"/>
                          <a:ea typeface="+mn-ea"/>
                          <a:cs typeface="+mn-cs"/>
                        </a:rPr>
                        <a:t>Balazs</a:t>
                      </a:r>
                      <a:r>
                        <a:rPr kumimoji="0" lang="en-US" kern="1200" dirty="0" smtClean="0">
                          <a:solidFill>
                            <a:schemeClr val="dk1"/>
                          </a:solidFill>
                          <a:latin typeface="+mn-lt"/>
                          <a:ea typeface="+mn-ea"/>
                          <a:cs typeface="+mn-cs"/>
                        </a:rPr>
                        <a:t> and J.D. </a:t>
                      </a:r>
                      <a:r>
                        <a:rPr kumimoji="0" lang="en-US" kern="1200" dirty="0" err="1" smtClean="0">
                          <a:solidFill>
                            <a:schemeClr val="dk1"/>
                          </a:solidFill>
                          <a:latin typeface="+mn-lt"/>
                          <a:ea typeface="+mn-ea"/>
                          <a:cs typeface="+mn-cs"/>
                        </a:rPr>
                        <a:t>Velásquez</a:t>
                      </a:r>
                      <a:endParaRPr lang="en-IN" dirty="0"/>
                    </a:p>
                  </a:txBody>
                  <a:tcPr/>
                </a:tc>
                <a:tc>
                  <a:txBody>
                    <a:bodyPr/>
                    <a:lstStyle/>
                    <a:p>
                      <a:pPr algn="just"/>
                      <a:r>
                        <a:rPr lang="en-US" dirty="0" smtClean="0"/>
                        <a:t>In this paper we present a survey on Information Fusion applied to Opinion Mining. We first define Opinion Mining and describe its most fundamental aspects, later explain Information Fusion and finally review several Opinion Mining studies that rely at some point on the fusion of information.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New avenues in opinion mining and </a:t>
                      </a:r>
                      <a:r>
                        <a:rPr kumimoji="0" lang="en-US" kern="1200" dirty="0" err="1" smtClean="0">
                          <a:solidFill>
                            <a:schemeClr val="dk1"/>
                          </a:solidFill>
                          <a:latin typeface="+mn-lt"/>
                          <a:ea typeface="+mn-ea"/>
                          <a:cs typeface="+mn-cs"/>
                        </a:rPr>
                        <a:t>senti-ment</a:t>
                      </a:r>
                      <a:r>
                        <a:rPr kumimoji="0" lang="en-US" kern="1200" dirty="0" smtClean="0">
                          <a:solidFill>
                            <a:schemeClr val="dk1"/>
                          </a:solidFill>
                          <a:latin typeface="+mn-lt"/>
                          <a:ea typeface="+mn-ea"/>
                          <a:cs typeface="+mn-cs"/>
                        </a:rPr>
                        <a:t> analysis</a:t>
                      </a:r>
                      <a:endParaRPr lang="en-IN" dirty="0" smtClean="0"/>
                    </a:p>
                    <a:p>
                      <a:pPr algn="ctr"/>
                      <a:endParaRPr lang="en-IN" dirty="0"/>
                    </a:p>
                  </a:txBody>
                  <a:tcPr/>
                </a:tc>
                <a:tc>
                  <a:txBody>
                    <a:bodyPr/>
                    <a:lstStyle/>
                    <a:p>
                      <a:pPr algn="ctr"/>
                      <a:r>
                        <a:rPr kumimoji="0" lang="en-US" kern="1200" dirty="0" smtClean="0">
                          <a:solidFill>
                            <a:schemeClr val="dk1"/>
                          </a:solidFill>
                          <a:latin typeface="+mn-lt"/>
                          <a:ea typeface="+mn-ea"/>
                          <a:cs typeface="+mn-cs"/>
                        </a:rPr>
                        <a:t>E. Cambria, B. </a:t>
                      </a:r>
                      <a:r>
                        <a:rPr kumimoji="0" lang="en-US" kern="1200" dirty="0" err="1" smtClean="0">
                          <a:solidFill>
                            <a:schemeClr val="dk1"/>
                          </a:solidFill>
                          <a:latin typeface="+mn-lt"/>
                          <a:ea typeface="+mn-ea"/>
                          <a:cs typeface="+mn-cs"/>
                        </a:rPr>
                        <a:t>Schuller</a:t>
                      </a:r>
                      <a:r>
                        <a:rPr kumimoji="0" lang="en-US" kern="1200" dirty="0" smtClean="0">
                          <a:solidFill>
                            <a:schemeClr val="dk1"/>
                          </a:solidFill>
                          <a:latin typeface="+mn-lt"/>
                          <a:ea typeface="+mn-ea"/>
                          <a:cs typeface="+mn-cs"/>
                        </a:rPr>
                        <a:t>, Y. Xia and C. </a:t>
                      </a:r>
                      <a:r>
                        <a:rPr kumimoji="0" lang="en-US" kern="1200" dirty="0" err="1" smtClean="0">
                          <a:solidFill>
                            <a:schemeClr val="dk1"/>
                          </a:solidFill>
                          <a:latin typeface="+mn-lt"/>
                          <a:ea typeface="+mn-ea"/>
                          <a:cs typeface="+mn-cs"/>
                        </a:rPr>
                        <a:t>Havasi</a:t>
                      </a:r>
                      <a:r>
                        <a:rPr kumimoji="0" lang="en-US" kern="1200" dirty="0" smtClean="0">
                          <a:solidFill>
                            <a:schemeClr val="dk1"/>
                          </a:solidFill>
                          <a:latin typeface="+mn-lt"/>
                          <a:ea typeface="+mn-ea"/>
                          <a:cs typeface="+mn-cs"/>
                        </a:rPr>
                        <a:t>. </a:t>
                      </a:r>
                      <a:endParaRPr lang="en-IN" dirty="0"/>
                    </a:p>
                  </a:txBody>
                  <a:tcPr/>
                </a:tc>
                <a:tc>
                  <a:txBody>
                    <a:bodyPr/>
                    <a:lstStyle/>
                    <a:p>
                      <a:pPr algn="just"/>
                      <a:r>
                        <a:rPr kumimoji="0" lang="en-US" kern="1200" dirty="0" smtClean="0">
                          <a:solidFill>
                            <a:schemeClr val="dk1"/>
                          </a:solidFill>
                          <a:latin typeface="+mn-lt"/>
                          <a:ea typeface="+mn-ea"/>
                          <a:cs typeface="+mn-cs"/>
                        </a:rPr>
                        <a:t>the “social web” provides new tools to efficiently create and share ideas with everyone connected to the World Wide Web.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9428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Web opinion mining and sentimental analysis</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E. M. Taylor, C. Rodriguez, J.D. </a:t>
                      </a:r>
                      <a:r>
                        <a:rPr kumimoji="0" lang="en-US" kern="1200" dirty="0" err="1" smtClean="0">
                          <a:solidFill>
                            <a:schemeClr val="dk1"/>
                          </a:solidFill>
                          <a:latin typeface="+mn-lt"/>
                          <a:ea typeface="+mn-ea"/>
                          <a:cs typeface="+mn-cs"/>
                        </a:rPr>
                        <a:t>Velásquez</a:t>
                      </a:r>
                      <a:r>
                        <a:rPr kumimoji="0" lang="en-US" kern="1200" dirty="0" smtClean="0">
                          <a:solidFill>
                            <a:schemeClr val="dk1"/>
                          </a:solidFill>
                          <a:latin typeface="+mn-lt"/>
                          <a:ea typeface="+mn-ea"/>
                          <a:cs typeface="+mn-cs"/>
                        </a:rPr>
                        <a:t>, G. </a:t>
                      </a:r>
                      <a:r>
                        <a:rPr kumimoji="0" lang="en-US" kern="1200" dirty="0" err="1" smtClean="0">
                          <a:solidFill>
                            <a:schemeClr val="dk1"/>
                          </a:solidFill>
                          <a:latin typeface="+mn-lt"/>
                          <a:ea typeface="+mn-ea"/>
                          <a:cs typeface="+mn-cs"/>
                        </a:rPr>
                        <a:t>Ghosh</a:t>
                      </a:r>
                      <a:r>
                        <a:rPr kumimoji="0" lang="en-US" kern="1200" dirty="0" smtClean="0">
                          <a:solidFill>
                            <a:schemeClr val="dk1"/>
                          </a:solidFill>
                          <a:latin typeface="+mn-lt"/>
                          <a:ea typeface="+mn-ea"/>
                          <a:cs typeface="+mn-cs"/>
                        </a:rPr>
                        <a:t> and S. </a:t>
                      </a:r>
                      <a:r>
                        <a:rPr kumimoji="0" lang="en-US" kern="1200" dirty="0" err="1" smtClean="0">
                          <a:solidFill>
                            <a:schemeClr val="dk1"/>
                          </a:solidFill>
                          <a:latin typeface="+mn-lt"/>
                          <a:ea typeface="+mn-ea"/>
                          <a:cs typeface="+mn-cs"/>
                        </a:rPr>
                        <a:t>Banerjee</a:t>
                      </a:r>
                      <a:r>
                        <a:rPr kumimoji="0" lang="en-US" kern="1200" dirty="0" smtClean="0">
                          <a:solidFill>
                            <a:schemeClr val="dk1"/>
                          </a:solidFill>
                          <a:latin typeface="+mn-lt"/>
                          <a:ea typeface="+mn-ea"/>
                          <a:cs typeface="+mn-cs"/>
                        </a:rPr>
                        <a:t>. </a:t>
                      </a:r>
                      <a:endParaRPr lang="en-IN" dirty="0"/>
                    </a:p>
                  </a:txBody>
                  <a:tcPr/>
                </a:tc>
                <a:tc>
                  <a:txBody>
                    <a:bodyPr/>
                    <a:lstStyle/>
                    <a:p>
                      <a:pPr algn="just"/>
                      <a:r>
                        <a:rPr lang="en-US" dirty="0" smtClean="0"/>
                        <a:t>It embraces the problem of extracting, analyzing and aggregating web data about opinions.</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Contextual semantics for sentiment analysis of Twitter</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H. </a:t>
                      </a:r>
                      <a:r>
                        <a:rPr kumimoji="0" lang="en-US" kern="1200" dirty="0" err="1" smtClean="0">
                          <a:solidFill>
                            <a:schemeClr val="dk1"/>
                          </a:solidFill>
                          <a:latin typeface="+mn-lt"/>
                          <a:ea typeface="+mn-ea"/>
                          <a:cs typeface="+mn-cs"/>
                        </a:rPr>
                        <a:t>Saif</a:t>
                      </a:r>
                      <a:r>
                        <a:rPr kumimoji="0" lang="en-US" kern="1200" dirty="0" smtClean="0">
                          <a:solidFill>
                            <a:schemeClr val="dk1"/>
                          </a:solidFill>
                          <a:latin typeface="+mn-lt"/>
                          <a:ea typeface="+mn-ea"/>
                          <a:cs typeface="+mn-cs"/>
                        </a:rPr>
                        <a:t>, Y. He, M. Fernandez and H </a:t>
                      </a:r>
                      <a:r>
                        <a:rPr kumimoji="0" lang="en-US" kern="1200" dirty="0" err="1" smtClean="0">
                          <a:solidFill>
                            <a:schemeClr val="dk1"/>
                          </a:solidFill>
                          <a:latin typeface="+mn-lt"/>
                          <a:ea typeface="+mn-ea"/>
                          <a:cs typeface="+mn-cs"/>
                        </a:rPr>
                        <a:t>Alani</a:t>
                      </a:r>
                      <a:r>
                        <a:rPr kumimoji="0" lang="en-US" kern="1200" dirty="0" smtClean="0">
                          <a:solidFill>
                            <a:schemeClr val="dk1"/>
                          </a:solidFill>
                          <a:latin typeface="+mn-lt"/>
                          <a:ea typeface="+mn-ea"/>
                          <a:cs typeface="+mn-cs"/>
                        </a:rPr>
                        <a:t>. </a:t>
                      </a:r>
                      <a:endParaRPr lang="en-IN" dirty="0"/>
                    </a:p>
                  </a:txBody>
                  <a:tcPr/>
                </a:tc>
                <a:tc>
                  <a:txBody>
                    <a:bodyPr/>
                    <a:lstStyle/>
                    <a:p>
                      <a:pPr algn="just"/>
                      <a:r>
                        <a:rPr lang="en-US" dirty="0" smtClean="0"/>
                        <a:t> we present </a:t>
                      </a:r>
                      <a:r>
                        <a:rPr lang="en-US" dirty="0" err="1" smtClean="0"/>
                        <a:t>Senti</a:t>
                      </a:r>
                      <a:r>
                        <a:rPr lang="en-US" dirty="0" smtClean="0"/>
                        <a:t> Circles, a </a:t>
                      </a:r>
                      <a:r>
                        <a:rPr lang="en-US" dirty="0" err="1" smtClean="0"/>
                        <a:t>lexisentiment</a:t>
                      </a:r>
                      <a:r>
                        <a:rPr lang="en-US" dirty="0" smtClean="0"/>
                        <a:t> polarities of words regardless of their context, </a:t>
                      </a:r>
                      <a:r>
                        <a:rPr lang="en-US" dirty="0" err="1" smtClean="0"/>
                        <a:t>Senti</a:t>
                      </a:r>
                      <a:r>
                        <a:rPr lang="en-US" dirty="0" smtClean="0"/>
                        <a:t> Circles takes into account .con-based </a:t>
                      </a:r>
                      <a:r>
                        <a:rPr lang="en-US" dirty="0" smtClean="0"/>
                        <a:t>approach for sentiment analysis on Twitter. Different from typical lexicon-based approaches, which offer a fixed and static </a:t>
                      </a:r>
                      <a:r>
                        <a:rPr lang="en-US" dirty="0" smtClean="0"/>
                        <a:t>prior</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5.png"/>
          <p:cNvPicPr>
            <a:picLocks noGrp="1" noChangeAspect="1" noChangeArrowheads="1"/>
          </p:cNvPicPr>
          <p:nvPr>
            <p:ph idx="1"/>
          </p:nvPr>
        </p:nvPicPr>
        <p:blipFill>
          <a:blip r:embed="rId2"/>
          <a:srcRect/>
          <a:stretch>
            <a:fillRect/>
          </a:stretch>
        </p:blipFill>
        <p:spPr bwMode="auto">
          <a:xfrm>
            <a:off x="1752600" y="1447800"/>
            <a:ext cx="65531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800" dirty="0" smtClean="0">
                <a:latin typeface="Times New Roman" pitchFamily="18" charset="0"/>
                <a:cs typeface="Times New Roman" pitchFamily="18" charset="0"/>
              </a:rPr>
              <a:t>[1]J. A. </a:t>
            </a:r>
            <a:r>
              <a:rPr lang="en-US" sz="1800" dirty="0" err="1" smtClean="0">
                <a:latin typeface="Times New Roman" pitchFamily="18" charset="0"/>
                <a:cs typeface="Times New Roman" pitchFamily="18" charset="0"/>
              </a:rPr>
              <a:t>Balazs</a:t>
            </a:r>
            <a:r>
              <a:rPr lang="en-US" sz="1800" dirty="0" smtClean="0">
                <a:latin typeface="Times New Roman" pitchFamily="18" charset="0"/>
                <a:cs typeface="Times New Roman" pitchFamily="18" charset="0"/>
              </a:rPr>
              <a:t> and J.D. </a:t>
            </a:r>
            <a:r>
              <a:rPr lang="en-US" sz="1800" dirty="0" err="1" smtClean="0">
                <a:latin typeface="Times New Roman" pitchFamily="18" charset="0"/>
                <a:cs typeface="Times New Roman" pitchFamily="18" charset="0"/>
              </a:rPr>
              <a:t>Velásquez</a:t>
            </a:r>
            <a:r>
              <a:rPr lang="en-US" sz="1800" dirty="0" smtClean="0">
                <a:latin typeface="Times New Roman" pitchFamily="18" charset="0"/>
                <a:cs typeface="Times New Roman" pitchFamily="18" charset="0"/>
              </a:rPr>
              <a:t>. Opinion mining and information fusion: a survey. Information Fusion, 27, 95-110. 2016. </a:t>
            </a:r>
          </a:p>
          <a:p>
            <a:pPr algn="just">
              <a:lnSpc>
                <a:spcPct val="160000"/>
              </a:lnSpc>
            </a:pPr>
            <a:r>
              <a:rPr lang="en-US" sz="1800" dirty="0" smtClean="0">
                <a:latin typeface="Times New Roman" pitchFamily="18" charset="0"/>
                <a:cs typeface="Times New Roman" pitchFamily="18" charset="0"/>
              </a:rPr>
              <a:t>[2]E. Cambria, B. </a:t>
            </a:r>
            <a:r>
              <a:rPr lang="en-US" sz="1800" dirty="0" err="1" smtClean="0">
                <a:latin typeface="Times New Roman" pitchFamily="18" charset="0"/>
                <a:cs typeface="Times New Roman" pitchFamily="18" charset="0"/>
              </a:rPr>
              <a:t>Schuller</a:t>
            </a:r>
            <a:r>
              <a:rPr lang="en-US" sz="1800" dirty="0" smtClean="0">
                <a:latin typeface="Times New Roman" pitchFamily="18" charset="0"/>
                <a:cs typeface="Times New Roman" pitchFamily="18" charset="0"/>
              </a:rPr>
              <a:t>, Y. Xia and C. </a:t>
            </a:r>
            <a:r>
              <a:rPr lang="en-US" sz="1800" dirty="0" err="1" smtClean="0">
                <a:latin typeface="Times New Roman" pitchFamily="18" charset="0"/>
                <a:cs typeface="Times New Roman" pitchFamily="18" charset="0"/>
              </a:rPr>
              <a:t>Havasi</a:t>
            </a:r>
            <a:r>
              <a:rPr lang="en-US" sz="1800" dirty="0" smtClean="0">
                <a:latin typeface="Times New Roman" pitchFamily="18" charset="0"/>
                <a:cs typeface="Times New Roman" pitchFamily="18" charset="0"/>
              </a:rPr>
              <a:t>. New avenues in opinion mining and </a:t>
            </a:r>
            <a:r>
              <a:rPr lang="en-US" sz="1800" dirty="0" err="1" smtClean="0">
                <a:latin typeface="Times New Roman" pitchFamily="18" charset="0"/>
                <a:cs typeface="Times New Roman" pitchFamily="18" charset="0"/>
              </a:rPr>
              <a:t>senti-ment</a:t>
            </a:r>
            <a:r>
              <a:rPr lang="en-US" sz="1800" dirty="0" smtClean="0">
                <a:latin typeface="Times New Roman" pitchFamily="18" charset="0"/>
                <a:cs typeface="Times New Roman" pitchFamily="18" charset="0"/>
              </a:rPr>
              <a:t> analysis. IEEE Intelligent Systems, 28(2), 15-21. 2013. </a:t>
            </a:r>
          </a:p>
          <a:p>
            <a:pPr algn="just">
              <a:lnSpc>
                <a:spcPct val="160000"/>
              </a:lnSpc>
            </a:pPr>
            <a:r>
              <a:rPr lang="en-US" sz="1800" dirty="0" smtClean="0">
                <a:latin typeface="Times New Roman" pitchFamily="18" charset="0"/>
                <a:cs typeface="Times New Roman" pitchFamily="18" charset="0"/>
              </a:rPr>
              <a:t>[3]Z. Tong, Z. Xiao, H. Liu, and M. Chen. A Novel Parallel LSA-SVMA </a:t>
            </a:r>
            <a:r>
              <a:rPr lang="en-US" sz="1800" dirty="0" err="1" smtClean="0">
                <a:latin typeface="Times New Roman" pitchFamily="18" charset="0"/>
                <a:cs typeface="Times New Roman" pitchFamily="18" charset="0"/>
              </a:rPr>
              <a:t>lgorithm</a:t>
            </a:r>
            <a:r>
              <a:rPr lang="en-US" sz="1800" dirty="0" smtClean="0">
                <a:latin typeface="Times New Roman" pitchFamily="18" charset="0"/>
                <a:cs typeface="Times New Roman" pitchFamily="18" charset="0"/>
              </a:rPr>
              <a:t> Based on Semantic Distance for Blog. International Journal of Pattern Recognition and Artificial Intelligence, 30(09), 1660002. 2016. </a:t>
            </a:r>
          </a:p>
          <a:p>
            <a:pPr algn="just">
              <a:lnSpc>
                <a:spcPct val="160000"/>
              </a:lnSpc>
            </a:pPr>
            <a:r>
              <a:rPr lang="en-US" sz="1800" dirty="0" smtClean="0">
                <a:latin typeface="Times New Roman" pitchFamily="18" charset="0"/>
                <a:cs typeface="Times New Roman" pitchFamily="18" charset="0"/>
              </a:rPr>
              <a:t>[4]E. M. Taylor, C. Rodriguez, J.D. </a:t>
            </a:r>
            <a:r>
              <a:rPr lang="en-US" sz="1800" dirty="0" err="1" smtClean="0">
                <a:latin typeface="Times New Roman" pitchFamily="18" charset="0"/>
                <a:cs typeface="Times New Roman" pitchFamily="18" charset="0"/>
              </a:rPr>
              <a:t>Velásquez</a:t>
            </a:r>
            <a:r>
              <a:rPr lang="en-US" sz="1800" dirty="0" smtClean="0">
                <a:latin typeface="Times New Roman" pitchFamily="18" charset="0"/>
                <a:cs typeface="Times New Roman" pitchFamily="18" charset="0"/>
              </a:rPr>
              <a:t>, G. </a:t>
            </a:r>
            <a:r>
              <a:rPr lang="en-US" sz="1800" dirty="0" err="1" smtClean="0">
                <a:latin typeface="Times New Roman" pitchFamily="18" charset="0"/>
                <a:cs typeface="Times New Roman" pitchFamily="18" charset="0"/>
              </a:rPr>
              <a:t>Ghosh</a:t>
            </a:r>
            <a:r>
              <a:rPr lang="en-US" sz="1800" dirty="0" smtClean="0">
                <a:latin typeface="Times New Roman" pitchFamily="18" charset="0"/>
                <a:cs typeface="Times New Roman" pitchFamily="18" charset="0"/>
              </a:rPr>
              <a:t> and S. </a:t>
            </a:r>
            <a:r>
              <a:rPr lang="en-US" sz="1800" dirty="0" err="1" smtClean="0">
                <a:latin typeface="Times New Roman" pitchFamily="18" charset="0"/>
                <a:cs typeface="Times New Roman" pitchFamily="18" charset="0"/>
              </a:rPr>
              <a:t>Banerjee</a:t>
            </a:r>
            <a:r>
              <a:rPr lang="en-US" sz="1800" dirty="0" smtClean="0">
                <a:latin typeface="Times New Roman" pitchFamily="18" charset="0"/>
                <a:cs typeface="Times New Roman" pitchFamily="18" charset="0"/>
              </a:rPr>
              <a:t>. Web opinion mining and sentimental analysis. In Advanced Techniques in Web Intelligence-2 (pp. 105-126). Springer Berlin </a:t>
            </a:r>
            <a:r>
              <a:rPr lang="en-US" sz="1800" dirty="0" err="1" smtClean="0">
                <a:latin typeface="Times New Roman" pitchFamily="18" charset="0"/>
                <a:cs typeface="Times New Roman" pitchFamily="18" charset="0"/>
              </a:rPr>
              <a:t>Hei-delberg</a:t>
            </a:r>
            <a:r>
              <a:rPr lang="en-US" sz="1800" dirty="0" smtClean="0">
                <a:latin typeface="Times New Roman" pitchFamily="18" charset="0"/>
                <a:cs typeface="Times New Roman" pitchFamily="18" charset="0"/>
              </a:rPr>
              <a:t>. 2013. [5]W. Albert and T. </a:t>
            </a:r>
            <a:r>
              <a:rPr lang="en-US" sz="1800" dirty="0" err="1" smtClean="0">
                <a:latin typeface="Times New Roman" pitchFamily="18" charset="0"/>
                <a:cs typeface="Times New Roman" pitchFamily="18" charset="0"/>
              </a:rPr>
              <a:t>Tullis</a:t>
            </a:r>
            <a:r>
              <a:rPr lang="en-US" sz="1800" dirty="0" smtClean="0">
                <a:latin typeface="Times New Roman" pitchFamily="18" charset="0"/>
                <a:cs typeface="Times New Roman" pitchFamily="18" charset="0"/>
              </a:rPr>
              <a:t>. Measuring the user experience: collecting, analyzing, and presenting usability metrics 2013.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r>
              <a:rPr lang="en-US" sz="2000" dirty="0" smtClean="0">
                <a:latin typeface="Times New Roman" pitchFamily="18" charset="0"/>
                <a:cs typeface="Times New Roman" pitchFamily="18" charset="0"/>
              </a:rPr>
              <a:t>[6]T. Olsson, E. </a:t>
            </a:r>
            <a:r>
              <a:rPr lang="en-US" sz="2000" dirty="0" err="1" smtClean="0">
                <a:latin typeface="Times New Roman" pitchFamily="18" charset="0"/>
                <a:cs typeface="Times New Roman" pitchFamily="18" charset="0"/>
              </a:rPr>
              <a:t>Lagerstam</a:t>
            </a:r>
            <a:r>
              <a:rPr lang="en-US" sz="2000" dirty="0" smtClean="0">
                <a:latin typeface="Times New Roman" pitchFamily="18" charset="0"/>
                <a:cs typeface="Times New Roman" pitchFamily="18" charset="0"/>
              </a:rPr>
              <a:t>, T. </a:t>
            </a:r>
            <a:r>
              <a:rPr lang="en-US" sz="2000" dirty="0" err="1" smtClean="0">
                <a:latin typeface="Times New Roman" pitchFamily="18" charset="0"/>
                <a:cs typeface="Times New Roman" pitchFamily="18" charset="0"/>
              </a:rPr>
              <a:t>Kärkkäi-nen</a:t>
            </a:r>
            <a:r>
              <a:rPr lang="en-US" sz="2000" dirty="0" smtClean="0">
                <a:latin typeface="Times New Roman" pitchFamily="18" charset="0"/>
                <a:cs typeface="Times New Roman" pitchFamily="18" charset="0"/>
              </a:rPr>
              <a:t> and K. </a:t>
            </a:r>
            <a:r>
              <a:rPr lang="en-US" sz="2000" dirty="0" err="1" smtClean="0">
                <a:latin typeface="Times New Roman" pitchFamily="18" charset="0"/>
                <a:cs typeface="Times New Roman" pitchFamily="18" charset="0"/>
              </a:rPr>
              <a:t>Väänänen-Vainio-Mattila</a:t>
            </a:r>
            <a:r>
              <a:rPr lang="en-US" sz="2000" dirty="0" smtClean="0">
                <a:latin typeface="Times New Roman" pitchFamily="18" charset="0"/>
                <a:cs typeface="Times New Roman" pitchFamily="18" charset="0"/>
              </a:rPr>
              <a:t>. Expected user experience of mobile augmented reality services: a user study in the context of shopping </a:t>
            </a:r>
            <a:r>
              <a:rPr lang="en-US" sz="2000" dirty="0" err="1" smtClean="0">
                <a:latin typeface="Times New Roman" pitchFamily="18" charset="0"/>
                <a:cs typeface="Times New Roman" pitchFamily="18" charset="0"/>
              </a:rPr>
              <a:t>centres</a:t>
            </a:r>
            <a:r>
              <a:rPr lang="en-US" sz="2000" dirty="0" smtClean="0">
                <a:latin typeface="Times New Roman" pitchFamily="18" charset="0"/>
                <a:cs typeface="Times New Roman" pitchFamily="18" charset="0"/>
              </a:rPr>
              <a:t>. Personal and ubiquitous computing, 17(2), 287-304. 2013.</a:t>
            </a:r>
          </a:p>
          <a:p>
            <a:r>
              <a:rPr lang="en-US" sz="2000" dirty="0" smtClean="0">
                <a:latin typeface="Times New Roman" pitchFamily="18" charset="0"/>
                <a:cs typeface="Times New Roman" pitchFamily="18" charset="0"/>
              </a:rPr>
              <a:t> [7]S. </a:t>
            </a:r>
            <a:r>
              <a:rPr lang="en-US" sz="2000" dirty="0" err="1" smtClean="0">
                <a:latin typeface="Times New Roman" pitchFamily="18" charset="0"/>
                <a:cs typeface="Times New Roman" pitchFamily="18" charset="0"/>
              </a:rPr>
              <a:t>Aciar</a:t>
            </a:r>
            <a:r>
              <a:rPr lang="en-US" sz="2000" dirty="0" smtClean="0">
                <a:latin typeface="Times New Roman" pitchFamily="18" charset="0"/>
                <a:cs typeface="Times New Roman" pitchFamily="18" charset="0"/>
              </a:rPr>
              <a:t>, D. Zhang, S. </a:t>
            </a:r>
            <a:r>
              <a:rPr lang="en-US" sz="2000" dirty="0" err="1" smtClean="0">
                <a:latin typeface="Times New Roman" pitchFamily="18" charset="0"/>
                <a:cs typeface="Times New Roman" pitchFamily="18" charset="0"/>
              </a:rPr>
              <a:t>Simoff</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adn</a:t>
            </a:r>
            <a:r>
              <a:rPr lang="en-US" sz="2000" dirty="0" smtClean="0">
                <a:latin typeface="Times New Roman" pitchFamily="18" charset="0"/>
                <a:cs typeface="Times New Roman" pitchFamily="18" charset="0"/>
              </a:rPr>
              <a:t> J. </a:t>
            </a:r>
            <a:r>
              <a:rPr lang="en-US" sz="2000" dirty="0" err="1" smtClean="0">
                <a:latin typeface="Times New Roman" pitchFamily="18" charset="0"/>
                <a:cs typeface="Times New Roman" pitchFamily="18" charset="0"/>
              </a:rPr>
              <a:t>Debenham</a:t>
            </a:r>
            <a:r>
              <a:rPr lang="en-US" sz="2000" dirty="0" smtClean="0">
                <a:latin typeface="Times New Roman" pitchFamily="18" charset="0"/>
                <a:cs typeface="Times New Roman" pitchFamily="18" charset="0"/>
              </a:rPr>
              <a:t>. Informed recommender: Basing recommendations on consumer product reviews. IEEE Intelligent systems, 22(3). 2007. </a:t>
            </a:r>
          </a:p>
          <a:p>
            <a:r>
              <a:rPr lang="en-US" sz="2000" dirty="0" smtClean="0">
                <a:latin typeface="Times New Roman" pitchFamily="18" charset="0"/>
                <a:cs typeface="Times New Roman" pitchFamily="18" charset="0"/>
              </a:rPr>
              <a:t>[8]</a:t>
            </a:r>
            <a:r>
              <a:rPr lang="en-US" sz="2000" dirty="0" err="1" smtClean="0">
                <a:latin typeface="Times New Roman" pitchFamily="18" charset="0"/>
                <a:cs typeface="Times New Roman" pitchFamily="18" charset="0"/>
              </a:rPr>
              <a:t>A.Veenendaal</a:t>
            </a:r>
            <a:r>
              <a:rPr lang="en-US" sz="2000" dirty="0" smtClean="0">
                <a:latin typeface="Times New Roman" pitchFamily="18" charset="0"/>
                <a:cs typeface="Times New Roman" pitchFamily="18" charset="0"/>
              </a:rPr>
              <a:t>, E. Daly, E. Jones, Z. Gang, S. </a:t>
            </a:r>
            <a:r>
              <a:rPr lang="en-US" sz="2000" dirty="0" err="1" smtClean="0">
                <a:latin typeface="Times New Roman" pitchFamily="18" charset="0"/>
                <a:cs typeface="Times New Roman" pitchFamily="18" charset="0"/>
              </a:rPr>
              <a:t>Vartak</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Patwardhan</a:t>
            </a:r>
            <a:r>
              <a:rPr lang="en-US" sz="2000" dirty="0" smtClean="0">
                <a:latin typeface="Times New Roman" pitchFamily="18" charset="0"/>
                <a:cs typeface="Times New Roman" pitchFamily="18" charset="0"/>
              </a:rPr>
              <a:t>. Polarity Analysis of Restaurant Review Comment Board. Computer Science and Emerging Research Journal, 2. 2014.</a:t>
            </a:r>
          </a:p>
          <a:p>
            <a:r>
              <a:rPr lang="en-US" sz="2000" dirty="0" smtClean="0">
                <a:latin typeface="Times New Roman" pitchFamily="18" charset="0"/>
                <a:cs typeface="Times New Roman" pitchFamily="18" charset="0"/>
              </a:rPr>
              <a:t>[9]F. O. </a:t>
            </a:r>
            <a:r>
              <a:rPr lang="en-US" sz="2000" dirty="0" err="1" smtClean="0">
                <a:latin typeface="Times New Roman" pitchFamily="18" charset="0"/>
                <a:cs typeface="Times New Roman" pitchFamily="18" charset="0"/>
              </a:rPr>
              <a:t>Gallego</a:t>
            </a:r>
            <a:r>
              <a:rPr lang="en-US" sz="2000" dirty="0" smtClean="0">
                <a:latin typeface="Times New Roman" pitchFamily="18" charset="0"/>
                <a:cs typeface="Times New Roman" pitchFamily="18" charset="0"/>
              </a:rPr>
              <a:t>. Torii: Attribute-based Polarity Analysis with Big Datasets. In Proceedings of the 39th International ACM SIGIR conference on Research and Development in Information Retrieval(pp. 1187-1187). ACM. July 2016. </a:t>
            </a:r>
          </a:p>
          <a:p>
            <a:r>
              <a:rPr lang="en-US" sz="2000" dirty="0" smtClean="0">
                <a:latin typeface="Times New Roman" pitchFamily="18" charset="0"/>
                <a:cs typeface="Times New Roman" pitchFamily="18" charset="0"/>
              </a:rPr>
              <a:t>[10]S. Rosenthal, N. </a:t>
            </a:r>
            <a:r>
              <a:rPr lang="en-US" sz="2000" dirty="0" err="1" smtClean="0">
                <a:latin typeface="Times New Roman" pitchFamily="18" charset="0"/>
                <a:cs typeface="Times New Roman" pitchFamily="18" charset="0"/>
              </a:rPr>
              <a:t>Farra</a:t>
            </a:r>
            <a:r>
              <a:rPr lang="en-US" sz="2000" dirty="0" smtClean="0">
                <a:latin typeface="Times New Roman" pitchFamily="18" charset="0"/>
                <a:cs typeface="Times New Roman" pitchFamily="18" charset="0"/>
              </a:rPr>
              <a:t> and P. Na-</a:t>
            </a:r>
            <a:r>
              <a:rPr lang="en-US" sz="2000" dirty="0" err="1" smtClean="0">
                <a:latin typeface="Times New Roman" pitchFamily="18" charset="0"/>
                <a:cs typeface="Times New Roman" pitchFamily="18" charset="0"/>
              </a:rPr>
              <a:t>kov</a:t>
            </a:r>
            <a:r>
              <a:rPr lang="en-US" sz="2000" dirty="0" smtClean="0">
                <a:latin typeface="Times New Roman" pitchFamily="18" charset="0"/>
                <a:cs typeface="Times New Roman" pitchFamily="18" charset="0"/>
              </a:rPr>
              <a:t>. SemEval-2017 task 4: Sentiment analysis in Twitter. In Proceedings of the 11th International Workshop on Semantic Evaluation (SemEval-2017) (pp. 502-518). 2017</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1222</TotalTime>
  <Words>1197</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Classifying User Experience Based on the Intention to Communicate</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540</cp:revision>
  <dcterms:created xsi:type="dcterms:W3CDTF">2006-08-16T00:00:00Z</dcterms:created>
  <dcterms:modified xsi:type="dcterms:W3CDTF">2021-04-09T06:17:46Z</dcterms:modified>
</cp:coreProperties>
</file>