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15" r:id="rId2"/>
    <p:sldId id="257" r:id="rId3"/>
    <p:sldId id="316" r:id="rId4"/>
    <p:sldId id="260" r:id="rId5"/>
    <p:sldId id="262" r:id="rId6"/>
    <p:sldId id="263" r:id="rId7"/>
    <p:sldId id="294" r:id="rId8"/>
    <p:sldId id="298" r:id="rId9"/>
    <p:sldId id="310" r:id="rId10"/>
    <p:sldId id="311" r:id="rId11"/>
    <p:sldId id="296" r:id="rId12"/>
    <p:sldId id="295" r:id="rId13"/>
    <p:sldId id="307" r:id="rId14"/>
    <p:sldId id="32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25-Jan-21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25-Jan-21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219200" y="1447800"/>
            <a:ext cx="7714488" cy="4038600"/>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t>
            </a: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endParaRPr lang="en-US" sz="3600" dirty="0">
              <a:latin typeface="Times New Roman" pitchFamily="18" charset="0"/>
              <a:cs typeface="Times New Roman" pitchFamily="18" charset="0"/>
            </a:endParaRPr>
          </a:p>
        </p:txBody>
      </p:sp>
      <p:sp>
        <p:nvSpPr>
          <p:cNvPr id="15361" name="Rectangle 1"/>
          <p:cNvSpPr>
            <a:spLocks noChangeArrowheads="1"/>
          </p:cNvSpPr>
          <p:nvPr/>
        </p:nvSpPr>
        <p:spPr bwMode="auto">
          <a:xfrm>
            <a:off x="1143000" y="1905000"/>
            <a:ext cx="7772400"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sz="28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 name="Rectangle 1"/>
          <p:cNvSpPr>
            <a:spLocks noChangeArrowheads="1"/>
          </p:cNvSpPr>
          <p:nvPr/>
        </p:nvSpPr>
        <p:spPr bwMode="auto">
          <a:xfrm>
            <a:off x="1143000" y="2209800"/>
            <a:ext cx="8001000"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endParaRPr lang="en-US" sz="2200" b="1" dirty="0" smtClean="0">
              <a:latin typeface="Times New Roman" pitchFamily="18" charset="0"/>
              <a:ea typeface="Calibri" pitchFamily="34" charset="0"/>
              <a:cs typeface="Times New Roman" pitchFamily="18" charset="0"/>
            </a:endParaRPr>
          </a:p>
        </p:txBody>
      </p:sp>
      <p:sp>
        <p:nvSpPr>
          <p:cNvPr id="3" name="Rectangle 1"/>
          <p:cNvSpPr>
            <a:spLocks noChangeArrowheads="1"/>
          </p:cNvSpPr>
          <p:nvPr/>
        </p:nvSpPr>
        <p:spPr bwMode="auto">
          <a:xfrm>
            <a:off x="1371600" y="0"/>
            <a:ext cx="7391400" cy="36625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5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Contract Based Resource Sharing for Time Effective Task Scheduling in Fog Cloud Environment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Fog </a:t>
            </a:r>
            <a:r>
              <a:rPr lang="en-US" sz="1800" dirty="0" smtClean="0">
                <a:latin typeface="Times New Roman" pitchFamily="18" charset="0"/>
                <a:cs typeface="Times New Roman" pitchFamily="18" charset="0"/>
              </a:rPr>
              <a:t>computing as an extension of the cloud based infrastructure, provides a better computing platform than cloud computing for mobile computing, Internet of Things, etc. One of the problems is how to make full use of the resources of the fog so that more requests of applications can be executed on the edge, reducing the pressure on the network and ensuring the time requirement of tasks. The high mobility of fog nodes also has a great impact on the task completion time and user satisfaction.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Ø"/>
            </a:pPr>
            <a:r>
              <a:rPr lang="en-US" sz="1800" dirty="0" smtClean="0">
                <a:latin typeface="Times New Roman" pitchFamily="18" charset="0"/>
                <a:cs typeface="Times New Roman" pitchFamily="18" charset="0"/>
              </a:rPr>
              <a:t>Thus</a:t>
            </a:r>
            <a:r>
              <a:rPr lang="en-US" sz="1800" dirty="0" smtClean="0">
                <a:latin typeface="Times New Roman" pitchFamily="18" charset="0"/>
                <a:cs typeface="Times New Roman" pitchFamily="18" charset="0"/>
              </a:rPr>
              <a:t>, a general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-Fog-Cloud computing architecture with a contract based resource sharing mechanism is proposed in this paper. The contract establishment problem of resource sharing mechanism among fog clusters is modeled as a sealed-bid bilateral auction in order to take full advantage of the fog resources and Ensure that more tasks could be executed on the fog. </a:t>
            </a:r>
            <a:endParaRPr lang="en-US" sz="1800" dirty="0" smtClean="0">
              <a:latin typeface="Times New Roman" pitchFamily="18" charset="0"/>
              <a:cs typeface="Times New Roman" pitchFamily="18" charset="0"/>
            </a:endParaRPr>
          </a:p>
          <a:p>
            <a:pPr>
              <a:buNone/>
            </a:pPr>
            <a:endParaRPr lang="en-US" sz="2400" dirty="0" smtClean="0"/>
          </a:p>
          <a:p>
            <a:pPr>
              <a:buNone/>
            </a:pPr>
            <a:endParaRPr lang="en-US" sz="2400" dirty="0" smtClean="0"/>
          </a:p>
          <a:p>
            <a:pPr>
              <a:buNone/>
            </a:pPr>
            <a:endParaRPr lang="en-US" sz="2400" dirty="0" smtClean="0"/>
          </a:p>
          <a:p>
            <a:endParaRPr lang="en-US" sz="2400" dirty="0" smtClean="0"/>
          </a:p>
          <a:p>
            <a:pPr>
              <a:buNone/>
            </a:pPr>
            <a:r>
              <a:rPr lang="en-US" sz="2400" dirty="0" smtClean="0"/>
              <a:t> </a:t>
            </a:r>
          </a:p>
          <a:p>
            <a:pPr>
              <a:buNone/>
            </a:pPr>
            <a:r>
              <a:rPr lang="en-US" sz="2400" dirty="0" smtClean="0"/>
              <a:t>  </a:t>
            </a:r>
          </a:p>
          <a:p>
            <a:endParaRPr lang="en-US" sz="2400" dirty="0" smtClean="0"/>
          </a:p>
          <a:p>
            <a:endParaRPr lang="en-US" sz="2400" dirty="0" smtClean="0"/>
          </a:p>
          <a:p>
            <a:pPr>
              <a:buNone/>
            </a:pPr>
            <a:r>
              <a:rPr lang="en-US" sz="2400" b="1" dirty="0" smtClean="0"/>
              <a:t> </a:t>
            </a:r>
            <a:endParaRPr lang="en-US" sz="2400" dirty="0" smtClean="0"/>
          </a:p>
          <a:p>
            <a:endParaRPr lang="en-US" sz="2400" dirty="0" smtClean="0"/>
          </a:p>
          <a:p>
            <a:endParaRPr lang="en-US" sz="2400" dirty="0" smtClean="0"/>
          </a:p>
          <a:p>
            <a:endParaRPr lang="en-US" sz="2400" dirty="0" smtClean="0"/>
          </a:p>
          <a:p>
            <a:pPr>
              <a:buNone/>
            </a:pPr>
            <a:r>
              <a:rPr lang="en-US" sz="2400" b="1" dirty="0" smtClean="0"/>
              <a:t> </a:t>
            </a:r>
            <a:endParaRPr lang="en-US" sz="2400" dirty="0" smtClean="0"/>
          </a:p>
          <a:p>
            <a:pPr>
              <a:buNone/>
            </a:pPr>
            <a:endParaRPr lang="en-US" sz="2400" dirty="0" smtClean="0"/>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5943600"/>
          </a:xfrm>
        </p:spPr>
        <p:txBody>
          <a:bodyPr>
            <a:normAutofit/>
          </a:bodyPr>
          <a:lstStyle/>
          <a:p>
            <a:pPr algn="just">
              <a:lnSpc>
                <a:spcPct val="160000"/>
              </a:lnSpc>
              <a:buNone/>
            </a:pPr>
            <a:r>
              <a:rPr lang="en-US" sz="1800" b="1" dirty="0" smtClean="0">
                <a:latin typeface="Times New Roman" pitchFamily="18" charset="0"/>
                <a:cs typeface="Times New Roman" pitchFamily="18" charset="0"/>
              </a:rPr>
              <a:t> </a:t>
            </a:r>
            <a:endParaRPr lang="en-US" sz="1800" dirty="0">
              <a:latin typeface="Times New Roman" pitchFamily="18" charset="0"/>
              <a:cs typeface="Times New Roman" pitchFamily="18" charset="0"/>
            </a:endParaRPr>
          </a:p>
        </p:txBody>
      </p:sp>
      <p:sp>
        <p:nvSpPr>
          <p:cNvPr id="5" name="Rectangle 4"/>
          <p:cNvSpPr/>
          <p:nvPr/>
        </p:nvSpPr>
        <p:spPr>
          <a:xfrm>
            <a:off x="1447800" y="457200"/>
            <a:ext cx="6781800" cy="6555641"/>
          </a:xfrm>
          <a:prstGeom prst="rect">
            <a:avLst/>
          </a:prstGeom>
        </p:spPr>
        <p:txBody>
          <a:bodyPr wrap="square">
            <a:spAutoFit/>
          </a:bodyPr>
          <a:lstStyle/>
          <a:p>
            <a:pPr algn="just">
              <a:buFont typeface="Wingdings" pitchFamily="2" charset="2"/>
              <a:buChar char="Ø"/>
            </a:pPr>
            <a:r>
              <a:rPr lang="en-US" sz="2000" dirty="0" smtClean="0">
                <a:latin typeface="Times New Roman" pitchFamily="18" charset="0"/>
                <a:cs typeface="Times New Roman" pitchFamily="18" charset="0"/>
              </a:rPr>
              <a:t>Then, we propose a scheduling method based on functional domain construction to mitigate the influence of mobility of fog nodes. It includes the selection of critical fog nodes and the construction of fog function domains based on spectral clustering. The selection of critical fog nodes is used to find the best fog nodes in each fog cluster with respect to the between’s centrality, computing performance and communication delay to the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nodes. The critical nodes are responsible for building the functional domains of the remaining fog nodes in each fog cluster. </a:t>
            </a:r>
            <a:endParaRPr lang="en-US" sz="2000" dirty="0" smtClean="0">
              <a:latin typeface="Times New Roman" pitchFamily="18" charset="0"/>
              <a:cs typeface="Times New Roman" pitchFamily="18" charset="0"/>
            </a:endParaRPr>
          </a:p>
          <a:p>
            <a:pPr algn="just">
              <a:buFont typeface="Wingdings" pitchFamily="2" charset="2"/>
              <a:buChar char="Ø"/>
            </a:pPr>
            <a:r>
              <a:rPr lang="en-US" sz="2000" dirty="0" smtClean="0">
                <a:latin typeface="Times New Roman" pitchFamily="18" charset="0"/>
                <a:cs typeface="Times New Roman" pitchFamily="18" charset="0"/>
              </a:rPr>
              <a:t>Functional </a:t>
            </a:r>
            <a:r>
              <a:rPr lang="en-US" sz="2000" dirty="0" smtClean="0">
                <a:latin typeface="Times New Roman" pitchFamily="18" charset="0"/>
                <a:cs typeface="Times New Roman" pitchFamily="18" charset="0"/>
              </a:rPr>
              <a:t>domain construction is used to determine the set of fog nodes contained in the corresponding functional domain. Finally, through extensive simulation experiments, the performance difference between the proposed method and the other four methods in terms of average service time, average utilization of fog nodes, success rate of tasks, average WLAN delay and the average cost of successful tasks are evaluated. Results show that our method generally outperforms the other four methods in these metrics.</a:t>
            </a:r>
          </a:p>
          <a:p>
            <a:pPr algn="just"/>
            <a:endParaRPr lang="en-US" sz="2000" dirty="0" smtClean="0">
              <a:latin typeface="Times New Roman" pitchFamily="18" charset="0"/>
              <a:cs typeface="Times New Roman" pitchFamily="18" charset="0"/>
            </a:endParaRPr>
          </a:p>
          <a:p>
            <a:pPr algn="just"/>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endParaRPr lang="en-US" sz="2000" dirty="0" smtClean="0"/>
          </a:p>
          <a:p>
            <a:pPr algn="just">
              <a:lnSpc>
                <a:spcPct val="150000"/>
              </a:lnSpc>
              <a:buNone/>
            </a:pPr>
            <a:r>
              <a:rPr lang="en-US" sz="1800" dirty="0" smtClean="0">
                <a:latin typeface="Times New Roman" pitchFamily="18" charset="0"/>
                <a:cs typeface="Times New Roman" pitchFamily="18" charset="0"/>
              </a:rPr>
              <a:t>Internet of Things typically involves a significant number of smart sensors sensing information from the environment and sharing it to a cloud service for processing. Various architectural abstractions, such as Fog and Edge computing, have been proposed to localize some of the processing near the sensors and away from the central cloud servers.</a:t>
            </a:r>
          </a:p>
          <a:p>
            <a:pPr algn="just">
              <a:lnSpc>
                <a:spcPct val="150000"/>
              </a:lnSpc>
              <a:buNone/>
            </a:pPr>
            <a:endParaRPr lang="en-US" sz="2000" dirty="0" smtClean="0"/>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fontScale="92500" lnSpcReduction="20000"/>
          </a:bodyPr>
          <a:lstStyle/>
          <a:p>
            <a:pPr lvl="0">
              <a:lnSpc>
                <a:spcPct val="150000"/>
              </a:lnSpc>
              <a:buNone/>
            </a:pPr>
            <a:endParaRPr lang="en-US" sz="2000" dirty="0" smtClean="0">
              <a:latin typeface="Times New Roman" pitchFamily="18" charset="0"/>
              <a:cs typeface="Times New Roman" pitchFamily="18" charset="0"/>
            </a:endParaRPr>
          </a:p>
          <a:p>
            <a:pPr>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job scheduling on an Edge-Fog cloud may encompass computing an assignment of hundreds of devices, a more efficient algorithm for finding an optimal task assignment is needed.</a:t>
            </a:r>
          </a:p>
          <a:p>
            <a:pPr algn="just">
              <a:lnSpc>
                <a:spcPct val="150000"/>
              </a:lnSpc>
              <a:buNone/>
            </a:pPr>
            <a:r>
              <a:rPr lang="en-US" sz="2000" dirty="0" smtClean="0">
                <a:latin typeface="Times New Roman" pitchFamily="18" charset="0"/>
                <a:cs typeface="Times New Roman" pitchFamily="18" charset="0"/>
              </a:rPr>
              <a:t> </a:t>
            </a:r>
          </a:p>
          <a:p>
            <a:pPr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Due to its decentralized architecture, the Edge-Fog clouds capable of decoupling processing time from network delays by effectively handling processing close to the data generators.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this paper, we propose Edge-Fog Cloud which distributes task processing on the participating cloud resources in the network. We develop the Least Processing Cost First(LPCF) method for assigning the processing tasks to nodes which provide the optimal processing time and near optimal networking costs. We evaluate LPCF </a:t>
            </a:r>
            <a:r>
              <a:rPr lang="en-US" sz="2000" dirty="0" err="1" smtClean="0">
                <a:latin typeface="Times New Roman" pitchFamily="18" charset="0"/>
                <a:cs typeface="Times New Roman" pitchFamily="18" charset="0"/>
              </a:rPr>
              <a:t>ina</a:t>
            </a:r>
            <a:r>
              <a:rPr lang="en-US" sz="2000" dirty="0" smtClean="0">
                <a:latin typeface="Times New Roman" pitchFamily="18" charset="0"/>
                <a:cs typeface="Times New Roman" pitchFamily="18" charset="0"/>
              </a:rPr>
              <a:t> variety of scenarios and demonstrate its effectiveness in finding the processing task assignments.</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gn="just">
              <a:lnSpc>
                <a:spcPct val="150000"/>
              </a:lnSpc>
            </a:pPr>
            <a:r>
              <a:rPr lang="en-US" sz="2000" dirty="0" smtClean="0">
                <a:latin typeface="Times New Roman" pitchFamily="18" charset="0"/>
                <a:cs typeface="Times New Roman" pitchFamily="18" charset="0"/>
              </a:rPr>
              <a:t>Reduced network traffic and increased energy efficiency, however, this new model also comes with a set of challenges. One of them is resource allocation and tasks scheduling.</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goal of task scheduling in Cloud–Fog system is aimed at the benefit of users or service providers.</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 task schedule, which minimizes completion time and saves monetary cost, will satisfy Service Level Agreement (SLA) signed with users.</a:t>
            </a:r>
          </a:p>
          <a:p>
            <a:pPr lvl="0" algn="just">
              <a:lnSpc>
                <a:spcPct val="150000"/>
              </a:lnSpc>
              <a:buFont typeface="Wingdings" pitchFamily="2" charset="2"/>
              <a:buChar char="Ø"/>
            </a:pP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 name="Content Placeholder 5"/>
          <p:cNvPicPr>
            <a:picLocks noGrp="1"/>
          </p:cNvPicPr>
          <p:nvPr>
            <p:ph idx="1"/>
          </p:nvPr>
        </p:nvPicPr>
        <p:blipFill>
          <a:blip r:embed="rId2"/>
          <a:srcRect/>
          <a:stretch>
            <a:fillRect/>
          </a:stretch>
        </p:blipFill>
        <p:spPr bwMode="auto">
          <a:xfrm>
            <a:off x="3327140" y="1767147"/>
            <a:ext cx="3715269" cy="4161905"/>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5866095"/>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lnSpc>
                          <a:spcPct val="150000"/>
                        </a:lnSpc>
                      </a:pPr>
                      <a:r>
                        <a:rPr kumimoji="0" lang="en-US" sz="1400" kern="1200" dirty="0" smtClean="0">
                          <a:solidFill>
                            <a:schemeClr val="dk1"/>
                          </a:solidFill>
                          <a:latin typeface="Times New Roman" pitchFamily="18" charset="0"/>
                          <a:ea typeface="+mn-ea"/>
                          <a:cs typeface="Times New Roman" pitchFamily="18" charset="0"/>
                        </a:rPr>
                        <a:t>Survey of Fog Computing:</a:t>
                      </a:r>
                      <a:endParaRPr lang="en-US" sz="14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kumimoji="0" lang="en-US" sz="1400" kern="1200" dirty="0" smtClean="0">
                          <a:solidFill>
                            <a:schemeClr val="dk1"/>
                          </a:solidFill>
                          <a:latin typeface="Times New Roman" pitchFamily="18" charset="0"/>
                          <a:ea typeface="+mn-ea"/>
                          <a:cs typeface="Times New Roman" pitchFamily="18" charset="0"/>
                        </a:rPr>
                        <a:t>M. </a:t>
                      </a:r>
                      <a:r>
                        <a:rPr kumimoji="0" lang="en-US" sz="1400" kern="1200" dirty="0" err="1" smtClean="0">
                          <a:solidFill>
                            <a:schemeClr val="dk1"/>
                          </a:solidFill>
                          <a:latin typeface="Times New Roman" pitchFamily="18" charset="0"/>
                          <a:ea typeface="+mn-ea"/>
                          <a:cs typeface="Times New Roman" pitchFamily="18" charset="0"/>
                        </a:rPr>
                        <a:t>Mukherjee</a:t>
                      </a:r>
                      <a:r>
                        <a:rPr kumimoji="0" lang="en-US" sz="1400" kern="1200" dirty="0" smtClean="0">
                          <a:solidFill>
                            <a:schemeClr val="dk1"/>
                          </a:solidFill>
                          <a:latin typeface="Times New Roman" pitchFamily="18" charset="0"/>
                          <a:ea typeface="+mn-ea"/>
                          <a:cs typeface="Times New Roman" pitchFamily="18" charset="0"/>
                        </a:rPr>
                        <a:t>, L. </a:t>
                      </a:r>
                      <a:r>
                        <a:rPr kumimoji="0" lang="en-US" sz="1400" kern="1200" dirty="0" err="1" smtClean="0">
                          <a:solidFill>
                            <a:schemeClr val="dk1"/>
                          </a:solidFill>
                          <a:latin typeface="Times New Roman" pitchFamily="18" charset="0"/>
                          <a:ea typeface="+mn-ea"/>
                          <a:cs typeface="Times New Roman" pitchFamily="18" charset="0"/>
                        </a:rPr>
                        <a:t>Shu</a:t>
                      </a:r>
                      <a:r>
                        <a:rPr kumimoji="0" lang="en-US" sz="1400" kern="1200" dirty="0" smtClean="0">
                          <a:solidFill>
                            <a:schemeClr val="dk1"/>
                          </a:solidFill>
                          <a:latin typeface="Times New Roman" pitchFamily="18" charset="0"/>
                          <a:ea typeface="+mn-ea"/>
                          <a:cs typeface="Times New Roman" pitchFamily="18" charset="0"/>
                        </a:rPr>
                        <a:t>, D. Wang. </a:t>
                      </a:r>
                      <a:endParaRPr lang="en-US" sz="1400" dirty="0" smtClean="0">
                        <a:latin typeface="Times New Roman" pitchFamily="18" charset="0"/>
                        <a:cs typeface="Times New Roman" pitchFamily="18" charset="0"/>
                      </a:endParaRPr>
                    </a:p>
                    <a:p>
                      <a:pPr>
                        <a:lnSpc>
                          <a:spcPct val="150000"/>
                        </a:lnSpc>
                      </a:pPr>
                      <a:endParaRPr lang="en-US" sz="1400" dirty="0">
                        <a:latin typeface="Times New Roman" pitchFamily="18" charset="0"/>
                        <a:cs typeface="Times New Roman" pitchFamily="18" charset="0"/>
                      </a:endParaRPr>
                    </a:p>
                  </a:txBody>
                  <a:tcPr/>
                </a:tc>
                <a:tc>
                  <a:txBody>
                    <a:bodyPr/>
                    <a:lstStyle/>
                    <a:p>
                      <a:pPr algn="just">
                        <a:lnSpc>
                          <a:spcPct val="150000"/>
                        </a:lnSpc>
                      </a:pPr>
                      <a:r>
                        <a:rPr kumimoji="0" lang="en-US" sz="1400" kern="1200" dirty="0" smtClean="0">
                          <a:solidFill>
                            <a:schemeClr val="dk1"/>
                          </a:solidFill>
                          <a:latin typeface="Times New Roman" pitchFamily="18" charset="0"/>
                          <a:ea typeface="+mn-ea"/>
                          <a:cs typeface="Times New Roman" pitchFamily="18" charset="0"/>
                        </a:rPr>
                        <a:t>Cloud computing with its three key facets (i.e., </a:t>
                      </a:r>
                      <a:r>
                        <a:rPr kumimoji="0" lang="en-US" sz="1400" kern="1200" dirty="0" err="1" smtClean="0">
                          <a:solidFill>
                            <a:schemeClr val="dk1"/>
                          </a:solidFill>
                          <a:latin typeface="Times New Roman" pitchFamily="18" charset="0"/>
                          <a:ea typeface="+mn-ea"/>
                          <a:cs typeface="Times New Roman" pitchFamily="18" charset="0"/>
                        </a:rPr>
                        <a:t>IaaS</a:t>
                      </a:r>
                      <a:r>
                        <a:rPr kumimoji="0" lang="en-US" sz="1400" kern="1200" dirty="0" smtClean="0">
                          <a:solidFill>
                            <a:schemeClr val="dk1"/>
                          </a:solidFill>
                          <a:latin typeface="Times New Roman" pitchFamily="18" charset="0"/>
                          <a:ea typeface="+mn-ea"/>
                          <a:cs typeface="Times New Roman" pitchFamily="18" charset="0"/>
                        </a:rPr>
                        <a:t>, </a:t>
                      </a:r>
                      <a:r>
                        <a:rPr kumimoji="0" lang="en-US" sz="1400" kern="1200" dirty="0" err="1" smtClean="0">
                          <a:solidFill>
                            <a:schemeClr val="dk1"/>
                          </a:solidFill>
                          <a:latin typeface="Times New Roman" pitchFamily="18" charset="0"/>
                          <a:ea typeface="+mn-ea"/>
                          <a:cs typeface="Times New Roman" pitchFamily="18" charset="0"/>
                        </a:rPr>
                        <a:t>PaaS</a:t>
                      </a:r>
                      <a:r>
                        <a:rPr kumimoji="0" lang="en-US" sz="1400" kern="1200" dirty="0" smtClean="0">
                          <a:solidFill>
                            <a:schemeClr val="dk1"/>
                          </a:solidFill>
                          <a:latin typeface="Times New Roman" pitchFamily="18" charset="0"/>
                          <a:ea typeface="+mn-ea"/>
                          <a:cs typeface="Times New Roman" pitchFamily="18" charset="0"/>
                        </a:rPr>
                        <a:t>, and </a:t>
                      </a:r>
                      <a:r>
                        <a:rPr kumimoji="0" lang="en-US" sz="1400" kern="1200" dirty="0" err="1" smtClean="0">
                          <a:solidFill>
                            <a:schemeClr val="dk1"/>
                          </a:solidFill>
                          <a:latin typeface="Times New Roman" pitchFamily="18" charset="0"/>
                          <a:ea typeface="+mn-ea"/>
                          <a:cs typeface="Times New Roman" pitchFamily="18" charset="0"/>
                        </a:rPr>
                        <a:t>SaaS</a:t>
                      </a:r>
                      <a:r>
                        <a:rPr kumimoji="0" lang="en-US" sz="1400" kern="1200" dirty="0" smtClean="0">
                          <a:solidFill>
                            <a:schemeClr val="dk1"/>
                          </a:solidFill>
                          <a:latin typeface="Times New Roman" pitchFamily="18" charset="0"/>
                          <a:ea typeface="+mn-ea"/>
                          <a:cs typeface="Times New Roman" pitchFamily="18" charset="0"/>
                        </a:rPr>
                        <a:t>) and its inherent advantages (e.g., elasticity and scalability) still faces several challenges. </a:t>
                      </a:r>
                      <a:endParaRPr lang="en-US" sz="1400" dirty="0" smtClean="0">
                        <a:latin typeface="Times New Roman" pitchFamily="18" charset="0"/>
                        <a:cs typeface="Times New Roman" pitchFamily="18" charset="0"/>
                      </a:endParaRPr>
                    </a:p>
                  </a:txBody>
                  <a:tcPr/>
                </a:tc>
              </a:tr>
              <a:tr h="1220991">
                <a:tc>
                  <a:txBody>
                    <a:bodyPr/>
                    <a:lstStyle/>
                    <a:p>
                      <a:r>
                        <a:rPr kumimoji="0" lang="en-US" sz="1800" kern="1200" dirty="0" smtClean="0">
                          <a:solidFill>
                            <a:schemeClr val="dk1"/>
                          </a:solidFill>
                          <a:latin typeface="Times New Roman" pitchFamily="18" charset="0"/>
                          <a:ea typeface="+mn-ea"/>
                          <a:cs typeface="Times New Roman" pitchFamily="18" charset="0"/>
                        </a:rPr>
                        <a:t>A Unified Flexible Fog and Cloud Computing Architecture for 5G Networks [J].</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R. </a:t>
                      </a:r>
                      <a:r>
                        <a:rPr kumimoji="0" lang="en-US" sz="1800" kern="1200" dirty="0" err="1" smtClean="0">
                          <a:solidFill>
                            <a:schemeClr val="dk1"/>
                          </a:solidFill>
                          <a:latin typeface="Times New Roman" pitchFamily="18" charset="0"/>
                          <a:ea typeface="+mn-ea"/>
                          <a:cs typeface="Times New Roman" pitchFamily="18" charset="0"/>
                        </a:rPr>
                        <a:t>Vilalta</a:t>
                      </a:r>
                      <a:r>
                        <a:rPr kumimoji="0" lang="en-US" sz="1800" kern="1200" dirty="0" smtClean="0">
                          <a:solidFill>
                            <a:schemeClr val="dk1"/>
                          </a:solidFill>
                          <a:latin typeface="Times New Roman" pitchFamily="18" charset="0"/>
                          <a:ea typeface="+mn-ea"/>
                          <a:cs typeface="Times New Roman" pitchFamily="18" charset="0"/>
                        </a:rPr>
                        <a:t>, V. Lopez, A. </a:t>
                      </a:r>
                      <a:r>
                        <a:rPr kumimoji="0" lang="en-US" sz="1800" kern="1200" dirty="0" err="1" smtClean="0">
                          <a:solidFill>
                            <a:schemeClr val="dk1"/>
                          </a:solidFill>
                          <a:latin typeface="Times New Roman" pitchFamily="18" charset="0"/>
                          <a:ea typeface="+mn-ea"/>
                          <a:cs typeface="Times New Roman" pitchFamily="18" charset="0"/>
                        </a:rPr>
                        <a:t>Giorgetti</a:t>
                      </a:r>
                      <a:r>
                        <a:rPr kumimoji="0" lang="en-US" sz="1800" kern="1200" dirty="0" smtClean="0">
                          <a:solidFill>
                            <a:schemeClr val="dk1"/>
                          </a:solidFill>
                          <a:latin typeface="Times New Roman" pitchFamily="18" charset="0"/>
                          <a:ea typeface="+mn-ea"/>
                          <a:cs typeface="Times New Roman" pitchFamily="18" charset="0"/>
                        </a:rPr>
                        <a:t>, et al. </a:t>
                      </a:r>
                      <a:r>
                        <a:rPr kumimoji="0" lang="en-US" sz="1800" kern="1200" dirty="0" err="1" smtClean="0">
                          <a:solidFill>
                            <a:schemeClr val="dk1"/>
                          </a:solidFill>
                          <a:latin typeface="Times New Roman" pitchFamily="18" charset="0"/>
                          <a:ea typeface="+mn-ea"/>
                          <a:cs typeface="Times New Roman" pitchFamily="18" charset="0"/>
                        </a:rPr>
                        <a:t>TelcoFog</a:t>
                      </a:r>
                      <a:r>
                        <a:rPr kumimoji="0" lang="en-US" sz="1800" kern="1200" dirty="0" smtClean="0">
                          <a:solidFill>
                            <a:schemeClr val="dk1"/>
                          </a:solidFill>
                          <a:latin typeface="Times New Roman" pitchFamily="18" charset="0"/>
                          <a:ea typeface="+mn-ea"/>
                          <a:cs typeface="Times New Roman" pitchFamily="18" charset="0"/>
                        </a:rPr>
                        <a:t>: </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400" dirty="0">
                          <a:latin typeface="Times New Roman" pitchFamily="18" charset="0"/>
                          <a:ea typeface="Calibri"/>
                          <a:cs typeface="Times New Roman" pitchFamily="18" charset="0"/>
                        </a:rPr>
                        <a:t>Telecom operators require cloud computing and storage infrastructures, integrated with their heterogeneous access and transport networks, in order to provide Software Defined Networking (SDN), Network Function Virtualization (NFV), Mobile Edge Computing (MEC), and Cloud Radio Access Network (C-RAN)for future 5G services.</a:t>
                      </a:r>
                      <a:endParaRPr lang="en-US" sz="11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391400" cy="7769606"/>
        </p:xfrm>
        <a:graphic>
          <a:graphicData uri="http://schemas.openxmlformats.org/drawingml/2006/table">
            <a:tbl>
              <a:tblPr firstRow="1" bandRow="1">
                <a:tableStyleId>{5C22544A-7EE6-4342-B048-85BDC9FD1C3A}</a:tableStyleId>
              </a:tblPr>
              <a:tblGrid>
                <a:gridCol w="2133600"/>
                <a:gridCol w="1981200"/>
                <a:gridCol w="32766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kumimoji="0" lang="en-US" sz="1800" kern="1200" dirty="0" smtClean="0">
                          <a:solidFill>
                            <a:schemeClr val="dk1"/>
                          </a:solidFill>
                          <a:latin typeface="+mn-lt"/>
                          <a:ea typeface="+mn-ea"/>
                          <a:cs typeface="+mn-cs"/>
                        </a:rPr>
                        <a:t>Network Aware Multi-User Computation Partitioning in Mobile Edge Clouds</a:t>
                      </a:r>
                      <a:endParaRPr lang="en-US" sz="20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L. Yang, J. Cao, Z. Wang, et al. </a:t>
                      </a:r>
                      <a:endParaRPr lang="en-US"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800" kern="1200" dirty="0" smtClean="0">
                          <a:solidFill>
                            <a:schemeClr val="dk1"/>
                          </a:solidFill>
                          <a:latin typeface="+mn-lt"/>
                          <a:ea typeface="+mn-ea"/>
                          <a:cs typeface="+mn-cs"/>
                        </a:rPr>
                        <a:t>Mobile-edge cloud computing is a new paradigm to provide cloud computing capabilities at the edge of pervasive radio access networks in close proximity to mobile users.</a:t>
                      </a:r>
                      <a:endParaRPr lang="en-US" sz="2000" dirty="0">
                        <a:latin typeface="Times New Roman" pitchFamily="18" charset="0"/>
                        <a:cs typeface="Times New Roman" pitchFamily="18" charset="0"/>
                      </a:endParaRPr>
                    </a:p>
                  </a:txBody>
                  <a:tcPr/>
                </a:tc>
              </a:tr>
              <a:tr h="636135">
                <a:tc>
                  <a:txBody>
                    <a:bodyPr/>
                    <a:lstStyle/>
                    <a:p>
                      <a:pPr algn="just">
                        <a:lnSpc>
                          <a:spcPct val="150000"/>
                        </a:lnSpc>
                      </a:pPr>
                      <a:r>
                        <a:rPr kumimoji="0" lang="en-US" sz="1800" kern="1200" dirty="0" smtClean="0">
                          <a:solidFill>
                            <a:schemeClr val="dk1"/>
                          </a:solidFill>
                          <a:latin typeface="+mn-lt"/>
                          <a:ea typeface="+mn-ea"/>
                          <a:cs typeface="+mn-cs"/>
                        </a:rPr>
                        <a:t>User Mobility Aware Task Assignment for Mobile Edge Computing</a:t>
                      </a: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Z. Wang, Z. Zhao, G. Min, et al. </a:t>
                      </a: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Mobile edge computing (MEC) is an emerging technology that leverages computing, storage, and network resources deployed at the proximity of users to offload their delay-sensitive tasks. Various existing facilities including mobile devices with idle resources, vehicles, and MEC servers deployed at base stations or road side units, could act as edges in the network.</a:t>
                      </a:r>
                      <a:endParaRPr lang="en-US"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762000"/>
            <a:ext cx="7866888" cy="5867400"/>
          </a:xfrm>
        </p:spPr>
        <p:txBody>
          <a:bodyPr>
            <a:noAutofit/>
          </a:bodyPr>
          <a:lstStyle/>
          <a:p>
            <a:pPr>
              <a:buNone/>
            </a:pPr>
            <a:r>
              <a:rPr lang="en-US" sz="1800" dirty="0" smtClean="0"/>
              <a:t> </a:t>
            </a:r>
            <a:r>
              <a:rPr lang="en-US" sz="1800" dirty="0" smtClean="0">
                <a:latin typeface="Times New Roman" pitchFamily="18" charset="0"/>
                <a:cs typeface="Times New Roman" pitchFamily="18" charset="0"/>
              </a:rPr>
              <a:t>[1] M. </a:t>
            </a:r>
            <a:r>
              <a:rPr lang="en-US" sz="1800" dirty="0" err="1" smtClean="0">
                <a:latin typeface="Times New Roman" pitchFamily="18" charset="0"/>
                <a:cs typeface="Times New Roman" pitchFamily="18" charset="0"/>
              </a:rPr>
              <a:t>Mukherjee</a:t>
            </a:r>
            <a:r>
              <a:rPr lang="en-US" sz="1800" dirty="0" smtClean="0">
                <a:latin typeface="Times New Roman" pitchFamily="18" charset="0"/>
                <a:cs typeface="Times New Roman" pitchFamily="18" charset="0"/>
              </a:rPr>
              <a:t>, L. </a:t>
            </a:r>
            <a:r>
              <a:rPr lang="en-US" sz="1800" dirty="0" err="1" smtClean="0">
                <a:latin typeface="Times New Roman" pitchFamily="18" charset="0"/>
                <a:cs typeface="Times New Roman" pitchFamily="18" charset="0"/>
              </a:rPr>
              <a:t>Shu</a:t>
            </a:r>
            <a:r>
              <a:rPr lang="en-US" sz="1800" dirty="0" smtClean="0">
                <a:latin typeface="Times New Roman" pitchFamily="18" charset="0"/>
                <a:cs typeface="Times New Roman" pitchFamily="18" charset="0"/>
              </a:rPr>
              <a:t>, D. Wang. Survey of Fog Computing: Fundamental, Network Applications, and Research Challenges [J]. IEEE Communications Surveys and Tutorials, 2018, PP(99):1-32.</a:t>
            </a:r>
          </a:p>
          <a:p>
            <a:pPr>
              <a:buNone/>
            </a:pP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[2] R. </a:t>
            </a:r>
            <a:r>
              <a:rPr lang="en-US" sz="1800" dirty="0" err="1" smtClean="0">
                <a:latin typeface="Times New Roman" pitchFamily="18" charset="0"/>
                <a:cs typeface="Times New Roman" pitchFamily="18" charset="0"/>
              </a:rPr>
              <a:t>Tripathi</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Vignesh</a:t>
            </a:r>
            <a:r>
              <a:rPr lang="en-US" sz="1800" dirty="0" smtClean="0">
                <a:latin typeface="Times New Roman" pitchFamily="18" charset="0"/>
                <a:cs typeface="Times New Roman" pitchFamily="18" charset="0"/>
              </a:rPr>
              <a:t>, V. </a:t>
            </a:r>
            <a:r>
              <a:rPr lang="en-US" sz="1800" dirty="0" err="1" smtClean="0">
                <a:latin typeface="Times New Roman" pitchFamily="18" charset="0"/>
                <a:cs typeface="Times New Roman" pitchFamily="18" charset="0"/>
              </a:rPr>
              <a:t>Tamarapalli</a:t>
            </a:r>
            <a:r>
              <a:rPr lang="en-US" sz="1800" dirty="0" smtClean="0">
                <a:latin typeface="Times New Roman" pitchFamily="18" charset="0"/>
                <a:cs typeface="Times New Roman" pitchFamily="18" charset="0"/>
              </a:rPr>
              <a:t>, et al. Cost Efficient Design of Fault Tolerant Geo-Distributed Data Centers [J]. IEEE Transactions on Network and Service Management, 2017, 14(2): 289-301.</a:t>
            </a:r>
          </a:p>
          <a:p>
            <a:pPr>
              <a:buNone/>
            </a:pP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[3] C. </a:t>
            </a:r>
            <a:r>
              <a:rPr lang="en-US" sz="1800" dirty="0" err="1" smtClean="0">
                <a:latin typeface="Times New Roman" pitchFamily="18" charset="0"/>
                <a:cs typeface="Times New Roman" pitchFamily="18" charset="0"/>
              </a:rPr>
              <a:t>Sonmez</a:t>
            </a:r>
            <a:r>
              <a:rPr lang="en-US" sz="1800" dirty="0" smtClean="0">
                <a:latin typeface="Times New Roman" pitchFamily="18" charset="0"/>
                <a:cs typeface="Times New Roman" pitchFamily="18" charset="0"/>
              </a:rPr>
              <a:t>, A. </a:t>
            </a:r>
            <a:r>
              <a:rPr lang="en-US" sz="1800" dirty="0" err="1" smtClean="0">
                <a:latin typeface="Times New Roman" pitchFamily="18" charset="0"/>
                <a:cs typeface="Times New Roman" pitchFamily="18" charset="0"/>
              </a:rPr>
              <a:t>Ozgovde</a:t>
            </a:r>
            <a:r>
              <a:rPr lang="en-US" sz="1800" dirty="0" smtClean="0">
                <a:latin typeface="Times New Roman" pitchFamily="18" charset="0"/>
                <a:cs typeface="Times New Roman" pitchFamily="18" charset="0"/>
              </a:rPr>
              <a:t>, C. </a:t>
            </a:r>
            <a:r>
              <a:rPr lang="en-US" sz="1800" dirty="0" err="1" smtClean="0">
                <a:latin typeface="Times New Roman" pitchFamily="18" charset="0"/>
                <a:cs typeface="Times New Roman" pitchFamily="18" charset="0"/>
              </a:rPr>
              <a:t>Ersoy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EdgeCloudSim</a:t>
            </a:r>
            <a:r>
              <a:rPr lang="en-US" sz="1800" dirty="0" smtClean="0">
                <a:latin typeface="Times New Roman" pitchFamily="18" charset="0"/>
                <a:cs typeface="Times New Roman" pitchFamily="18" charset="0"/>
              </a:rPr>
              <a:t>: An Environment for Performance Evaluation of Edge Computing Systems [C]. in </a:t>
            </a:r>
            <a:r>
              <a:rPr lang="en-US" sz="1800" dirty="0" err="1" smtClean="0">
                <a:latin typeface="Times New Roman" pitchFamily="18" charset="0"/>
                <a:cs typeface="Times New Roman" pitchFamily="18" charset="0"/>
              </a:rPr>
              <a:t>Procedings</a:t>
            </a:r>
            <a:r>
              <a:rPr lang="en-US" sz="1800" dirty="0" smtClean="0">
                <a:latin typeface="Times New Roman" pitchFamily="18" charset="0"/>
                <a:cs typeface="Times New Roman" pitchFamily="18" charset="0"/>
              </a:rPr>
              <a:t> of the 2nd International Conference on Fog and Mobile Edge Computing. IEEE, 2017: 39-44.</a:t>
            </a:r>
          </a:p>
          <a:p>
            <a:pPr>
              <a:buNone/>
            </a:pP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[4] R. </a:t>
            </a:r>
            <a:r>
              <a:rPr lang="en-US" sz="1800" dirty="0" err="1" smtClean="0">
                <a:latin typeface="Times New Roman" pitchFamily="18" charset="0"/>
                <a:cs typeface="Times New Roman" pitchFamily="18" charset="0"/>
              </a:rPr>
              <a:t>Vilalta</a:t>
            </a:r>
            <a:r>
              <a:rPr lang="en-US" sz="1800" dirty="0" smtClean="0">
                <a:latin typeface="Times New Roman" pitchFamily="18" charset="0"/>
                <a:cs typeface="Times New Roman" pitchFamily="18" charset="0"/>
              </a:rPr>
              <a:t>, V. Lopez, A. </a:t>
            </a:r>
            <a:r>
              <a:rPr lang="en-US" sz="1800" dirty="0" err="1" smtClean="0">
                <a:latin typeface="Times New Roman" pitchFamily="18" charset="0"/>
                <a:cs typeface="Times New Roman" pitchFamily="18" charset="0"/>
              </a:rPr>
              <a:t>Giorgetti</a:t>
            </a:r>
            <a:r>
              <a:rPr lang="en-US" sz="1800" dirty="0" smtClean="0">
                <a:latin typeface="Times New Roman" pitchFamily="18" charset="0"/>
                <a:cs typeface="Times New Roman" pitchFamily="18" charset="0"/>
              </a:rPr>
              <a:t>, et al. </a:t>
            </a:r>
            <a:r>
              <a:rPr lang="en-US" sz="1800" dirty="0" err="1" smtClean="0">
                <a:latin typeface="Times New Roman" pitchFamily="18" charset="0"/>
                <a:cs typeface="Times New Roman" pitchFamily="18" charset="0"/>
              </a:rPr>
              <a:t>TelcoFog</a:t>
            </a:r>
            <a:r>
              <a:rPr lang="en-US" sz="1800" dirty="0" smtClean="0">
                <a:latin typeface="Times New Roman" pitchFamily="18" charset="0"/>
                <a:cs typeface="Times New Roman" pitchFamily="18" charset="0"/>
              </a:rPr>
              <a:t>: A Unified Flexible Fog and Cloud Computing Architecture for 5G Networks [J]. IEEE Communications Magazine, 2017, 55(8): 36-43.</a:t>
            </a:r>
          </a:p>
          <a:p>
            <a:pPr>
              <a:buNone/>
            </a:pP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[5] H. Ding, Y. </a:t>
            </a:r>
            <a:r>
              <a:rPr lang="en-US" sz="1800" dirty="0" err="1" smtClean="0">
                <a:latin typeface="Times New Roman" pitchFamily="18" charset="0"/>
                <a:cs typeface="Times New Roman" pitchFamily="18" charset="0"/>
              </a:rPr>
              <a:t>Guo</a:t>
            </a:r>
            <a:r>
              <a:rPr lang="en-US" sz="1800" dirty="0" smtClean="0">
                <a:latin typeface="Times New Roman" pitchFamily="18" charset="0"/>
                <a:cs typeface="Times New Roman" pitchFamily="18" charset="0"/>
              </a:rPr>
              <a:t>, X. Li, et al. Beef Up the Edge: Spectrum-Aware Placement of Edge Computing Services for the Internet of Things [J]. IEEE Transactions on Mobile Computing, 2018: 1-13.</a:t>
            </a:r>
          </a:p>
          <a:p>
            <a:r>
              <a:rPr lang="en-US" sz="1800" dirty="0" smtClean="0"/>
              <a:t> </a:t>
            </a:r>
          </a:p>
          <a:p>
            <a:pPr>
              <a:buNone/>
            </a:pPr>
            <a:endParaRPr lang="en-US" sz="1800" dirty="0" smtClean="0"/>
          </a:p>
          <a:p>
            <a:pPr>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553200"/>
          </a:xfrm>
        </p:spPr>
        <p:txBody>
          <a:bodyPr>
            <a:normAutofit fontScale="55000" lnSpcReduction="20000"/>
          </a:bodyPr>
          <a:lstStyle/>
          <a:p>
            <a:pPr algn="just">
              <a:lnSpc>
                <a:spcPct val="170000"/>
              </a:lnSpc>
              <a:buNone/>
            </a:pPr>
            <a:r>
              <a:rPr lang="en-US" sz="2900" dirty="0" smtClean="0"/>
              <a:t>[</a:t>
            </a:r>
            <a:r>
              <a:rPr lang="en-US" sz="2900" dirty="0" smtClean="0">
                <a:latin typeface="Times New Roman" pitchFamily="18" charset="0"/>
                <a:cs typeface="Times New Roman" pitchFamily="18" charset="0"/>
              </a:rPr>
              <a:t>6] L. Yang, J. Cao, Z. Wang, et al. Network Aware Multi-User Computation Partitioning in Mobile Edge Clouds [C]. 2017 46th IEEE International Conference on Parallel Processing. 2017: 302-311.</a:t>
            </a:r>
          </a:p>
          <a:p>
            <a:pPr algn="just">
              <a:lnSpc>
                <a:spcPct val="170000"/>
              </a:lnSpc>
              <a:buNone/>
            </a:pPr>
            <a:r>
              <a:rPr lang="en-US" sz="2900" dirty="0" smtClean="0">
                <a:latin typeface="Times New Roman" pitchFamily="18" charset="0"/>
                <a:cs typeface="Times New Roman" pitchFamily="18" charset="0"/>
              </a:rPr>
              <a:t> </a:t>
            </a:r>
          </a:p>
          <a:p>
            <a:pPr algn="just">
              <a:lnSpc>
                <a:spcPct val="170000"/>
              </a:lnSpc>
              <a:buNone/>
            </a:pPr>
            <a:r>
              <a:rPr lang="en-US" sz="2900" dirty="0" smtClean="0">
                <a:latin typeface="Times New Roman" pitchFamily="18" charset="0"/>
                <a:cs typeface="Times New Roman" pitchFamily="18" charset="0"/>
              </a:rPr>
              <a:t>[7] C. </a:t>
            </a:r>
            <a:r>
              <a:rPr lang="en-US" sz="2900" dirty="0" err="1" smtClean="0">
                <a:latin typeface="Times New Roman" pitchFamily="18" charset="0"/>
                <a:cs typeface="Times New Roman" pitchFamily="18" charset="0"/>
              </a:rPr>
              <a:t>Sonmez</a:t>
            </a:r>
            <a:r>
              <a:rPr lang="en-US" sz="2900" dirty="0" smtClean="0">
                <a:latin typeface="Times New Roman" pitchFamily="18" charset="0"/>
                <a:cs typeface="Times New Roman" pitchFamily="18" charset="0"/>
              </a:rPr>
              <a:t>, A. </a:t>
            </a:r>
            <a:r>
              <a:rPr lang="en-US" sz="2900" dirty="0" err="1" smtClean="0">
                <a:latin typeface="Times New Roman" pitchFamily="18" charset="0"/>
                <a:cs typeface="Times New Roman" pitchFamily="18" charset="0"/>
              </a:rPr>
              <a:t>Ozgovde</a:t>
            </a:r>
            <a:r>
              <a:rPr lang="en-US" sz="2900" dirty="0" smtClean="0">
                <a:latin typeface="Times New Roman" pitchFamily="18" charset="0"/>
                <a:cs typeface="Times New Roman" pitchFamily="18" charset="0"/>
              </a:rPr>
              <a:t>, C. </a:t>
            </a:r>
            <a:r>
              <a:rPr lang="en-US" sz="2900" dirty="0" err="1" smtClean="0">
                <a:latin typeface="Times New Roman" pitchFamily="18" charset="0"/>
                <a:cs typeface="Times New Roman" pitchFamily="18" charset="0"/>
              </a:rPr>
              <a:t>Ersoy</a:t>
            </a:r>
            <a:r>
              <a:rPr lang="en-US" sz="2900" dirty="0" smtClean="0">
                <a:latin typeface="Times New Roman" pitchFamily="18" charset="0"/>
                <a:cs typeface="Times New Roman" pitchFamily="18" charset="0"/>
              </a:rPr>
              <a:t>. Fuzzy Workload Orchestration for Edge Computing [J]. IEEE Transactions on Network and Service Management, 2019:14.</a:t>
            </a:r>
          </a:p>
          <a:p>
            <a:pPr algn="just">
              <a:lnSpc>
                <a:spcPct val="170000"/>
              </a:lnSpc>
              <a:buNone/>
            </a:pPr>
            <a:r>
              <a:rPr lang="en-US" sz="2900" dirty="0" smtClean="0">
                <a:latin typeface="Times New Roman" pitchFamily="18" charset="0"/>
                <a:cs typeface="Times New Roman" pitchFamily="18" charset="0"/>
              </a:rPr>
              <a:t> </a:t>
            </a:r>
          </a:p>
          <a:p>
            <a:pPr algn="just">
              <a:lnSpc>
                <a:spcPct val="170000"/>
              </a:lnSpc>
              <a:buNone/>
            </a:pPr>
            <a:r>
              <a:rPr lang="en-US" sz="2900" dirty="0" smtClean="0">
                <a:latin typeface="Times New Roman" pitchFamily="18" charset="0"/>
                <a:cs typeface="Times New Roman" pitchFamily="18" charset="0"/>
              </a:rPr>
              <a:t>[8] Z. Wang, Z. Zhao, G. Min, et al. User Mobility Aware Task Assignment for Mobile Edge Computing [J]. Future Generation Computer Systems, n2018: 1-8.</a:t>
            </a:r>
          </a:p>
          <a:p>
            <a:pPr algn="just">
              <a:lnSpc>
                <a:spcPct val="170000"/>
              </a:lnSpc>
              <a:buNone/>
            </a:pPr>
            <a:r>
              <a:rPr lang="en-US" sz="2900" dirty="0" smtClean="0">
                <a:latin typeface="Times New Roman" pitchFamily="18" charset="0"/>
                <a:cs typeface="Times New Roman" pitchFamily="18" charset="0"/>
              </a:rPr>
              <a:t> </a:t>
            </a:r>
          </a:p>
          <a:p>
            <a:pPr algn="just">
              <a:lnSpc>
                <a:spcPct val="170000"/>
              </a:lnSpc>
              <a:buNone/>
            </a:pPr>
            <a:r>
              <a:rPr lang="en-US" sz="2900" dirty="0" smtClean="0">
                <a:latin typeface="Times New Roman" pitchFamily="18" charset="0"/>
                <a:cs typeface="Times New Roman" pitchFamily="18" charset="0"/>
              </a:rPr>
              <a:t>[9] Y. Song, S.S. </a:t>
            </a:r>
            <a:r>
              <a:rPr lang="en-US" sz="2900" dirty="0" err="1" smtClean="0">
                <a:latin typeface="Times New Roman" pitchFamily="18" charset="0"/>
                <a:cs typeface="Times New Roman" pitchFamily="18" charset="0"/>
              </a:rPr>
              <a:t>Yau</a:t>
            </a:r>
            <a:r>
              <a:rPr lang="en-US" sz="2900" dirty="0" smtClean="0">
                <a:latin typeface="Times New Roman" pitchFamily="18" charset="0"/>
                <a:cs typeface="Times New Roman" pitchFamily="18" charset="0"/>
              </a:rPr>
              <a:t>, R. Yu, et al. An Approach to </a:t>
            </a:r>
            <a:r>
              <a:rPr lang="en-US" sz="2900" dirty="0" err="1" smtClean="0">
                <a:latin typeface="Times New Roman" pitchFamily="18" charset="0"/>
                <a:cs typeface="Times New Roman" pitchFamily="18" charset="0"/>
              </a:rPr>
              <a:t>QoS</a:t>
            </a:r>
            <a:r>
              <a:rPr lang="en-US" sz="2900" dirty="0" smtClean="0">
                <a:latin typeface="Times New Roman" pitchFamily="18" charset="0"/>
                <a:cs typeface="Times New Roman" pitchFamily="18" charset="0"/>
              </a:rPr>
              <a:t>-based Task Distribution in Edge Computing Networks for </a:t>
            </a:r>
            <a:r>
              <a:rPr lang="en-US" sz="2900" dirty="0" err="1" smtClean="0">
                <a:latin typeface="Times New Roman" pitchFamily="18" charset="0"/>
                <a:cs typeface="Times New Roman" pitchFamily="18" charset="0"/>
              </a:rPr>
              <a:t>IoT</a:t>
            </a:r>
            <a:r>
              <a:rPr lang="en-US" sz="2900" dirty="0" smtClean="0">
                <a:latin typeface="Times New Roman" pitchFamily="18" charset="0"/>
                <a:cs typeface="Times New Roman" pitchFamily="18" charset="0"/>
              </a:rPr>
              <a:t> Applications [C]. IEEE International Conference on Edge Computing. 2017: 32-39.</a:t>
            </a:r>
          </a:p>
          <a:p>
            <a:pPr algn="just">
              <a:lnSpc>
                <a:spcPct val="170000"/>
              </a:lnSpc>
              <a:buNone/>
            </a:pPr>
            <a:r>
              <a:rPr lang="en-US" sz="2900" dirty="0" smtClean="0">
                <a:latin typeface="Times New Roman" pitchFamily="18" charset="0"/>
                <a:cs typeface="Times New Roman" pitchFamily="18" charset="0"/>
              </a:rPr>
              <a:t> </a:t>
            </a:r>
            <a:r>
              <a:rPr lang="en-US" sz="2900" dirty="0" smtClean="0">
                <a:latin typeface="Times New Roman" pitchFamily="18" charset="0"/>
                <a:cs typeface="Times New Roman" pitchFamily="18" charset="0"/>
              </a:rPr>
              <a:t>[</a:t>
            </a:r>
            <a:r>
              <a:rPr lang="en-US" sz="2900" dirty="0" smtClean="0">
                <a:latin typeface="Times New Roman" pitchFamily="18" charset="0"/>
                <a:cs typeface="Times New Roman" pitchFamily="18" charset="0"/>
              </a:rPr>
              <a:t>10] G. Lee, W. </a:t>
            </a:r>
            <a:r>
              <a:rPr lang="en-US" sz="2900" dirty="0" err="1" smtClean="0">
                <a:latin typeface="Times New Roman" pitchFamily="18" charset="0"/>
                <a:cs typeface="Times New Roman" pitchFamily="18" charset="0"/>
              </a:rPr>
              <a:t>Saad</a:t>
            </a:r>
            <a:r>
              <a:rPr lang="en-US" sz="2900" dirty="0" smtClean="0">
                <a:latin typeface="Times New Roman" pitchFamily="18" charset="0"/>
                <a:cs typeface="Times New Roman" pitchFamily="18" charset="0"/>
              </a:rPr>
              <a:t>, M. </a:t>
            </a:r>
            <a:r>
              <a:rPr lang="en-US" sz="2900" dirty="0" err="1" smtClean="0">
                <a:latin typeface="Times New Roman" pitchFamily="18" charset="0"/>
                <a:cs typeface="Times New Roman" pitchFamily="18" charset="0"/>
              </a:rPr>
              <a:t>Bennis</a:t>
            </a:r>
            <a:r>
              <a:rPr lang="en-US" sz="2900" dirty="0" smtClean="0">
                <a:latin typeface="Times New Roman" pitchFamily="18" charset="0"/>
                <a:cs typeface="Times New Roman" pitchFamily="18" charset="0"/>
              </a:rPr>
              <a:t>. An Online Secretary Framework for Fog Network Formation with Minimal Latency [C]. IEEE International Conference on Communications. IEEE, 2017: 1-7.</a:t>
            </a:r>
          </a:p>
          <a:p>
            <a:pPr>
              <a:buNone/>
            </a:pP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818</TotalTime>
  <Words>853</Words>
  <Application>Microsoft Office PowerPoint</Application>
  <PresentationFormat>On-screen Show (4:3)</PresentationFormat>
  <Paragraphs>109</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371</cp:revision>
  <dcterms:created xsi:type="dcterms:W3CDTF">2006-08-16T00:00:00Z</dcterms:created>
  <dcterms:modified xsi:type="dcterms:W3CDTF">2021-01-25T13:27:48Z</dcterms:modified>
</cp:coreProperties>
</file>