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17-Mar-21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17-Mar-21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17-Mar-21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Attract Rank: District Attraction Ranking  Analysis Based on Taxi Big Data</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143000" y="1143000"/>
            <a:ext cx="7498080" cy="5257800"/>
          </a:xfrm>
        </p:spPr>
        <p:txBody>
          <a:bodyPr>
            <a:noAutofit/>
          </a:bodyPr>
          <a:lstStyle/>
          <a:p>
            <a:pPr algn="just">
              <a:lnSpc>
                <a:spcPct val="170000"/>
              </a:lnSpc>
            </a:pPr>
            <a:r>
              <a:rPr lang="en-US" sz="2000" dirty="0" smtClean="0">
                <a:latin typeface="Times New Roman" pitchFamily="18" charset="0"/>
                <a:cs typeface="Times New Roman" pitchFamily="18" charset="0"/>
              </a:rPr>
              <a:t>The city’s district attraction ranking plays an essential role in the city’s government because it can be used to reveal the city’s district attraction and thus help government make decisions for urban planning in terms of the smart city . </a:t>
            </a:r>
          </a:p>
          <a:p>
            <a:pPr algn="just">
              <a:lnSpc>
                <a:spcPct val="170000"/>
              </a:lnSpc>
            </a:pPr>
            <a:r>
              <a:rPr lang="en-US" sz="2000" dirty="0" smtClean="0">
                <a:latin typeface="Times New Roman" pitchFamily="18" charset="0"/>
                <a:cs typeface="Times New Roman" pitchFamily="18" charset="0"/>
              </a:rPr>
              <a:t>The traditional methods for urban planning mainly rely on the district’s GDP, employment rate, population density, information from questionnaire surveys and so on. </a:t>
            </a:r>
          </a:p>
          <a:p>
            <a:pPr algn="just">
              <a:lnSpc>
                <a:spcPct val="170000"/>
              </a:lnSpc>
            </a:pPr>
            <a:r>
              <a:rPr lang="en-US" sz="2000" dirty="0" smtClean="0">
                <a:latin typeface="Times New Roman" pitchFamily="18" charset="0"/>
                <a:cs typeface="Times New Roman" pitchFamily="18" charset="0"/>
              </a:rPr>
              <a:t>However, as a comparison , such information is becoming relatively less informative as the explosion of an increasing amount of urban data.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Autofit/>
          </a:bodyPr>
          <a:lstStyle/>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With the development of urban computing, it is possible to make good use of urban data for urban planning.</a:t>
            </a:r>
          </a:p>
          <a:p>
            <a:pPr algn="just">
              <a:lnSpc>
                <a:spcPct val="150000"/>
              </a:lnSpc>
            </a:pPr>
            <a:r>
              <a:rPr lang="en-US" sz="2000" dirty="0" smtClean="0">
                <a:latin typeface="Times New Roman" pitchFamily="18" charset="0"/>
                <a:cs typeface="Times New Roman" pitchFamily="18" charset="0"/>
              </a:rPr>
              <a:t> To this end, based on taxi big data obtained from Guangzhou, China, this paper proposes a district attraction ranking approach called Attract Rank, which for the first time uses taxi big data for district ranking. </a:t>
            </a:r>
          </a:p>
          <a:p>
            <a:pPr algn="just">
              <a:lnSpc>
                <a:spcPct val="150000"/>
              </a:lnSpc>
            </a:pPr>
            <a:r>
              <a:rPr lang="en-US" sz="2000" dirty="0" smtClean="0">
                <a:latin typeface="Times New Roman" pitchFamily="18" charset="0"/>
                <a:cs typeface="Times New Roman" pitchFamily="18" charset="0"/>
              </a:rPr>
              <a:t>An application system is developed for demonstration purposes.</a:t>
            </a: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With the rapidly growing population in urban areas, these days the urban road networks are expanding at a faster rate. </a:t>
            </a:r>
          </a:p>
          <a:p>
            <a:pPr algn="just">
              <a:lnSpc>
                <a:spcPct val="150000"/>
              </a:lnSpc>
            </a:pPr>
            <a:r>
              <a:rPr lang="en-US" sz="2000" dirty="0" smtClean="0">
                <a:latin typeface="Times New Roman" pitchFamily="18" charset="0"/>
                <a:cs typeface="Times New Roman" pitchFamily="18" charset="0"/>
              </a:rPr>
              <a:t>The frequent movement of people on them leads to traffic congestions. These congestions originate from some crowded road segments, and diffuse towards other parts of the urban road networks creating further congestions. </a:t>
            </a:r>
          </a:p>
          <a:p>
            <a:pPr algn="just">
              <a:lnSpc>
                <a:spcPct val="150000"/>
              </a:lnSpc>
            </a:pPr>
            <a:r>
              <a:rPr lang="en-US" sz="2000" dirty="0" smtClean="0">
                <a:latin typeface="Times New Roman" pitchFamily="18" charset="0"/>
                <a:cs typeface="Times New Roman" pitchFamily="18" charset="0"/>
              </a:rPr>
              <a:t>This behavior of road networks motivates the need to understand the influence of individual road segments on others in terms of congestion. In this work, we propose Road Rank, an algorithm to compute the influence scores of each road segment in an urban road network, and rank them based on their overall influence.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Its goal is to use data from various sources to solve some of the problems encountered in today’s urbanization process , such as air pollution</a:t>
            </a:r>
          </a:p>
          <a:p>
            <a:pPr algn="just">
              <a:lnSpc>
                <a:spcPct val="150000"/>
              </a:lnSpc>
            </a:pPr>
            <a:r>
              <a:rPr lang="en-US" sz="2000" dirty="0" smtClean="0">
                <a:latin typeface="Times New Roman" pitchFamily="18" charset="0"/>
                <a:cs typeface="Times New Roman" pitchFamily="18" charset="0"/>
              </a:rPr>
              <a:t>In the era of big data, data-driven application has become a feature in many areas, such as wastewater treatment process.</a:t>
            </a:r>
          </a:p>
          <a:p>
            <a:pPr algn="just">
              <a:lnSpc>
                <a:spcPct val="150000"/>
              </a:lnSpc>
            </a:pPr>
            <a:r>
              <a:rPr lang="en-US" sz="2000" dirty="0" smtClean="0">
                <a:latin typeface="Times New Roman" pitchFamily="18" charset="0"/>
                <a:cs typeface="Times New Roman" pitchFamily="18" charset="0"/>
              </a:rPr>
              <a:t>he development of network theory and the emergence of various data such as social data, migration data, taxi operating data and smartcard data, statistical analysis of network and flows between locations can be conducted. Based on the aforementioned data , a research direction called smart city has emerged</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this paper proposes a district attraction ranking approach called Attract Rank, which for the first time uses taxi big data for district ranking . </a:t>
            </a:r>
          </a:p>
          <a:p>
            <a:pPr algn="just">
              <a:lnSpc>
                <a:spcPct val="150000"/>
              </a:lnSpc>
            </a:pPr>
            <a:r>
              <a:rPr lang="en-US" sz="2000" dirty="0" smtClean="0">
                <a:latin typeface="Times New Roman" pitchFamily="18" charset="0"/>
                <a:cs typeface="Times New Roman" pitchFamily="18" charset="0"/>
              </a:rPr>
              <a:t>Taxis are viewed as sensors of the city traffic situation. There fore we treat them as reasonable sampling of real traffic flow and use them to study the vehicles’ travel </a:t>
            </a:r>
            <a:r>
              <a:rPr lang="en-US" sz="2000" dirty="0" err="1" smtClean="0">
                <a:latin typeface="Times New Roman" pitchFamily="18" charset="0"/>
                <a:cs typeface="Times New Roman" pitchFamily="18" charset="0"/>
              </a:rPr>
              <a:t>behaviour</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We propose a ranking based visual analysis method to study taxi travel </a:t>
            </a:r>
            <a:r>
              <a:rPr lang="en-US" sz="2000" dirty="0" err="1" smtClean="0">
                <a:latin typeface="Times New Roman" pitchFamily="18" charset="0"/>
                <a:cs typeface="Times New Roman" pitchFamily="18" charset="0"/>
              </a:rPr>
              <a:t>behaviour</a:t>
            </a:r>
            <a:r>
              <a:rPr lang="en-US" sz="2000" dirty="0" smtClean="0">
                <a:latin typeface="Times New Roman" pitchFamily="18" charset="0"/>
                <a:cs typeface="Times New Roman" pitchFamily="18" charset="0"/>
              </a:rPr>
              <a:t> on a route .</a:t>
            </a:r>
          </a:p>
          <a:p>
            <a:pPr algn="just">
              <a:lnSpc>
                <a:spcPct val="150000"/>
              </a:lnSpc>
            </a:pPr>
            <a:r>
              <a:rPr lang="en-US" sz="2000" dirty="0" smtClean="0">
                <a:latin typeface="Times New Roman" pitchFamily="18" charset="0"/>
                <a:cs typeface="Times New Roman" pitchFamily="18" charset="0"/>
              </a:rPr>
              <a:t>We develop an interactive system to support ranking based explorations of taxi travel </a:t>
            </a:r>
            <a:r>
              <a:rPr lang="en-US" sz="2000" dirty="0" err="1" smtClean="0">
                <a:latin typeface="Times New Roman" pitchFamily="18" charset="0"/>
                <a:cs typeface="Times New Roman" pitchFamily="18" charset="0"/>
              </a:rPr>
              <a:t>behaviour</a:t>
            </a:r>
            <a:r>
              <a:rPr lang="en-US" sz="2000" dirty="0" smtClean="0">
                <a:latin typeface="Times New Roman" pitchFamily="18" charset="0"/>
                <a:cs typeface="Times New Roman" pitchFamily="18" charset="0"/>
              </a:rPr>
              <a:t>, and we evaluate it with use cases and a user study.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proposed an attractive area clustering algorithm based on grid density. Based on taxi </a:t>
            </a:r>
            <a:r>
              <a:rPr lang="en-US" sz="2000" dirty="0" err="1" smtClean="0">
                <a:latin typeface="Times New Roman" pitchFamily="18" charset="0"/>
                <a:cs typeface="Times New Roman" pitchFamily="18" charset="0"/>
              </a:rPr>
              <a:t>spatio</a:t>
            </a:r>
            <a:r>
              <a:rPr lang="en-US" sz="2000" dirty="0" smtClean="0">
                <a:latin typeface="Times New Roman" pitchFamily="18" charset="0"/>
                <a:cs typeface="Times New Roman" pitchFamily="18" charset="0"/>
              </a:rPr>
              <a:t>-temporal trajectory data , </a:t>
            </a:r>
            <a:r>
              <a:rPr lang="en-US" sz="2000" dirty="0" err="1" smtClean="0">
                <a:latin typeface="Times New Roman" pitchFamily="18" charset="0"/>
                <a:cs typeface="Times New Roman" pitchFamily="18" charset="0"/>
              </a:rPr>
              <a:t>Mouet</a:t>
            </a:r>
            <a:r>
              <a:rPr lang="en-US" sz="2000" dirty="0" smtClean="0">
                <a:latin typeface="Times New Roman" pitchFamily="18" charset="0"/>
                <a:cs typeface="Times New Roman" pitchFamily="18" charset="0"/>
              </a:rPr>
              <a:t> al.</a:t>
            </a:r>
          </a:p>
          <a:p>
            <a:pPr algn="just">
              <a:lnSpc>
                <a:spcPct val="150000"/>
              </a:lnSpc>
            </a:pPr>
            <a:r>
              <a:rPr lang="en-US" sz="2000" dirty="0" smtClean="0">
                <a:latin typeface="Times New Roman" pitchFamily="18" charset="0"/>
                <a:cs typeface="Times New Roman" pitchFamily="18" charset="0"/>
              </a:rPr>
              <a:t>we propose a district attraction ranking method called Attract Rank, which is the first attempt to use taxi big data for district ranking as well as to overcome some shortcomings of the existing related methods.</a:t>
            </a:r>
          </a:p>
          <a:p>
            <a:pPr algn="just">
              <a:lnSpc>
                <a:spcPct val="150000"/>
              </a:lnSpc>
            </a:pPr>
            <a:r>
              <a:rPr lang="en-US" sz="2000" dirty="0" smtClean="0">
                <a:latin typeface="Times New Roman" pitchFamily="18" charset="0"/>
                <a:cs typeface="Times New Roman" pitchFamily="18" charset="0"/>
              </a:rPr>
              <a:t>To this end, based on taxi big data obtained from Guangzhou, China, this paper proposes a district attraction ranking approach called Attract Rank, which for the first time uses taxi big data for district ranking. An application system is developed for demonstration purposes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3942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Mining trip attractive areas using large-scale taxi trajectory data</a:t>
                      </a:r>
                      <a:endParaRPr lang="en-IN" dirty="0" smtClean="0"/>
                    </a:p>
                    <a:p>
                      <a:pPr algn="ctr"/>
                      <a:endParaRPr lang="en-IN" dirty="0"/>
                    </a:p>
                  </a:txBody>
                  <a:tcPr/>
                </a:tc>
                <a:tc>
                  <a:txBody>
                    <a:bodyPr/>
                    <a:lstStyle/>
                    <a:p>
                      <a:pPr algn="ctr"/>
                      <a:r>
                        <a:rPr kumimoji="0" lang="en-US" kern="1200" dirty="0" smtClean="0">
                          <a:solidFill>
                            <a:schemeClr val="dk1"/>
                          </a:solidFill>
                          <a:latin typeface="+mn-lt"/>
                          <a:ea typeface="+mn-ea"/>
                          <a:cs typeface="+mn-cs"/>
                        </a:rPr>
                        <a:t>L. </a:t>
                      </a:r>
                      <a:r>
                        <a:rPr kumimoji="0" lang="en-US" kern="1200" dirty="0" err="1" smtClean="0">
                          <a:solidFill>
                            <a:schemeClr val="dk1"/>
                          </a:solidFill>
                          <a:latin typeface="+mn-lt"/>
                          <a:ea typeface="+mn-ea"/>
                          <a:cs typeface="+mn-cs"/>
                        </a:rPr>
                        <a:t>Zheng</a:t>
                      </a:r>
                      <a:r>
                        <a:rPr kumimoji="0" lang="en-US" kern="1200" dirty="0" smtClean="0">
                          <a:solidFill>
                            <a:schemeClr val="dk1"/>
                          </a:solidFill>
                          <a:latin typeface="+mn-lt"/>
                          <a:ea typeface="+mn-ea"/>
                          <a:cs typeface="+mn-cs"/>
                        </a:rPr>
                        <a:t>, D. Xia, X. Zhao, and W. Liu</a:t>
                      </a:r>
                      <a:endParaRPr lang="en-IN" dirty="0"/>
                    </a:p>
                  </a:txBody>
                  <a:tcPr/>
                </a:tc>
                <a:tc>
                  <a:txBody>
                    <a:bodyPr/>
                    <a:lstStyle/>
                    <a:p>
                      <a:pPr algn="just"/>
                      <a:r>
                        <a:rPr lang="en-US" dirty="0" smtClean="0"/>
                        <a:t>With the rapid development of location aware computing technologies, the research of data mining for spatial-temporal trajectories has attracted many scholars. </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Urban function identification based on POI and taxi trajectory data </a:t>
                      </a:r>
                      <a:endParaRPr lang="en-IN" dirty="0" smtClean="0"/>
                    </a:p>
                    <a:p>
                      <a:pPr algn="ctr"/>
                      <a:endParaRPr lang="en-IN" dirty="0"/>
                    </a:p>
                  </a:txBody>
                  <a:tcPr/>
                </a:tc>
                <a:tc>
                  <a:txBody>
                    <a:bodyPr/>
                    <a:lstStyle/>
                    <a:p>
                      <a:pPr algn="ctr"/>
                      <a:r>
                        <a:rPr kumimoji="0" lang="en-US" kern="1200" dirty="0" smtClean="0">
                          <a:solidFill>
                            <a:schemeClr val="dk1"/>
                          </a:solidFill>
                          <a:latin typeface="+mn-lt"/>
                          <a:ea typeface="+mn-ea"/>
                          <a:cs typeface="+mn-cs"/>
                        </a:rPr>
                        <a:t>X. </a:t>
                      </a:r>
                      <a:r>
                        <a:rPr kumimoji="0" lang="en-US" kern="1200" dirty="0" err="1" smtClean="0">
                          <a:solidFill>
                            <a:schemeClr val="dk1"/>
                          </a:solidFill>
                          <a:latin typeface="+mn-lt"/>
                          <a:ea typeface="+mn-ea"/>
                          <a:cs typeface="+mn-cs"/>
                        </a:rPr>
                        <a:t>Mou</a:t>
                      </a:r>
                      <a:r>
                        <a:rPr kumimoji="0" lang="en-US" kern="1200" dirty="0" smtClean="0">
                          <a:solidFill>
                            <a:schemeClr val="dk1"/>
                          </a:solidFill>
                          <a:latin typeface="+mn-lt"/>
                          <a:ea typeface="+mn-ea"/>
                          <a:cs typeface="+mn-cs"/>
                        </a:rPr>
                        <a:t>, F. </a:t>
                      </a:r>
                      <a:r>
                        <a:rPr kumimoji="0" lang="en-US" kern="1200" dirty="0" err="1" smtClean="0">
                          <a:solidFill>
                            <a:schemeClr val="dk1"/>
                          </a:solidFill>
                          <a:latin typeface="+mn-lt"/>
                          <a:ea typeface="+mn-ea"/>
                          <a:cs typeface="+mn-cs"/>
                        </a:rPr>
                        <a:t>Cai</a:t>
                      </a:r>
                      <a:r>
                        <a:rPr kumimoji="0" lang="en-US" kern="1200" dirty="0" smtClean="0">
                          <a:solidFill>
                            <a:schemeClr val="dk1"/>
                          </a:solidFill>
                          <a:latin typeface="+mn-lt"/>
                          <a:ea typeface="+mn-ea"/>
                          <a:cs typeface="+mn-cs"/>
                        </a:rPr>
                        <a:t>, X. Zhang, J. Chen, and R. Zhu,</a:t>
                      </a:r>
                      <a:endParaRPr lang="en-IN" dirty="0"/>
                    </a:p>
                  </a:txBody>
                  <a:tcPr/>
                </a:tc>
                <a:tc>
                  <a:txBody>
                    <a:bodyPr/>
                    <a:lstStyle/>
                    <a:p>
                      <a:pPr algn="just"/>
                      <a:r>
                        <a:rPr lang="en-US" dirty="0" smtClean="0"/>
                        <a:t>this study proposes a non-negative matrix decomposition (KNMF) model with kernel function, and uses this model to identify urban functions.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9428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Exploring the urban region-of-interest through the analysis of online map search queries</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Y. Sun, H. Zhu, F. </a:t>
                      </a:r>
                      <a:r>
                        <a:rPr kumimoji="0" lang="en-US" kern="1200" dirty="0" err="1" smtClean="0">
                          <a:solidFill>
                            <a:schemeClr val="dk1"/>
                          </a:solidFill>
                          <a:latin typeface="+mn-lt"/>
                          <a:ea typeface="+mn-ea"/>
                          <a:cs typeface="+mn-cs"/>
                        </a:rPr>
                        <a:t>Zhuang</a:t>
                      </a:r>
                      <a:r>
                        <a:rPr kumimoji="0" lang="en-US" kern="1200" dirty="0" smtClean="0">
                          <a:solidFill>
                            <a:schemeClr val="dk1"/>
                          </a:solidFill>
                          <a:latin typeface="+mn-lt"/>
                          <a:ea typeface="+mn-ea"/>
                          <a:cs typeface="+mn-cs"/>
                        </a:rPr>
                        <a:t>, J. </a:t>
                      </a:r>
                      <a:r>
                        <a:rPr kumimoji="0" lang="en-US" kern="1200" dirty="0" err="1" smtClean="0">
                          <a:solidFill>
                            <a:schemeClr val="dk1"/>
                          </a:solidFill>
                          <a:latin typeface="+mn-lt"/>
                          <a:ea typeface="+mn-ea"/>
                          <a:cs typeface="+mn-cs"/>
                        </a:rPr>
                        <a:t>Gu</a:t>
                      </a:r>
                      <a:r>
                        <a:rPr kumimoji="0" lang="en-US" kern="1200" dirty="0" smtClean="0">
                          <a:solidFill>
                            <a:schemeClr val="dk1"/>
                          </a:solidFill>
                          <a:latin typeface="+mn-lt"/>
                          <a:ea typeface="+mn-ea"/>
                          <a:cs typeface="+mn-cs"/>
                        </a:rPr>
                        <a:t>, and Q</a:t>
                      </a:r>
                      <a:endParaRPr lang="en-IN" dirty="0"/>
                    </a:p>
                  </a:txBody>
                  <a:tcPr/>
                </a:tc>
                <a:tc>
                  <a:txBody>
                    <a:bodyPr/>
                    <a:lstStyle/>
                    <a:p>
                      <a:pPr algn="just"/>
                      <a:r>
                        <a:rPr lang="en-US" dirty="0" smtClean="0"/>
                        <a:t>Indeed, by visualizing the results obtained from URPTM, we can successfully obtain many meaningful travel patterns and interesting discoveries on urban lives.</a:t>
                      </a:r>
                      <a:endParaRPr lang="en-IN" dirty="0"/>
                    </a:p>
                  </a:txBody>
                  <a:tcPr/>
                </a:tc>
              </a:tr>
              <a:tr h="370840">
                <a:tc>
                  <a:txBody>
                    <a:bodyPr/>
                    <a:lstStyle/>
                    <a:p>
                      <a:pPr algn="just"/>
                      <a:r>
                        <a:rPr kumimoji="0" lang="en-US" kern="1200" dirty="0" smtClean="0">
                          <a:solidFill>
                            <a:schemeClr val="dk1"/>
                          </a:solidFill>
                          <a:latin typeface="+mn-lt"/>
                          <a:ea typeface="+mn-ea"/>
                          <a:cs typeface="+mn-cs"/>
                        </a:rPr>
                        <a:t>Urban attractors: Discovering patterns in regions of attraction in cities</a:t>
                      </a:r>
                      <a:endParaRPr lang="en-IN" dirty="0"/>
                    </a:p>
                  </a:txBody>
                  <a:tcPr/>
                </a:tc>
                <a:tc>
                  <a:txBody>
                    <a:bodyPr/>
                    <a:lstStyle/>
                    <a:p>
                      <a:pPr algn="just"/>
                      <a:r>
                        <a:rPr kumimoji="0" lang="en-US" kern="1200" dirty="0" smtClean="0">
                          <a:solidFill>
                            <a:schemeClr val="dk1"/>
                          </a:solidFill>
                          <a:latin typeface="+mn-lt"/>
                          <a:ea typeface="+mn-ea"/>
                          <a:cs typeface="+mn-cs"/>
                        </a:rPr>
                        <a:t>M. </a:t>
                      </a:r>
                      <a:r>
                        <a:rPr kumimoji="0" lang="en-US" kern="1200" dirty="0" err="1" smtClean="0">
                          <a:solidFill>
                            <a:schemeClr val="dk1"/>
                          </a:solidFill>
                          <a:latin typeface="+mn-lt"/>
                          <a:ea typeface="+mn-ea"/>
                          <a:cs typeface="+mn-cs"/>
                        </a:rPr>
                        <a:t>Alhazzani</a:t>
                      </a:r>
                      <a:r>
                        <a:rPr kumimoji="0" lang="en-US" kern="1200" dirty="0" smtClean="0">
                          <a:solidFill>
                            <a:schemeClr val="dk1"/>
                          </a:solidFill>
                          <a:latin typeface="+mn-lt"/>
                          <a:ea typeface="+mn-ea"/>
                          <a:cs typeface="+mn-cs"/>
                        </a:rPr>
                        <a:t>, F. </a:t>
                      </a:r>
                      <a:r>
                        <a:rPr kumimoji="0" lang="en-US" kern="1200" dirty="0" err="1" smtClean="0">
                          <a:solidFill>
                            <a:schemeClr val="dk1"/>
                          </a:solidFill>
                          <a:latin typeface="+mn-lt"/>
                          <a:ea typeface="+mn-ea"/>
                          <a:cs typeface="+mn-cs"/>
                        </a:rPr>
                        <a:t>Alhasoun</a:t>
                      </a:r>
                      <a:r>
                        <a:rPr kumimoji="0" lang="en-US" kern="1200" dirty="0" smtClean="0">
                          <a:solidFill>
                            <a:schemeClr val="dk1"/>
                          </a:solidFill>
                          <a:latin typeface="+mn-lt"/>
                          <a:ea typeface="+mn-ea"/>
                          <a:cs typeface="+mn-cs"/>
                        </a:rPr>
                        <a:t>, Z. </a:t>
                      </a:r>
                      <a:r>
                        <a:rPr kumimoji="0" lang="en-US" kern="1200" dirty="0" err="1" smtClean="0">
                          <a:solidFill>
                            <a:schemeClr val="dk1"/>
                          </a:solidFill>
                          <a:latin typeface="+mn-lt"/>
                          <a:ea typeface="+mn-ea"/>
                          <a:cs typeface="+mn-cs"/>
                        </a:rPr>
                        <a:t>Alawwad</a:t>
                      </a:r>
                      <a:r>
                        <a:rPr kumimoji="0" lang="en-US" kern="1200" dirty="0" smtClean="0">
                          <a:solidFill>
                            <a:schemeClr val="dk1"/>
                          </a:solidFill>
                          <a:latin typeface="+mn-lt"/>
                          <a:ea typeface="+mn-ea"/>
                          <a:cs typeface="+mn-cs"/>
                        </a:rPr>
                        <a:t>, and M. C. </a:t>
                      </a:r>
                      <a:r>
                        <a:rPr kumimoji="0" lang="en-US" kern="1200" dirty="0" err="1" smtClean="0">
                          <a:solidFill>
                            <a:schemeClr val="dk1"/>
                          </a:solidFill>
                          <a:latin typeface="+mn-lt"/>
                          <a:ea typeface="+mn-ea"/>
                          <a:cs typeface="+mn-cs"/>
                        </a:rPr>
                        <a:t>Gonz</a:t>
                      </a:r>
                      <a:r>
                        <a:rPr kumimoji="0" lang="en-US" kern="1200" dirty="0" smtClean="0">
                          <a:solidFill>
                            <a:schemeClr val="dk1"/>
                          </a:solidFill>
                          <a:latin typeface="+mn-lt"/>
                          <a:ea typeface="+mn-ea"/>
                          <a:cs typeface="+mn-cs"/>
                        </a:rPr>
                        <a:t> ́</a:t>
                      </a:r>
                      <a:r>
                        <a:rPr kumimoji="0" lang="en-US" kern="1200" dirty="0" err="1" smtClean="0">
                          <a:solidFill>
                            <a:schemeClr val="dk1"/>
                          </a:solidFill>
                          <a:latin typeface="+mn-lt"/>
                          <a:ea typeface="+mn-ea"/>
                          <a:cs typeface="+mn-cs"/>
                        </a:rPr>
                        <a:t>alez</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we present a framework for classifying districts in cities by their attractiveness to visitors, and relating Points of Interests (POIs) types to districts' attraction patterns</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3.jpg"/>
          <p:cNvPicPr>
            <a:picLocks noGrp="1" noChangeAspect="1" noChangeArrowheads="1"/>
          </p:cNvPicPr>
          <p:nvPr>
            <p:ph idx="1"/>
          </p:nvPr>
        </p:nvPicPr>
        <p:blipFill>
          <a:blip r:embed="rId2"/>
          <a:srcRect/>
          <a:stretch>
            <a:fillRect/>
          </a:stretch>
        </p:blipFill>
        <p:spPr bwMode="auto">
          <a:xfrm>
            <a:off x="1905000" y="1371600"/>
            <a:ext cx="6248399"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a:t>
            </a:r>
            <a:r>
              <a:rPr lang="en-US" smtClean="0"/>
              <a:t>Windows </a:t>
            </a:r>
            <a:r>
              <a:rPr lang="en-US" smtClean="0"/>
              <a:t>10</a:t>
            </a:r>
            <a:endParaRPr lang="en-US" dirty="0" smtClean="0"/>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2000" dirty="0" smtClean="0">
                <a:latin typeface="Times New Roman" pitchFamily="18" charset="0"/>
                <a:cs typeface="Times New Roman" pitchFamily="18" charset="0"/>
              </a:rPr>
              <a:t>[1] G. Sun, V. Chang, G. Yang, and D. Liao, “The cost-efficient deployment of replica servers in virtual content distribution networks for data fusion ,” Information Sciences, vol. 432, pp. 495–515, 2018.</a:t>
            </a:r>
          </a:p>
          <a:p>
            <a:pPr algn="just">
              <a:lnSpc>
                <a:spcPct val="160000"/>
              </a:lnSpc>
            </a:pPr>
            <a:r>
              <a:rPr lang="en-US" sz="2000" dirty="0" smtClean="0">
                <a:latin typeface="Times New Roman" pitchFamily="18" charset="0"/>
                <a:cs typeface="Times New Roman" pitchFamily="18" charset="0"/>
              </a:rPr>
              <a:t>[2] V. Chang, “Towards data analysis for weather cloud computing ,” </a:t>
            </a:r>
            <a:r>
              <a:rPr lang="en-US" sz="2000" dirty="0" err="1" smtClean="0">
                <a:latin typeface="Times New Roman" pitchFamily="18" charset="0"/>
                <a:cs typeface="Times New Roman" pitchFamily="18" charset="0"/>
              </a:rPr>
              <a:t>Knowl</a:t>
            </a:r>
            <a:r>
              <a:rPr lang="en-US" sz="2000" dirty="0" smtClean="0">
                <a:latin typeface="Times New Roman" pitchFamily="18" charset="0"/>
                <a:cs typeface="Times New Roman" pitchFamily="18" charset="0"/>
              </a:rPr>
              <a:t> . Based Syst., vol. 127, pp. 29–45, 2017.</a:t>
            </a:r>
          </a:p>
          <a:p>
            <a:pPr algn="just">
              <a:lnSpc>
                <a:spcPct val="160000"/>
              </a:lnSpc>
            </a:pPr>
            <a:r>
              <a:rPr lang="en-US" sz="2000" dirty="0" smtClean="0">
                <a:latin typeface="Times New Roman" pitchFamily="18" charset="0"/>
                <a:cs typeface="Times New Roman" pitchFamily="18" charset="0"/>
              </a:rPr>
              <a:t>[3] T. </a:t>
            </a:r>
            <a:r>
              <a:rPr lang="en-US" sz="2000" dirty="0" err="1" smtClean="0">
                <a:latin typeface="Times New Roman" pitchFamily="18" charset="0"/>
                <a:cs typeface="Times New Roman" pitchFamily="18" charset="0"/>
              </a:rPr>
              <a:t>Soler</a:t>
            </a:r>
            <a:r>
              <a:rPr lang="en-US" sz="2000" dirty="0" smtClean="0">
                <a:latin typeface="Times New Roman" pitchFamily="18" charset="0"/>
                <a:cs typeface="Times New Roman" pitchFamily="18" charset="0"/>
              </a:rPr>
              <a:t> and L. D. </a:t>
            </a:r>
            <a:r>
              <a:rPr lang="en-US" sz="2000" dirty="0" err="1" smtClean="0">
                <a:latin typeface="Times New Roman" pitchFamily="18" charset="0"/>
                <a:cs typeface="Times New Roman" pitchFamily="18" charset="0"/>
              </a:rPr>
              <a:t>Hothem</a:t>
            </a:r>
            <a:r>
              <a:rPr lang="en-US" sz="2000" dirty="0" smtClean="0">
                <a:latin typeface="Times New Roman" pitchFamily="18" charset="0"/>
                <a:cs typeface="Times New Roman" pitchFamily="18" charset="0"/>
              </a:rPr>
              <a:t>, “Coordinate systems used in geodesy: Basic definitions and concepts ,” Journal of surveying engineering, vol. 114,no. 2, pp. 84–97, 1988.</a:t>
            </a:r>
          </a:p>
          <a:p>
            <a:pPr algn="just">
              <a:lnSpc>
                <a:spcPct val="160000"/>
              </a:lnSpc>
            </a:pPr>
            <a:r>
              <a:rPr lang="en-US" sz="2000" dirty="0" smtClean="0">
                <a:latin typeface="Times New Roman" pitchFamily="18" charset="0"/>
                <a:cs typeface="Times New Roman" pitchFamily="18" charset="0"/>
              </a:rPr>
              <a:t>[4] C. M. Bishop , Pattern Recognition and Machine Learning, M. </a:t>
            </a:r>
            <a:r>
              <a:rPr lang="en-US" sz="2000" dirty="0" err="1" smtClean="0">
                <a:latin typeface="Times New Roman" pitchFamily="18" charset="0"/>
                <a:cs typeface="Times New Roman" pitchFamily="18" charset="0"/>
              </a:rPr>
              <a:t>Jordan,J</a:t>
            </a:r>
            <a:r>
              <a:rPr lang="en-US" sz="2000" dirty="0" smtClean="0">
                <a:latin typeface="Times New Roman" pitchFamily="18" charset="0"/>
                <a:cs typeface="Times New Roman" pitchFamily="18" charset="0"/>
              </a:rPr>
              <a:t>. Kleinberg, and B. </a:t>
            </a:r>
            <a:r>
              <a:rPr lang="en-US" sz="2000" dirty="0" err="1" smtClean="0">
                <a:latin typeface="Times New Roman" pitchFamily="18" charset="0"/>
                <a:cs typeface="Times New Roman" pitchFamily="18" charset="0"/>
              </a:rPr>
              <a:t>Sch</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olkopf</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Eds.Springer</a:t>
            </a:r>
            <a:r>
              <a:rPr lang="en-US" sz="2000" dirty="0" smtClean="0">
                <a:latin typeface="Times New Roman" pitchFamily="18" charset="0"/>
                <a:cs typeface="Times New Roman" pitchFamily="18" charset="0"/>
              </a:rPr>
              <a:t>, 2006</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92500" lnSpcReduction="20000"/>
          </a:bodyPr>
          <a:lstStyle/>
          <a:p>
            <a:pPr algn="just">
              <a:lnSpc>
                <a:spcPct val="170000"/>
              </a:lnSpc>
            </a:pPr>
            <a:r>
              <a:rPr lang="en-US" sz="2000" dirty="0" smtClean="0">
                <a:latin typeface="Times New Roman" pitchFamily="18" charset="0"/>
                <a:cs typeface="Times New Roman" pitchFamily="18" charset="0"/>
              </a:rPr>
              <a:t>[5] S. </a:t>
            </a:r>
            <a:r>
              <a:rPr lang="en-US" sz="2000" dirty="0" err="1" smtClean="0">
                <a:latin typeface="Times New Roman" pitchFamily="18" charset="0"/>
                <a:cs typeface="Times New Roman" pitchFamily="18" charset="0"/>
              </a:rPr>
              <a:t>Brin</a:t>
            </a:r>
            <a:r>
              <a:rPr lang="en-US" sz="2000" dirty="0" smtClean="0">
                <a:latin typeface="Times New Roman" pitchFamily="18" charset="0"/>
                <a:cs typeface="Times New Roman" pitchFamily="18" charset="0"/>
              </a:rPr>
              <a:t> and L. Page, “The anatomy of a large-scale hyper textual web search engine ,” Computer networks and ISDN systems, vol. 30, no. 1-7,pp. 107–117, 1998.</a:t>
            </a:r>
          </a:p>
          <a:p>
            <a:pPr algn="just">
              <a:lnSpc>
                <a:spcPct val="170000"/>
              </a:lnSpc>
            </a:pPr>
            <a:r>
              <a:rPr lang="en-US" sz="2000" dirty="0" smtClean="0">
                <a:latin typeface="Times New Roman" pitchFamily="18" charset="0"/>
                <a:cs typeface="Times New Roman" pitchFamily="18" charset="0"/>
              </a:rPr>
              <a:t>[6] M. </a:t>
            </a:r>
            <a:r>
              <a:rPr lang="en-US" sz="2000" dirty="0" err="1" smtClean="0">
                <a:latin typeface="Times New Roman" pitchFamily="18" charset="0"/>
                <a:cs typeface="Times New Roman" pitchFamily="18" charset="0"/>
              </a:rPr>
              <a:t>Bianchini</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Gori</a:t>
            </a:r>
            <a:r>
              <a:rPr lang="en-US" sz="2000" dirty="0" smtClean="0">
                <a:latin typeface="Times New Roman" pitchFamily="18" charset="0"/>
                <a:cs typeface="Times New Roman" pitchFamily="18" charset="0"/>
              </a:rPr>
              <a:t>, and F. </a:t>
            </a:r>
            <a:r>
              <a:rPr lang="en-US" sz="2000" dirty="0" err="1" smtClean="0">
                <a:latin typeface="Times New Roman" pitchFamily="18" charset="0"/>
                <a:cs typeface="Times New Roman" pitchFamily="18" charset="0"/>
              </a:rPr>
              <a:t>Scarselli</a:t>
            </a:r>
            <a:r>
              <a:rPr lang="en-US" sz="2000" dirty="0" smtClean="0">
                <a:latin typeface="Times New Roman" pitchFamily="18" charset="0"/>
                <a:cs typeface="Times New Roman" pitchFamily="18" charset="0"/>
              </a:rPr>
              <a:t>, “Inside page rank,” </a:t>
            </a:r>
            <a:r>
              <a:rPr lang="en-US" sz="2000" dirty="0" err="1" smtClean="0">
                <a:latin typeface="Times New Roman" pitchFamily="18" charset="0"/>
                <a:cs typeface="Times New Roman" pitchFamily="18" charset="0"/>
              </a:rPr>
              <a:t>ACMTransactions</a:t>
            </a:r>
            <a:r>
              <a:rPr lang="en-US" sz="2000" dirty="0" smtClean="0">
                <a:latin typeface="Times New Roman" pitchFamily="18" charset="0"/>
                <a:cs typeface="Times New Roman" pitchFamily="18" charset="0"/>
              </a:rPr>
              <a:t> on Internet Technology (TOIT), vol. 5, no. 1, pp. 92–128,2005.</a:t>
            </a:r>
          </a:p>
          <a:p>
            <a:pPr algn="just">
              <a:lnSpc>
                <a:spcPct val="170000"/>
              </a:lnSpc>
            </a:pPr>
            <a:r>
              <a:rPr lang="en-US" sz="2000" dirty="0" smtClean="0">
                <a:latin typeface="Times New Roman" pitchFamily="18" charset="0"/>
                <a:cs typeface="Times New Roman" pitchFamily="18" charset="0"/>
              </a:rPr>
              <a:t>[7] P. </a:t>
            </a:r>
            <a:r>
              <a:rPr lang="en-US" sz="2000" dirty="0" err="1" smtClean="0">
                <a:latin typeface="Times New Roman" pitchFamily="18" charset="0"/>
                <a:cs typeface="Times New Roman" pitchFamily="18" charset="0"/>
              </a:rPr>
              <a:t>Berkhin</a:t>
            </a:r>
            <a:r>
              <a:rPr lang="en-US" sz="2000" dirty="0" smtClean="0">
                <a:latin typeface="Times New Roman" pitchFamily="18" charset="0"/>
                <a:cs typeface="Times New Roman" pitchFamily="18" charset="0"/>
              </a:rPr>
              <a:t>, “A survey on page rank computing ,” Internet Mathematics , vol. 2, no. 1, pp. 73–120, 2005.</a:t>
            </a:r>
          </a:p>
          <a:p>
            <a:pPr algn="just">
              <a:lnSpc>
                <a:spcPct val="170000"/>
              </a:lnSpc>
            </a:pPr>
            <a:r>
              <a:rPr lang="en-US" sz="2000" dirty="0" smtClean="0">
                <a:latin typeface="Times New Roman" pitchFamily="18" charset="0"/>
                <a:cs typeface="Times New Roman" pitchFamily="18" charset="0"/>
              </a:rPr>
              <a:t>[8] A. N. </a:t>
            </a:r>
            <a:r>
              <a:rPr lang="en-US" sz="2000" dirty="0" err="1" smtClean="0">
                <a:latin typeface="Times New Roman" pitchFamily="18" charset="0"/>
                <a:cs typeface="Times New Roman" pitchFamily="18" charset="0"/>
              </a:rPr>
              <a:t>Langville</a:t>
            </a:r>
            <a:r>
              <a:rPr lang="en-US" sz="2000" dirty="0" smtClean="0">
                <a:latin typeface="Times New Roman" pitchFamily="18" charset="0"/>
                <a:cs typeface="Times New Roman" pitchFamily="18" charset="0"/>
              </a:rPr>
              <a:t> and C. D. Meyer, “Deeper inside page rank,” Internet Mathematics, vol. 1, no. 3, pp. 335–380, 2004.</a:t>
            </a:r>
          </a:p>
          <a:p>
            <a:pPr algn="just">
              <a:lnSpc>
                <a:spcPct val="170000"/>
              </a:lnSpc>
            </a:pPr>
            <a:r>
              <a:rPr lang="en-US" sz="2000" dirty="0" smtClean="0">
                <a:latin typeface="Times New Roman" pitchFamily="18" charset="0"/>
                <a:cs typeface="Times New Roman" pitchFamily="18" charset="0"/>
              </a:rPr>
              <a:t>[9] A. </a:t>
            </a:r>
            <a:r>
              <a:rPr lang="en-US" sz="2000" dirty="0" err="1" smtClean="0">
                <a:latin typeface="Times New Roman" pitchFamily="18" charset="0"/>
                <a:cs typeface="Times New Roman" pitchFamily="18" charset="0"/>
              </a:rPr>
              <a:t>Rajaraman</a:t>
            </a:r>
            <a:r>
              <a:rPr lang="en-US" sz="2000" dirty="0" smtClean="0">
                <a:latin typeface="Times New Roman" pitchFamily="18" charset="0"/>
                <a:cs typeface="Times New Roman" pitchFamily="18" charset="0"/>
              </a:rPr>
              <a:t> and J. D. </a:t>
            </a:r>
            <a:r>
              <a:rPr lang="en-US" sz="2000" dirty="0" err="1" smtClean="0">
                <a:latin typeface="Times New Roman" pitchFamily="18" charset="0"/>
                <a:cs typeface="Times New Roman" pitchFamily="18" charset="0"/>
              </a:rPr>
              <a:t>Ullman</a:t>
            </a:r>
            <a:r>
              <a:rPr lang="en-US" sz="2000" dirty="0" smtClean="0">
                <a:latin typeface="Times New Roman" pitchFamily="18" charset="0"/>
                <a:cs typeface="Times New Roman" pitchFamily="18" charset="0"/>
              </a:rPr>
              <a:t> , Mining of massive datasets. Cambridge University Press, 2011.</a:t>
            </a:r>
          </a:p>
          <a:p>
            <a:pPr algn="just">
              <a:lnSpc>
                <a:spcPct val="170000"/>
              </a:lnSpc>
            </a:pPr>
            <a:r>
              <a:rPr lang="en-US" sz="2000" dirty="0" smtClean="0">
                <a:latin typeface="Times New Roman" pitchFamily="18" charset="0"/>
                <a:cs typeface="Times New Roman" pitchFamily="18" charset="0"/>
              </a:rPr>
              <a:t>[10] R. </a:t>
            </a:r>
            <a:r>
              <a:rPr lang="en-US" sz="2000" dirty="0" err="1" smtClean="0">
                <a:latin typeface="Times New Roman" pitchFamily="18" charset="0"/>
                <a:cs typeface="Times New Roman" pitchFamily="18" charset="0"/>
              </a:rPr>
              <a:t>Serfozo,Basics</a:t>
            </a:r>
            <a:r>
              <a:rPr lang="en-US" sz="2000" dirty="0" smtClean="0">
                <a:latin typeface="Times New Roman" pitchFamily="18" charset="0"/>
                <a:cs typeface="Times New Roman" pitchFamily="18" charset="0"/>
              </a:rPr>
              <a:t> of applied stochastic processes. Springer Science&amp; Business Media, 2009.Guangqia</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1204</TotalTime>
  <Words>1201</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Attract Rank: District Attraction Ranking  Analysis Based on Taxi Big Data</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530</cp:revision>
  <dcterms:created xsi:type="dcterms:W3CDTF">2006-08-16T00:00:00Z</dcterms:created>
  <dcterms:modified xsi:type="dcterms:W3CDTF">2021-03-17T08:02:28Z</dcterms:modified>
</cp:coreProperties>
</file>