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17-Mar-21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17-Mar-21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An Evolutionary Model to Mine High Expected Utility Patterns From Uncertain Databases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4" name="Content Placeholder 3"/>
          <p:cNvSpPr>
            <a:spLocks noGrp="1"/>
          </p:cNvSpPr>
          <p:nvPr>
            <p:ph idx="1"/>
          </p:nvPr>
        </p:nvSpPr>
        <p:spPr>
          <a:xfrm>
            <a:off x="1295400" y="1066800"/>
            <a:ext cx="7638288" cy="5181600"/>
          </a:xfrm>
        </p:spPr>
        <p:txBody>
          <a:bodyPr>
            <a:noAutofit/>
          </a:bodyPr>
          <a:lstStyle/>
          <a:p>
            <a:r>
              <a:rPr lang="en-US" sz="2000" dirty="0" smtClean="0">
                <a:latin typeface="Times New Roman" pitchFamily="18" charset="0"/>
                <a:cs typeface="Times New Roman" pitchFamily="18" charset="0"/>
              </a:rPr>
              <a:t>In recent decades, mobile or the Internet of Thing(</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devices are dramatically increasing in many domains and applications. Thus, a massive amount of data is generated and produced. </a:t>
            </a:r>
          </a:p>
          <a:p>
            <a:r>
              <a:rPr lang="en-US" sz="2000" dirty="0" smtClean="0">
                <a:latin typeface="Times New Roman" pitchFamily="18" charset="0"/>
                <a:cs typeface="Times New Roman" pitchFamily="18" charset="0"/>
              </a:rPr>
              <a:t>Those collected data contain a large amount of in-</a:t>
            </a:r>
            <a:r>
              <a:rPr lang="en-US" sz="2000" dirty="0" err="1" smtClean="0">
                <a:latin typeface="Times New Roman" pitchFamily="18" charset="0"/>
                <a:cs typeface="Times New Roman" pitchFamily="18" charset="0"/>
              </a:rPr>
              <a:t>teresting</a:t>
            </a:r>
            <a:r>
              <a:rPr lang="en-US" sz="2000" dirty="0" smtClean="0">
                <a:latin typeface="Times New Roman" pitchFamily="18" charset="0"/>
                <a:cs typeface="Times New Roman" pitchFamily="18" charset="0"/>
              </a:rPr>
              <a:t> information (i.e., interestingness, weight, frequency, or uncertainty), and most of the existing and generic algorithms in pattern mining only consider the single object and precise data to discover the required information. </a:t>
            </a:r>
          </a:p>
          <a:p>
            <a:r>
              <a:rPr lang="en-US" sz="2000" dirty="0" smtClean="0">
                <a:latin typeface="Times New Roman" pitchFamily="18" charset="0"/>
                <a:cs typeface="Times New Roman" pitchFamily="18" charset="0"/>
              </a:rPr>
              <a:t>Meanwhile, since the collected information is huge, and it is necessary to discover meaningful and up-to-date information in a limit and particular time. </a:t>
            </a:r>
          </a:p>
          <a:p>
            <a:r>
              <a:rPr lang="en-US" sz="2000" dirty="0" smtClean="0">
                <a:latin typeface="Times New Roman" pitchFamily="18" charset="0"/>
                <a:cs typeface="Times New Roman" pitchFamily="18" charset="0"/>
              </a:rPr>
              <a:t>In this paper, we consider both utility and uncertainty as the majority objects to efficiently mine the interesting high expected utility patterns(HEUPs) in a limit time based on the multi-objective evolutionary framework.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62500" lnSpcReduction="20000"/>
          </a:bodyPr>
          <a:lstStyle/>
          <a:p>
            <a:pPr algn="just">
              <a:lnSpc>
                <a:spcPct val="150000"/>
              </a:lnSpc>
            </a:pPr>
            <a:r>
              <a:rPr lang="en-US" dirty="0" smtClean="0">
                <a:latin typeface="Times New Roman" pitchFamily="18" charset="0"/>
                <a:cs typeface="Times New Roman" pitchFamily="18" charset="0"/>
              </a:rPr>
              <a:t>The benefits of the designed model (called MOEA-HEUPM) can discover the valuable HEUPs without pre-defined threshold values (i.e., minimum utility and minimum uncertainty)in the uncertain environment. </a:t>
            </a:r>
          </a:p>
          <a:p>
            <a:pPr algn="just">
              <a:lnSpc>
                <a:spcPct val="150000"/>
              </a:lnSpc>
            </a:pPr>
            <a:r>
              <a:rPr lang="en-US" dirty="0" smtClean="0">
                <a:latin typeface="Times New Roman" pitchFamily="18" charset="0"/>
                <a:cs typeface="Times New Roman" pitchFamily="18" charset="0"/>
              </a:rPr>
              <a:t>Two encoding methodologies are also considered in the developed MOEA-HEUPM to show its effectiveness. </a:t>
            </a:r>
          </a:p>
          <a:p>
            <a:pPr algn="just">
              <a:lnSpc>
                <a:spcPct val="150000"/>
              </a:lnSpc>
            </a:pPr>
            <a:r>
              <a:rPr lang="en-US" dirty="0" smtClean="0">
                <a:latin typeface="Times New Roman" pitchFamily="18" charset="0"/>
                <a:cs typeface="Times New Roman" pitchFamily="18" charset="0"/>
              </a:rPr>
              <a:t>Based on the developed MOEA-HEUPM model, the set of non-dominated HEUPs can be discovered in a limit time for decision-making. </a:t>
            </a:r>
          </a:p>
          <a:p>
            <a:pPr algn="just">
              <a:lnSpc>
                <a:spcPct val="150000"/>
              </a:lnSpc>
            </a:pPr>
            <a:r>
              <a:rPr lang="en-US" dirty="0" smtClean="0">
                <a:latin typeface="Times New Roman" pitchFamily="18" charset="0"/>
                <a:cs typeface="Times New Roman" pitchFamily="18" charset="0"/>
              </a:rPr>
              <a:t>Experiments are then conducted to show the effectiveness and efficiency of the designed MOEA-HEUPM model in terms of convergence, hyper volume and number of the discovered patterns compared to the generic approaches.</a:t>
            </a:r>
          </a:p>
          <a:p>
            <a:pPr algn="just">
              <a:lnSpc>
                <a:spcPct val="150000"/>
              </a:lnSpc>
              <a:buNone/>
            </a:pPr>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8382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Data mining consists of deriving implicit, potentially meaningful and useful knowledge from databases such as information about the most profitable items. </a:t>
            </a:r>
          </a:p>
          <a:p>
            <a:pPr algn="just">
              <a:lnSpc>
                <a:spcPct val="150000"/>
              </a:lnSpc>
            </a:pPr>
            <a:r>
              <a:rPr lang="en-US" sz="2000" dirty="0" smtClean="0">
                <a:latin typeface="Times New Roman" pitchFamily="18" charset="0"/>
                <a:cs typeface="Times New Roman" pitchFamily="18" charset="0"/>
              </a:rPr>
              <a:t>High-utility item set mining (HUIM) has thus emerged as an important research topic in data mining. </a:t>
            </a:r>
          </a:p>
          <a:p>
            <a:pPr algn="just">
              <a:lnSpc>
                <a:spcPct val="150000"/>
              </a:lnSpc>
            </a:pPr>
            <a:r>
              <a:rPr lang="en-US" sz="2000" dirty="0" smtClean="0">
                <a:latin typeface="Times New Roman" pitchFamily="18" charset="0"/>
                <a:cs typeface="Times New Roman" pitchFamily="18" charset="0"/>
              </a:rPr>
              <a:t>But most HUIM algorithms can only handle precise data, although big data collected in real-life applications using experimental measurements or noisy sensors is often uncertain. </a:t>
            </a:r>
          </a:p>
          <a:p>
            <a:pPr algn="just">
              <a:lnSpc>
                <a:spcPct val="150000"/>
              </a:lnSpc>
            </a:pPr>
            <a:r>
              <a:rPr lang="en-US" sz="2000" dirty="0" smtClean="0">
                <a:latin typeface="Times New Roman" pitchFamily="18" charset="0"/>
                <a:cs typeface="Times New Roman" pitchFamily="18" charset="0"/>
              </a:rPr>
              <a:t>In this paper, an efficient algorithm, named Mining Uncertain High-Utility Item sets (MUHUI), is proposed to efficiently discover potential high-utility item sets (PHUIs) in uncertain data.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generic Evolutionary Computation (EC) [15] is a meta-heuristic approach, which is used to solve the NP-hard and optimization problems efficiently based on the single-objective fitness function in evolutionary progress.</a:t>
            </a:r>
          </a:p>
          <a:p>
            <a:pPr algn="just">
              <a:lnSpc>
                <a:spcPct val="150000"/>
              </a:lnSpc>
            </a:pPr>
            <a:r>
              <a:rPr lang="en-US" sz="2000" dirty="0" smtClean="0"/>
              <a:t> </a:t>
            </a:r>
            <a:r>
              <a:rPr lang="en-US" sz="2000" dirty="0" smtClean="0">
                <a:latin typeface="Times New Roman" pitchFamily="18" charset="0"/>
                <a:cs typeface="Times New Roman" pitchFamily="18" charset="0"/>
              </a:rPr>
              <a:t>MOEA/D is a generic framework that integrates the multi-objective evolutionary problem into small multi-objective </a:t>
            </a:r>
            <a:r>
              <a:rPr lang="en-US" sz="2000" dirty="0" err="1" smtClean="0">
                <a:latin typeface="Times New Roman" pitchFamily="18" charset="0"/>
                <a:cs typeface="Times New Roman" pitchFamily="18" charset="0"/>
              </a:rPr>
              <a:t>opti-mization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subproblems</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It is not a trivial task to set the appropriate </a:t>
            </a:r>
            <a:r>
              <a:rPr lang="en-US" sz="2000" dirty="0" err="1" smtClean="0">
                <a:latin typeface="Times New Roman" pitchFamily="18" charset="0"/>
                <a:cs typeface="Times New Roman" pitchFamily="18" charset="0"/>
              </a:rPr>
              <a:t>thresholdfor</a:t>
            </a:r>
            <a:r>
              <a:rPr lang="en-US" sz="2000" dirty="0" smtClean="0">
                <a:latin typeface="Times New Roman" pitchFamily="18" charset="0"/>
                <a:cs typeface="Times New Roman" pitchFamily="18" charset="0"/>
              </a:rPr>
              <a:t> pattern evaluation since it can easily cause the “rare-</a:t>
            </a:r>
            <a:r>
              <a:rPr lang="en-US" sz="2000" dirty="0" err="1" smtClean="0">
                <a:latin typeface="Times New Roman" pitchFamily="18" charset="0"/>
                <a:cs typeface="Times New Roman" pitchFamily="18" charset="0"/>
              </a:rPr>
              <a:t>item”and</a:t>
            </a:r>
            <a:r>
              <a:rPr lang="en-US" sz="2000" dirty="0" smtClean="0">
                <a:latin typeface="Times New Roman" pitchFamily="18" charset="0"/>
                <a:cs typeface="Times New Roman" pitchFamily="18" charset="0"/>
              </a:rPr>
              <a:t> “combinational explosion” problems.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This technique discovers relevant patterns by studying the correlation between transactions in the transaction database based on clustering techniques. </a:t>
            </a:r>
          </a:p>
          <a:p>
            <a:pPr algn="just">
              <a:lnSpc>
                <a:spcPct val="150000"/>
              </a:lnSpc>
            </a:pPr>
            <a:r>
              <a:rPr lang="en-US" sz="2000" dirty="0" smtClean="0">
                <a:latin typeface="Times New Roman" pitchFamily="18" charset="0"/>
                <a:cs typeface="Times New Roman" pitchFamily="18" charset="0"/>
              </a:rPr>
              <a:t>The set of transactions is first clustered, such that highly correlated transactions are grouped together. </a:t>
            </a:r>
          </a:p>
          <a:p>
            <a:pPr algn="just">
              <a:lnSpc>
                <a:spcPct val="150000"/>
              </a:lnSpc>
            </a:pPr>
            <a:r>
              <a:rPr lang="en-US" sz="2000" dirty="0" smtClean="0">
                <a:latin typeface="Times New Roman" pitchFamily="18" charset="0"/>
                <a:cs typeface="Times New Roman" pitchFamily="18" charset="0"/>
              </a:rPr>
              <a:t>Next, we derive the relevant patterns by applying a pattern mining algorithm to each cluster. </a:t>
            </a:r>
          </a:p>
          <a:p>
            <a:pPr algn="just">
              <a:lnSpc>
                <a:spcPct val="150000"/>
              </a:lnSpc>
            </a:pPr>
            <a:r>
              <a:rPr lang="en-US" sz="2000" dirty="0" smtClean="0">
                <a:latin typeface="Times New Roman" pitchFamily="18" charset="0"/>
                <a:cs typeface="Times New Roman" pitchFamily="18" charset="0"/>
              </a:rPr>
              <a:t>We present two different pattern mining algorithms, one applying an approximation-based strategy and another based on an exact strategy.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Experiments are then conducted to show the effectiveness and efficiency of the designed MOEA-HEUPM model in terms of convergence, hyper volume and number of the discovered patterns compared to the generic approaches.</a:t>
            </a:r>
          </a:p>
          <a:p>
            <a:pPr algn="just">
              <a:lnSpc>
                <a:spcPct val="150000"/>
              </a:lnSpc>
            </a:pPr>
            <a:r>
              <a:rPr lang="en-US" sz="2000" dirty="0" smtClean="0">
                <a:latin typeface="Times New Roman" pitchFamily="18" charset="0"/>
                <a:cs typeface="Times New Roman" pitchFamily="18" charset="0"/>
              </a:rPr>
              <a:t>The HV and </a:t>
            </a:r>
            <a:r>
              <a:rPr lang="en-US" sz="2000" dirty="0" err="1" smtClean="0">
                <a:latin typeface="Times New Roman" pitchFamily="18" charset="0"/>
                <a:cs typeface="Times New Roman" pitchFamily="18" charset="0"/>
              </a:rPr>
              <a:t>Cov</a:t>
            </a:r>
            <a:r>
              <a:rPr lang="en-US" sz="2000" dirty="0" smtClean="0">
                <a:latin typeface="Times New Roman" pitchFamily="18" charset="0"/>
                <a:cs typeface="Times New Roman" pitchFamily="18" charset="0"/>
              </a:rPr>
              <a:t> are then evaluated to verify the efficiency of two binary and value encoding schemas. The results for the two variants of encoding schemas are then showed in Figs. 2 and 3, respectively.</a:t>
            </a:r>
          </a:p>
          <a:p>
            <a:pPr algn="just">
              <a:lnSpc>
                <a:spcPct val="150000"/>
              </a:lnSpc>
            </a:pPr>
            <a:r>
              <a:rPr lang="en-US" sz="2000" dirty="0" smtClean="0">
                <a:latin typeface="Times New Roman" pitchFamily="18" charset="0"/>
                <a:cs typeface="Times New Roman" pitchFamily="18" charset="0"/>
              </a:rPr>
              <a:t>high-lighted the performance issue with the current incremental high utility mining algorithm that has a high false discovery rate and generates many patterns.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66852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kumimoji="0" lang="en-US" kern="1200" dirty="0" smtClean="0">
                          <a:solidFill>
                            <a:schemeClr val="dk1"/>
                          </a:solidFill>
                          <a:latin typeface="+mn-lt"/>
                          <a:ea typeface="+mn-ea"/>
                          <a:cs typeface="+mn-cs"/>
                        </a:rPr>
                        <a:t>A survey of parallel sequential pattern mining,</a:t>
                      </a:r>
                      <a:endParaRPr lang="en-IN" dirty="0"/>
                    </a:p>
                  </a:txBody>
                  <a:tcPr/>
                </a:tc>
                <a:tc>
                  <a:txBody>
                    <a:bodyPr/>
                    <a:lstStyle/>
                    <a:p>
                      <a:pPr algn="ctr"/>
                      <a:r>
                        <a:rPr kumimoji="0" lang="en-US" kern="1200" dirty="0" smtClean="0">
                          <a:solidFill>
                            <a:schemeClr val="dk1"/>
                          </a:solidFill>
                          <a:latin typeface="+mn-lt"/>
                          <a:ea typeface="+mn-ea"/>
                          <a:cs typeface="+mn-cs"/>
                        </a:rPr>
                        <a:t> </a:t>
                      </a:r>
                      <a:r>
                        <a:rPr kumimoji="0" lang="en-US" kern="1200" dirty="0" err="1" smtClean="0">
                          <a:solidFill>
                            <a:schemeClr val="dk1"/>
                          </a:solidFill>
                          <a:latin typeface="+mn-lt"/>
                          <a:ea typeface="+mn-ea"/>
                          <a:cs typeface="+mn-cs"/>
                        </a:rPr>
                        <a:t>W.Gan,J.C.W.Lin,P.Fournier-Viger,H.C.Chao,andP.S.Yu</a:t>
                      </a:r>
                      <a:r>
                        <a:rPr kumimoji="0" lang="en-US" kern="1200" dirty="0" smtClean="0">
                          <a:solidFill>
                            <a:schemeClr val="dk1"/>
                          </a:solidFill>
                          <a:latin typeface="+mn-lt"/>
                          <a:ea typeface="+mn-ea"/>
                          <a:cs typeface="+mn-cs"/>
                        </a:rPr>
                        <a:t>,</a:t>
                      </a:r>
                      <a:endParaRPr lang="en-IN" dirty="0"/>
                    </a:p>
                  </a:txBody>
                  <a:tcPr/>
                </a:tc>
                <a:tc>
                  <a:txBody>
                    <a:bodyPr/>
                    <a:lstStyle/>
                    <a:p>
                      <a:pPr algn="just"/>
                      <a:r>
                        <a:rPr lang="en-US" dirty="0" smtClean="0"/>
                        <a:t>Traditional data mining algorithms generally have problems and challenges including huge memory cost, low processing speed, and inadequate hard disk space. </a:t>
                      </a:r>
                      <a:endParaRPr lang="en-IN" dirty="0"/>
                    </a:p>
                  </a:txBody>
                  <a:tcPr/>
                </a:tc>
              </a:tr>
              <a:tr h="370840">
                <a:tc>
                  <a:txBody>
                    <a:bodyPr/>
                    <a:lstStyle/>
                    <a:p>
                      <a:pPr algn="ctr"/>
                      <a:r>
                        <a:rPr kumimoji="0" lang="en-US" kern="1200" dirty="0" smtClean="0">
                          <a:solidFill>
                            <a:schemeClr val="dk1"/>
                          </a:solidFill>
                          <a:latin typeface="+mn-lt"/>
                          <a:ea typeface="+mn-ea"/>
                          <a:cs typeface="+mn-cs"/>
                        </a:rPr>
                        <a:t>FHM: Faster high-utility item set mining using estimated utility co-occurrence pruning</a:t>
                      </a:r>
                      <a:endParaRPr lang="en-IN" dirty="0"/>
                    </a:p>
                  </a:txBody>
                  <a:tcPr/>
                </a:tc>
                <a:tc>
                  <a:txBody>
                    <a:bodyPr/>
                    <a:lstStyle/>
                    <a:p>
                      <a:pPr algn="ctr"/>
                      <a:r>
                        <a:rPr kumimoji="0" lang="en-US" kern="1200" dirty="0" smtClean="0">
                          <a:solidFill>
                            <a:schemeClr val="dk1"/>
                          </a:solidFill>
                          <a:latin typeface="+mn-lt"/>
                          <a:ea typeface="+mn-ea"/>
                          <a:cs typeface="+mn-cs"/>
                        </a:rPr>
                        <a:t>P. Fournier-</a:t>
                      </a:r>
                      <a:r>
                        <a:rPr kumimoji="0" lang="en-US" kern="1200" dirty="0" err="1" smtClean="0">
                          <a:solidFill>
                            <a:schemeClr val="dk1"/>
                          </a:solidFill>
                          <a:latin typeface="+mn-lt"/>
                          <a:ea typeface="+mn-ea"/>
                          <a:cs typeface="+mn-cs"/>
                        </a:rPr>
                        <a:t>Viger</a:t>
                      </a:r>
                      <a:r>
                        <a:rPr kumimoji="0" lang="en-US" kern="1200" dirty="0" smtClean="0">
                          <a:solidFill>
                            <a:schemeClr val="dk1"/>
                          </a:solidFill>
                          <a:latin typeface="+mn-lt"/>
                          <a:ea typeface="+mn-ea"/>
                          <a:cs typeface="+mn-cs"/>
                        </a:rPr>
                        <a:t>, C. W. Wu, S. </a:t>
                      </a:r>
                      <a:r>
                        <a:rPr kumimoji="0" lang="en-US" kern="1200" dirty="0" err="1" smtClean="0">
                          <a:solidFill>
                            <a:schemeClr val="dk1"/>
                          </a:solidFill>
                          <a:latin typeface="+mn-lt"/>
                          <a:ea typeface="+mn-ea"/>
                          <a:cs typeface="+mn-cs"/>
                        </a:rPr>
                        <a:t>Zida</a:t>
                      </a:r>
                      <a:r>
                        <a:rPr kumimoji="0" lang="en-US" kern="1200" dirty="0" smtClean="0">
                          <a:solidFill>
                            <a:schemeClr val="dk1"/>
                          </a:solidFill>
                          <a:latin typeface="+mn-lt"/>
                          <a:ea typeface="+mn-ea"/>
                          <a:cs typeface="+mn-cs"/>
                        </a:rPr>
                        <a:t>, and V. S. Tseng, </a:t>
                      </a:r>
                      <a:endParaRPr lang="en-IN" dirty="0"/>
                    </a:p>
                  </a:txBody>
                  <a:tcPr/>
                </a:tc>
                <a:tc>
                  <a:txBody>
                    <a:bodyPr/>
                    <a:lstStyle/>
                    <a:p>
                      <a:pPr algn="just"/>
                      <a:r>
                        <a:rPr lang="en-US" dirty="0" smtClean="0"/>
                        <a:t>In this paper, we address this issue by proposing a novel strategy based on the analysis of item co-occurrences to reduce the number of join operations that need to be performed.</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60720"/>
        </p:xfrm>
        <a:graphic>
          <a:graphicData uri="http://schemas.openxmlformats.org/drawingml/2006/table">
            <a:tbl>
              <a:tblPr firstRow="1" bandRow="1">
                <a:tableStyleId>{5C22544A-7EE6-4342-B048-85BDC9FD1C3A}</a:tableStyleId>
              </a:tblPr>
              <a:tblGrid>
                <a:gridCol w="2571750"/>
                <a:gridCol w="2571750"/>
                <a:gridCol w="2571750"/>
              </a:tblGrid>
              <a:tr h="152400">
                <a:tc>
                  <a:txBody>
                    <a:bodyPr/>
                    <a:lstStyle/>
                    <a:p>
                      <a:pPr algn="ctr"/>
                      <a:r>
                        <a:rPr lang="en-US" dirty="0" smtClean="0"/>
                        <a:t>TITTLE</a:t>
                      </a:r>
                      <a:endParaRPr lang="en-IN" dirty="0"/>
                    </a:p>
                  </a:txBody>
                  <a:tcPr/>
                </a:tc>
                <a:tc>
                  <a:txBody>
                    <a:bodyPr/>
                    <a:lstStyle/>
                    <a:p>
                      <a:pPr algn="ctr"/>
                      <a:r>
                        <a:rPr lang="en-US" dirty="0" smtClean="0"/>
                        <a:t>AUTHOR</a:t>
                      </a:r>
                      <a:endParaRPr lang="en-IN" dirty="0"/>
                    </a:p>
                  </a:txBody>
                  <a:tcPr/>
                </a:tc>
                <a:tc>
                  <a:txBody>
                    <a:bodyPr/>
                    <a:lstStyle/>
                    <a:p>
                      <a:pPr algn="ctr"/>
                      <a:r>
                        <a:rPr lang="en-US" dirty="0" smtClean="0"/>
                        <a:t>DESCRIPTION</a:t>
                      </a:r>
                      <a:endParaRPr lang="en-IN" dirty="0"/>
                    </a:p>
                  </a:txBody>
                  <a:tcPr/>
                </a:tc>
              </a:tr>
              <a:tr h="370840">
                <a:tc>
                  <a:txBody>
                    <a:bodyPr/>
                    <a:lstStyle/>
                    <a:p>
                      <a:pPr algn="just"/>
                      <a:r>
                        <a:rPr kumimoji="0" lang="en-US" kern="1200" dirty="0" err="1" smtClean="0">
                          <a:solidFill>
                            <a:schemeClr val="dk1"/>
                          </a:solidFill>
                          <a:latin typeface="+mn-lt"/>
                          <a:ea typeface="+mn-ea"/>
                          <a:cs typeface="+mn-cs"/>
                        </a:rPr>
                        <a:t>Prob-abilistic</a:t>
                      </a:r>
                      <a:r>
                        <a:rPr kumimoji="0" lang="en-US" kern="1200" dirty="0" smtClean="0">
                          <a:solidFill>
                            <a:schemeClr val="dk1"/>
                          </a:solidFill>
                          <a:latin typeface="+mn-lt"/>
                          <a:ea typeface="+mn-ea"/>
                          <a:cs typeface="+mn-cs"/>
                        </a:rPr>
                        <a:t> frequent item set mining in uncertain databases</a:t>
                      </a:r>
                      <a:endParaRPr lang="en-IN" dirty="0"/>
                    </a:p>
                  </a:txBody>
                  <a:tcPr/>
                </a:tc>
                <a:tc>
                  <a:txBody>
                    <a:bodyPr/>
                    <a:lstStyle/>
                    <a:p>
                      <a:pPr algn="just"/>
                      <a:r>
                        <a:rPr kumimoji="0" lang="en-US" kern="1200" dirty="0" smtClean="0">
                          <a:solidFill>
                            <a:schemeClr val="dk1"/>
                          </a:solidFill>
                          <a:latin typeface="+mn-lt"/>
                          <a:ea typeface="+mn-ea"/>
                          <a:cs typeface="+mn-cs"/>
                        </a:rPr>
                        <a:t>T. </a:t>
                      </a:r>
                      <a:r>
                        <a:rPr kumimoji="0" lang="en-US" kern="1200" dirty="0" err="1" smtClean="0">
                          <a:solidFill>
                            <a:schemeClr val="dk1"/>
                          </a:solidFill>
                          <a:latin typeface="+mn-lt"/>
                          <a:ea typeface="+mn-ea"/>
                          <a:cs typeface="+mn-cs"/>
                        </a:rPr>
                        <a:t>Bernecker</a:t>
                      </a:r>
                      <a:r>
                        <a:rPr kumimoji="0" lang="en-US" kern="1200" dirty="0" smtClean="0">
                          <a:solidFill>
                            <a:schemeClr val="dk1"/>
                          </a:solidFill>
                          <a:latin typeface="+mn-lt"/>
                          <a:ea typeface="+mn-ea"/>
                          <a:cs typeface="+mn-cs"/>
                        </a:rPr>
                        <a:t>, H. P. </a:t>
                      </a:r>
                      <a:r>
                        <a:rPr kumimoji="0" lang="en-US" kern="1200" dirty="0" err="1" smtClean="0">
                          <a:solidFill>
                            <a:schemeClr val="dk1"/>
                          </a:solidFill>
                          <a:latin typeface="+mn-lt"/>
                          <a:ea typeface="+mn-ea"/>
                          <a:cs typeface="+mn-cs"/>
                        </a:rPr>
                        <a:t>Kriegel</a:t>
                      </a:r>
                      <a:r>
                        <a:rPr kumimoji="0" lang="en-US" kern="1200" dirty="0" smtClean="0">
                          <a:solidFill>
                            <a:schemeClr val="dk1"/>
                          </a:solidFill>
                          <a:latin typeface="+mn-lt"/>
                          <a:ea typeface="+mn-ea"/>
                          <a:cs typeface="+mn-cs"/>
                        </a:rPr>
                        <a:t>, M. </a:t>
                      </a:r>
                      <a:r>
                        <a:rPr kumimoji="0" lang="en-US" kern="1200" dirty="0" err="1" smtClean="0">
                          <a:solidFill>
                            <a:schemeClr val="dk1"/>
                          </a:solidFill>
                          <a:latin typeface="+mn-lt"/>
                          <a:ea typeface="+mn-ea"/>
                          <a:cs typeface="+mn-cs"/>
                        </a:rPr>
                        <a:t>Renz</a:t>
                      </a:r>
                      <a:r>
                        <a:rPr kumimoji="0" lang="en-US" kern="1200" dirty="0" smtClean="0">
                          <a:solidFill>
                            <a:schemeClr val="dk1"/>
                          </a:solidFill>
                          <a:latin typeface="+mn-lt"/>
                          <a:ea typeface="+mn-ea"/>
                          <a:cs typeface="+mn-cs"/>
                        </a:rPr>
                        <a:t>, F. </a:t>
                      </a:r>
                      <a:r>
                        <a:rPr kumimoji="0" lang="en-US" kern="1200" dirty="0" err="1" smtClean="0">
                          <a:solidFill>
                            <a:schemeClr val="dk1"/>
                          </a:solidFill>
                          <a:latin typeface="+mn-lt"/>
                          <a:ea typeface="+mn-ea"/>
                          <a:cs typeface="+mn-cs"/>
                        </a:rPr>
                        <a:t>Verhein</a:t>
                      </a:r>
                      <a:r>
                        <a:rPr kumimoji="0" lang="en-US" kern="1200" dirty="0" smtClean="0">
                          <a:solidFill>
                            <a:schemeClr val="dk1"/>
                          </a:solidFill>
                          <a:latin typeface="+mn-lt"/>
                          <a:ea typeface="+mn-ea"/>
                          <a:cs typeface="+mn-cs"/>
                        </a:rPr>
                        <a:t>, and A. </a:t>
                      </a:r>
                      <a:r>
                        <a:rPr kumimoji="0" lang="en-US" kern="1200" dirty="0" err="1" smtClean="0">
                          <a:solidFill>
                            <a:schemeClr val="dk1"/>
                          </a:solidFill>
                          <a:latin typeface="+mn-lt"/>
                          <a:ea typeface="+mn-ea"/>
                          <a:cs typeface="+mn-cs"/>
                        </a:rPr>
                        <a:t>Zuefle</a:t>
                      </a:r>
                      <a:r>
                        <a:rPr kumimoji="0" lang="en-US" kern="1200" dirty="0" smtClean="0">
                          <a:solidFill>
                            <a:schemeClr val="dk1"/>
                          </a:solidFill>
                          <a:latin typeface="+mn-lt"/>
                          <a:ea typeface="+mn-ea"/>
                          <a:cs typeface="+mn-cs"/>
                        </a:rPr>
                        <a:t>, </a:t>
                      </a:r>
                      <a:endParaRPr lang="en-IN" dirty="0"/>
                    </a:p>
                  </a:txBody>
                  <a:tcPr/>
                </a:tc>
                <a:tc>
                  <a:txBody>
                    <a:bodyPr/>
                    <a:lstStyle/>
                    <a:p>
                      <a:pPr algn="just"/>
                      <a:r>
                        <a:rPr kumimoji="0" lang="en-US" kern="1200" dirty="0" smtClean="0">
                          <a:solidFill>
                            <a:schemeClr val="dk1"/>
                          </a:solidFill>
                          <a:latin typeface="+mn-lt"/>
                          <a:ea typeface="+mn-ea"/>
                          <a:cs typeface="+mn-cs"/>
                        </a:rPr>
                        <a:t>In this paper, we introduce new </a:t>
                      </a:r>
                      <a:r>
                        <a:rPr kumimoji="0" lang="en-US" kern="1200" dirty="0" err="1" smtClean="0">
                          <a:solidFill>
                            <a:schemeClr val="dk1"/>
                          </a:solidFill>
                          <a:latin typeface="+mn-lt"/>
                          <a:ea typeface="+mn-ea"/>
                          <a:cs typeface="+mn-cs"/>
                        </a:rPr>
                        <a:t>prob-abilistic</a:t>
                      </a:r>
                      <a:r>
                        <a:rPr kumimoji="0" lang="en-US" kern="1200" dirty="0" smtClean="0">
                          <a:solidFill>
                            <a:schemeClr val="dk1"/>
                          </a:solidFill>
                          <a:latin typeface="+mn-lt"/>
                          <a:ea typeface="+mn-ea"/>
                          <a:cs typeface="+mn-cs"/>
                        </a:rPr>
                        <a:t> formulations of frequent </a:t>
                      </a:r>
                      <a:r>
                        <a:rPr kumimoji="0" lang="en-US" kern="1200" dirty="0" err="1" smtClean="0">
                          <a:solidFill>
                            <a:schemeClr val="dk1"/>
                          </a:solidFill>
                          <a:latin typeface="+mn-lt"/>
                          <a:ea typeface="+mn-ea"/>
                          <a:cs typeface="+mn-cs"/>
                        </a:rPr>
                        <a:t>itemsets</a:t>
                      </a:r>
                      <a:r>
                        <a:rPr kumimoji="0" lang="en-US" kern="1200" dirty="0" smtClean="0">
                          <a:solidFill>
                            <a:schemeClr val="dk1"/>
                          </a:solidFill>
                          <a:latin typeface="+mn-lt"/>
                          <a:ea typeface="+mn-ea"/>
                          <a:cs typeface="+mn-cs"/>
                        </a:rPr>
                        <a:t> based on </a:t>
                      </a:r>
                      <a:r>
                        <a:rPr kumimoji="0" lang="en-US" kern="1200" dirty="0" err="1" smtClean="0">
                          <a:solidFill>
                            <a:schemeClr val="dk1"/>
                          </a:solidFill>
                          <a:latin typeface="+mn-lt"/>
                          <a:ea typeface="+mn-ea"/>
                          <a:cs typeface="+mn-cs"/>
                        </a:rPr>
                        <a:t>possibleworld</a:t>
                      </a:r>
                      <a:r>
                        <a:rPr kumimoji="0" lang="en-US" kern="1200" dirty="0" smtClean="0">
                          <a:solidFill>
                            <a:schemeClr val="dk1"/>
                          </a:solidFill>
                          <a:latin typeface="+mn-lt"/>
                          <a:ea typeface="+mn-ea"/>
                          <a:cs typeface="+mn-cs"/>
                        </a:rPr>
                        <a:t> semantics</a:t>
                      </a:r>
                      <a:endParaRPr lang="en-IN" dirty="0"/>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kern="1200" dirty="0" smtClean="0">
                          <a:solidFill>
                            <a:schemeClr val="dk1"/>
                          </a:solidFill>
                          <a:latin typeface="+mn-lt"/>
                          <a:ea typeface="+mn-ea"/>
                          <a:cs typeface="+mn-cs"/>
                        </a:rPr>
                        <a:t>Mining high utility item sets without candidate </a:t>
                      </a:r>
                      <a:r>
                        <a:rPr kumimoji="0" lang="en-US" kern="1200" dirty="0" err="1" smtClean="0">
                          <a:solidFill>
                            <a:schemeClr val="dk1"/>
                          </a:solidFill>
                          <a:latin typeface="+mn-lt"/>
                          <a:ea typeface="+mn-ea"/>
                          <a:cs typeface="+mn-cs"/>
                        </a:rPr>
                        <a:t>gener-ation</a:t>
                      </a:r>
                      <a:endParaRPr lang="en-IN" dirty="0" smtClean="0"/>
                    </a:p>
                    <a:p>
                      <a:pPr algn="just"/>
                      <a:endParaRPr lang="en-IN" dirty="0"/>
                    </a:p>
                  </a:txBody>
                  <a:tcPr/>
                </a:tc>
                <a:tc>
                  <a:txBody>
                    <a:bodyPr/>
                    <a:lstStyle/>
                    <a:p>
                      <a:pPr algn="just"/>
                      <a:r>
                        <a:rPr kumimoji="0" lang="en-US" kern="1200" dirty="0" smtClean="0">
                          <a:solidFill>
                            <a:schemeClr val="dk1"/>
                          </a:solidFill>
                          <a:latin typeface="+mn-lt"/>
                          <a:ea typeface="+mn-ea"/>
                          <a:cs typeface="+mn-cs"/>
                        </a:rPr>
                        <a:t>M. Liu and J. </a:t>
                      </a:r>
                      <a:r>
                        <a:rPr kumimoji="0" lang="en-US" kern="1200" dirty="0" err="1" smtClean="0">
                          <a:solidFill>
                            <a:schemeClr val="dk1"/>
                          </a:solidFill>
                          <a:latin typeface="+mn-lt"/>
                          <a:ea typeface="+mn-ea"/>
                          <a:cs typeface="+mn-cs"/>
                        </a:rPr>
                        <a:t>Qu</a:t>
                      </a:r>
                      <a:endParaRPr lang="en-IN" dirty="0"/>
                    </a:p>
                  </a:txBody>
                  <a:tcPr/>
                </a:tc>
                <a:tc>
                  <a:txBody>
                    <a:bodyPr/>
                    <a:lstStyle/>
                    <a:p>
                      <a:pPr algn="just"/>
                      <a:r>
                        <a:rPr lang="en-US" dirty="0" smtClean="0"/>
                        <a:t>In this paper, we propose an algorithm, called HUI-Miner (High Utility Item set Miner), for high utility item set mining. HUI-Miner uses a novel structure, called utility-list, to store both the utility information about an item set and the heuristic information for pruning the search space of HUI-Miner. </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2.png"/>
          <p:cNvPicPr>
            <a:picLocks noGrp="1" noChangeAspect="1" noChangeArrowheads="1"/>
          </p:cNvPicPr>
          <p:nvPr>
            <p:ph idx="1"/>
          </p:nvPr>
        </p:nvPicPr>
        <p:blipFill>
          <a:blip r:embed="rId2"/>
          <a:srcRect/>
          <a:stretch>
            <a:fillRect/>
          </a:stretch>
        </p:blipFill>
        <p:spPr bwMode="auto">
          <a:xfrm>
            <a:off x="1676400" y="1295400"/>
            <a:ext cx="6705600" cy="47243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a:t>
            </a:r>
            <a:r>
              <a:rPr lang="en-US" smtClean="0"/>
              <a:t>Windows </a:t>
            </a:r>
            <a:r>
              <a:rPr lang="en-US" smtClean="0"/>
              <a:t>10</a:t>
            </a:r>
            <a:endParaRPr lang="en-US" dirty="0" smtClean="0"/>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800" dirty="0" smtClean="0">
                <a:latin typeface="Times New Roman" pitchFamily="18" charset="0"/>
                <a:cs typeface="Times New Roman" pitchFamily="18" charset="0"/>
              </a:rPr>
              <a:t>[1]W.Gan,J.C.W.Lin,P.FournierViger,H.C.Chao,andP.S.Yu,“Asurveyofparallelsequentialpatternmining,”ACMTrans.Knowl.DiscoveryData,vol. 13, no. 3, 2019, Article no. 25.</a:t>
            </a:r>
          </a:p>
          <a:p>
            <a:pPr algn="just">
              <a:lnSpc>
                <a:spcPct val="160000"/>
              </a:lnSpc>
            </a:pPr>
            <a:r>
              <a:rPr lang="en-US" sz="1800" dirty="0" smtClean="0">
                <a:latin typeface="Times New Roman" pitchFamily="18" charset="0"/>
                <a:cs typeface="Times New Roman" pitchFamily="18" charset="0"/>
              </a:rPr>
              <a:t>[2] P. Fournier-</a:t>
            </a:r>
            <a:r>
              <a:rPr lang="en-US" sz="1800" dirty="0" err="1" smtClean="0">
                <a:latin typeface="Times New Roman" pitchFamily="18" charset="0"/>
                <a:cs typeface="Times New Roman" pitchFamily="18" charset="0"/>
              </a:rPr>
              <a:t>Viger</a:t>
            </a:r>
            <a:r>
              <a:rPr lang="en-US" sz="1800" dirty="0" smtClean="0">
                <a:latin typeface="Times New Roman" pitchFamily="18" charset="0"/>
                <a:cs typeface="Times New Roman" pitchFamily="18" charset="0"/>
              </a:rPr>
              <a:t>, J. C. W. Lin, B. Vo, T. T. Chi, J. Zhang, and H. B. </a:t>
            </a:r>
            <a:r>
              <a:rPr lang="en-US" sz="1800" dirty="0" err="1" smtClean="0">
                <a:latin typeface="Times New Roman" pitchFamily="18" charset="0"/>
                <a:cs typeface="Times New Roman" pitchFamily="18" charset="0"/>
              </a:rPr>
              <a:t>Le,“A</a:t>
            </a:r>
            <a:r>
              <a:rPr lang="en-US" sz="1800" dirty="0" smtClean="0">
                <a:latin typeface="Times New Roman" pitchFamily="18" charset="0"/>
                <a:cs typeface="Times New Roman" pitchFamily="18" charset="0"/>
              </a:rPr>
              <a:t> survey of item set mining.”Wiley Interdisciplinary Rev.: Data Mining </a:t>
            </a:r>
            <a:r>
              <a:rPr lang="en-US" sz="1800" dirty="0" err="1" smtClean="0">
                <a:latin typeface="Times New Roman" pitchFamily="18" charset="0"/>
                <a:cs typeface="Times New Roman" pitchFamily="18" charset="0"/>
              </a:rPr>
              <a:t>Knowl</a:t>
            </a:r>
            <a:r>
              <a:rPr lang="en-US" sz="1800" dirty="0" smtClean="0">
                <a:latin typeface="Times New Roman" pitchFamily="18" charset="0"/>
                <a:cs typeface="Times New Roman" pitchFamily="18" charset="0"/>
              </a:rPr>
              <a:t>. Discovery, vol. 7, no. 4, p. e1207, 2017, </a:t>
            </a:r>
            <a:r>
              <a:rPr lang="en-US" sz="1800" dirty="0" err="1" smtClean="0">
                <a:latin typeface="Times New Roman" pitchFamily="18" charset="0"/>
                <a:cs typeface="Times New Roman" pitchFamily="18" charset="0"/>
              </a:rPr>
              <a:t>doi</a:t>
            </a:r>
            <a:r>
              <a:rPr lang="en-US" sz="1800" dirty="0" smtClean="0">
                <a:latin typeface="Times New Roman" pitchFamily="18" charset="0"/>
                <a:cs typeface="Times New Roman" pitchFamily="18" charset="0"/>
              </a:rPr>
              <a:t>: 10.1002/widm.1207.</a:t>
            </a:r>
          </a:p>
          <a:p>
            <a:pPr algn="just">
              <a:lnSpc>
                <a:spcPct val="160000"/>
              </a:lnSpc>
            </a:pPr>
            <a:r>
              <a:rPr lang="en-US" sz="1800" dirty="0" smtClean="0">
                <a:latin typeface="Times New Roman" pitchFamily="18" charset="0"/>
                <a:cs typeface="Times New Roman" pitchFamily="18" charset="0"/>
              </a:rPr>
              <a:t>[3] M. Goebel and L. </a:t>
            </a:r>
            <a:r>
              <a:rPr lang="en-US" sz="1800" dirty="0" err="1" smtClean="0">
                <a:latin typeface="Times New Roman" pitchFamily="18" charset="0"/>
                <a:cs typeface="Times New Roman" pitchFamily="18" charset="0"/>
              </a:rPr>
              <a:t>Gruenwald</a:t>
            </a:r>
            <a:r>
              <a:rPr lang="en-US" sz="1800" dirty="0" smtClean="0">
                <a:latin typeface="Times New Roman" pitchFamily="18" charset="0"/>
                <a:cs typeface="Times New Roman" pitchFamily="18" charset="0"/>
              </a:rPr>
              <a:t>, “A survey of data mining and knowledge</a:t>
            </a:r>
          </a:p>
          <a:p>
            <a:pPr algn="just">
              <a:lnSpc>
                <a:spcPct val="160000"/>
              </a:lnSpc>
            </a:pPr>
            <a:r>
              <a:rPr lang="en-US" sz="1800" dirty="0" smtClean="0">
                <a:latin typeface="Times New Roman" pitchFamily="18" charset="0"/>
                <a:cs typeface="Times New Roman" pitchFamily="18" charset="0"/>
              </a:rPr>
              <a:t>discovery software tools, ”SIGKDD Explorations, vol. 1, pp. 20–33, 1999.</a:t>
            </a:r>
          </a:p>
          <a:p>
            <a:pPr algn="just">
              <a:lnSpc>
                <a:spcPct val="160000"/>
              </a:lnSpc>
            </a:pPr>
            <a:r>
              <a:rPr lang="en-US" sz="1800" dirty="0" smtClean="0">
                <a:latin typeface="Times New Roman" pitchFamily="18" charset="0"/>
                <a:cs typeface="Times New Roman" pitchFamily="18" charset="0"/>
              </a:rPr>
              <a:t>[4] R. </a:t>
            </a:r>
            <a:r>
              <a:rPr lang="en-US" sz="1800" dirty="0" err="1" smtClean="0">
                <a:latin typeface="Times New Roman" pitchFamily="18" charset="0"/>
                <a:cs typeface="Times New Roman" pitchFamily="18" charset="0"/>
              </a:rPr>
              <a:t>Agrawalet</a:t>
            </a:r>
            <a:r>
              <a:rPr lang="en-US" sz="1800" dirty="0" smtClean="0">
                <a:latin typeface="Times New Roman" pitchFamily="18" charset="0"/>
                <a:cs typeface="Times New Roman" pitchFamily="18" charset="0"/>
              </a:rPr>
              <a:t> al., “Fast algorithms for mining association rules,” </a:t>
            </a:r>
            <a:r>
              <a:rPr lang="en-US" sz="1800" dirty="0" err="1" smtClean="0">
                <a:latin typeface="Times New Roman" pitchFamily="18" charset="0"/>
                <a:cs typeface="Times New Roman" pitchFamily="18" charset="0"/>
              </a:rPr>
              <a:t>inProc.Int</a:t>
            </a:r>
            <a:r>
              <a:rPr lang="en-US" sz="1800" dirty="0" smtClean="0">
                <a:latin typeface="Times New Roman" pitchFamily="18" charset="0"/>
                <a:cs typeface="Times New Roman" pitchFamily="18" charset="0"/>
              </a:rPr>
              <a:t>. Conf. Very Large Data Bases, 1994, vol. 1215, pp. 487–499.</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fontScale="85000" lnSpcReduction="20000"/>
          </a:bodyPr>
          <a:lstStyle/>
          <a:p>
            <a:pPr algn="just">
              <a:lnSpc>
                <a:spcPct val="170000"/>
              </a:lnSpc>
              <a:buNone/>
            </a:pPr>
            <a:r>
              <a:rPr lang="en-US" sz="2000" dirty="0" smtClean="0">
                <a:latin typeface="Times New Roman" pitchFamily="18" charset="0"/>
                <a:cs typeface="Times New Roman" pitchFamily="18" charset="0"/>
              </a:rPr>
              <a:t>[5] P. Fournier-</a:t>
            </a:r>
            <a:r>
              <a:rPr lang="en-US" sz="2000" dirty="0" err="1" smtClean="0">
                <a:latin typeface="Times New Roman" pitchFamily="18" charset="0"/>
                <a:cs typeface="Times New Roman" pitchFamily="18" charset="0"/>
              </a:rPr>
              <a:t>Viger</a:t>
            </a:r>
            <a:r>
              <a:rPr lang="en-US" sz="2000" dirty="0" smtClean="0">
                <a:latin typeface="Times New Roman" pitchFamily="18" charset="0"/>
                <a:cs typeface="Times New Roman" pitchFamily="18" charset="0"/>
              </a:rPr>
              <a:t>, C. W. Wu, S. </a:t>
            </a:r>
            <a:r>
              <a:rPr lang="en-US" sz="2000" dirty="0" err="1" smtClean="0">
                <a:latin typeface="Times New Roman" pitchFamily="18" charset="0"/>
                <a:cs typeface="Times New Roman" pitchFamily="18" charset="0"/>
              </a:rPr>
              <a:t>Zida</a:t>
            </a:r>
            <a:r>
              <a:rPr lang="en-US" sz="2000" dirty="0" smtClean="0">
                <a:latin typeface="Times New Roman" pitchFamily="18" charset="0"/>
                <a:cs typeface="Times New Roman" pitchFamily="18" charset="0"/>
              </a:rPr>
              <a:t>, and V. S. Tseng, “FHM: Faster high-utility item set mining using estimated utility co-occurrence </a:t>
            </a:r>
            <a:r>
              <a:rPr lang="en-US" sz="2000" dirty="0" err="1" smtClean="0">
                <a:latin typeface="Times New Roman" pitchFamily="18" charset="0"/>
                <a:cs typeface="Times New Roman" pitchFamily="18" charset="0"/>
              </a:rPr>
              <a:t>pruning,”inProc</a:t>
            </a:r>
            <a:r>
              <a:rPr lang="en-US" sz="2000" dirty="0" smtClean="0">
                <a:latin typeface="Times New Roman" pitchFamily="18" charset="0"/>
                <a:cs typeface="Times New Roman" pitchFamily="18" charset="0"/>
              </a:rPr>
              <a:t>. Int. </a:t>
            </a:r>
            <a:r>
              <a:rPr lang="en-US" sz="2000" dirty="0" err="1" smtClean="0">
                <a:latin typeface="Times New Roman" pitchFamily="18" charset="0"/>
                <a:cs typeface="Times New Roman" pitchFamily="18" charset="0"/>
              </a:rPr>
              <a:t>Symp</a:t>
            </a:r>
            <a:r>
              <a:rPr lang="en-US" sz="2000" dirty="0" smtClean="0">
                <a:latin typeface="Times New Roman" pitchFamily="18" charset="0"/>
                <a:cs typeface="Times New Roman" pitchFamily="18" charset="0"/>
              </a:rPr>
              <a:t>. Methodologies In tell. Syst., 2014, pp. 83–92.</a:t>
            </a:r>
          </a:p>
          <a:p>
            <a:pPr algn="just">
              <a:lnSpc>
                <a:spcPct val="170000"/>
              </a:lnSpc>
              <a:buNone/>
            </a:pPr>
            <a:r>
              <a:rPr lang="en-US" sz="2000" dirty="0" smtClean="0"/>
              <a:t>[6] W. </a:t>
            </a:r>
            <a:r>
              <a:rPr lang="en-US" sz="2000" dirty="0" err="1" smtClean="0"/>
              <a:t>Gan</a:t>
            </a:r>
            <a:r>
              <a:rPr lang="en-US" sz="2000" dirty="0" smtClean="0"/>
              <a:t>, C. W. Lin, P. Fournier-</a:t>
            </a:r>
            <a:r>
              <a:rPr lang="en-US" sz="2000" dirty="0" err="1" smtClean="0"/>
              <a:t>Viger</a:t>
            </a:r>
            <a:r>
              <a:rPr lang="en-US" sz="2000" dirty="0" smtClean="0"/>
              <a:t>, H. C. Chao, V. Tseng, and P. </a:t>
            </a:r>
            <a:r>
              <a:rPr lang="en-US" sz="2000" dirty="0" err="1" smtClean="0"/>
              <a:t>Yu,“A</a:t>
            </a:r>
            <a:r>
              <a:rPr lang="en-US" sz="2000" dirty="0" smtClean="0"/>
              <a:t> survey of utility-oriented pattern mining, ”IEEE Trans. </a:t>
            </a:r>
            <a:r>
              <a:rPr lang="en-US" sz="2000" dirty="0" err="1" smtClean="0"/>
              <a:t>Knowl</a:t>
            </a:r>
            <a:r>
              <a:rPr lang="en-US" sz="2000" dirty="0" smtClean="0"/>
              <a:t>. </a:t>
            </a:r>
            <a:r>
              <a:rPr lang="en-US" sz="2000" dirty="0" err="1" smtClean="0"/>
              <a:t>DataEng</a:t>
            </a:r>
            <a:r>
              <a:rPr lang="en-US" sz="2000" dirty="0" smtClean="0"/>
              <a:t>., pp. 1–1, 2019, </a:t>
            </a:r>
            <a:r>
              <a:rPr lang="en-US" sz="2000" dirty="0" err="1" smtClean="0"/>
              <a:t>doi</a:t>
            </a:r>
            <a:r>
              <a:rPr lang="en-US" sz="2000" dirty="0" smtClean="0"/>
              <a:t>: 10.1109/tkde.2019.2942594.</a:t>
            </a:r>
          </a:p>
          <a:p>
            <a:pPr algn="just">
              <a:lnSpc>
                <a:spcPct val="170000"/>
              </a:lnSpc>
              <a:buNone/>
            </a:pPr>
            <a:r>
              <a:rPr lang="en-US" sz="2000" dirty="0" smtClean="0"/>
              <a:t>[7] T. </a:t>
            </a:r>
            <a:r>
              <a:rPr lang="en-US" sz="2000" dirty="0" err="1" smtClean="0"/>
              <a:t>Bernecker</a:t>
            </a:r>
            <a:r>
              <a:rPr lang="en-US" sz="2000" dirty="0" smtClean="0"/>
              <a:t>, H. P. </a:t>
            </a:r>
            <a:r>
              <a:rPr lang="en-US" sz="2000" dirty="0" err="1" smtClean="0"/>
              <a:t>Kriegel</a:t>
            </a:r>
            <a:r>
              <a:rPr lang="en-US" sz="2000" dirty="0" smtClean="0"/>
              <a:t>, M. </a:t>
            </a:r>
            <a:r>
              <a:rPr lang="en-US" sz="2000" dirty="0" err="1" smtClean="0"/>
              <a:t>Renz</a:t>
            </a:r>
            <a:r>
              <a:rPr lang="en-US" sz="2000" dirty="0" smtClean="0"/>
              <a:t>, F. </a:t>
            </a:r>
            <a:r>
              <a:rPr lang="en-US" sz="2000" dirty="0" err="1" smtClean="0"/>
              <a:t>Verhein</a:t>
            </a:r>
            <a:r>
              <a:rPr lang="en-US" sz="2000" dirty="0" smtClean="0"/>
              <a:t>, and A. </a:t>
            </a:r>
            <a:r>
              <a:rPr lang="en-US" sz="2000" dirty="0" err="1" smtClean="0"/>
              <a:t>Zuefle</a:t>
            </a:r>
            <a:r>
              <a:rPr lang="en-US" sz="2000" dirty="0" smtClean="0"/>
              <a:t>, “</a:t>
            </a:r>
            <a:r>
              <a:rPr lang="en-US" sz="2000" dirty="0" err="1" smtClean="0"/>
              <a:t>Prob-abilistic</a:t>
            </a:r>
            <a:r>
              <a:rPr lang="en-US" sz="2000" dirty="0" smtClean="0"/>
              <a:t> frequent item set mining in uncertain databases,” </a:t>
            </a:r>
            <a:r>
              <a:rPr lang="en-US" sz="2000" dirty="0" err="1" smtClean="0"/>
              <a:t>inProc</a:t>
            </a:r>
            <a:r>
              <a:rPr lang="en-US" sz="2000" dirty="0" smtClean="0"/>
              <a:t>. ACMSIGKDD Int. Conf. </a:t>
            </a:r>
            <a:r>
              <a:rPr lang="en-US" sz="2000" dirty="0" err="1" smtClean="0"/>
              <a:t>Knowl</a:t>
            </a:r>
            <a:r>
              <a:rPr lang="en-US" sz="2000" dirty="0" smtClean="0"/>
              <a:t>. Discovery Data Mining, 2009, pp. 119–128.</a:t>
            </a:r>
          </a:p>
          <a:p>
            <a:pPr algn="just">
              <a:lnSpc>
                <a:spcPct val="170000"/>
              </a:lnSpc>
              <a:buNone/>
            </a:pPr>
            <a:r>
              <a:rPr lang="en-US" sz="2000" dirty="0" smtClean="0"/>
              <a:t>[8] Y. Liu, W. k. Liao, and A. </a:t>
            </a:r>
            <a:r>
              <a:rPr lang="en-US" sz="2000" dirty="0" err="1" smtClean="0"/>
              <a:t>Choudhary</a:t>
            </a:r>
            <a:r>
              <a:rPr lang="en-US" sz="2000" dirty="0" smtClean="0"/>
              <a:t>, “A fast high utility item sets m </a:t>
            </a:r>
            <a:r>
              <a:rPr lang="en-US" sz="2000" dirty="0" err="1" smtClean="0"/>
              <a:t>iningalgorithm</a:t>
            </a:r>
            <a:r>
              <a:rPr lang="en-US" sz="2000" dirty="0" smtClean="0"/>
              <a:t>,” </a:t>
            </a:r>
            <a:r>
              <a:rPr lang="en-US" sz="2000" dirty="0" err="1" smtClean="0"/>
              <a:t>inProc</a:t>
            </a:r>
            <a:r>
              <a:rPr lang="en-US" sz="2000" dirty="0" smtClean="0"/>
              <a:t>. Int. Workshop Utility-Based Data Mining, 2005,pp. 90–99.</a:t>
            </a:r>
          </a:p>
          <a:p>
            <a:pPr algn="just">
              <a:lnSpc>
                <a:spcPct val="170000"/>
              </a:lnSpc>
              <a:buNone/>
            </a:pPr>
            <a:r>
              <a:rPr lang="en-US" sz="2000" dirty="0" smtClean="0"/>
              <a:t>[9] M. Liu and J. </a:t>
            </a:r>
            <a:r>
              <a:rPr lang="en-US" sz="2000" dirty="0" err="1" smtClean="0"/>
              <a:t>Qu</a:t>
            </a:r>
            <a:r>
              <a:rPr lang="en-US" sz="2000" dirty="0" smtClean="0"/>
              <a:t>, “Mining high utility item sets without candidate </a:t>
            </a:r>
            <a:r>
              <a:rPr lang="en-US" sz="2000" dirty="0" err="1" smtClean="0"/>
              <a:t>gener-ation</a:t>
            </a:r>
            <a:r>
              <a:rPr lang="en-US" sz="2000" dirty="0" smtClean="0"/>
              <a:t>,” </a:t>
            </a:r>
            <a:r>
              <a:rPr lang="en-US" sz="2000" dirty="0" err="1" smtClean="0"/>
              <a:t>inProc</a:t>
            </a:r>
            <a:r>
              <a:rPr lang="en-US" sz="2000" dirty="0" smtClean="0"/>
              <a:t>. ACM Int. Conf. Inf. </a:t>
            </a:r>
            <a:r>
              <a:rPr lang="en-US" sz="2000" dirty="0" err="1" smtClean="0"/>
              <a:t>Knowl</a:t>
            </a:r>
            <a:r>
              <a:rPr lang="en-US" sz="2000" dirty="0" smtClean="0"/>
              <a:t>. Manage., 2012, pp. 55–64.</a:t>
            </a:r>
          </a:p>
          <a:p>
            <a:pPr algn="just">
              <a:lnSpc>
                <a:spcPct val="170000"/>
              </a:lnSpc>
              <a:buNone/>
            </a:pPr>
            <a:r>
              <a:rPr lang="en-US" sz="2000" dirty="0" smtClean="0"/>
              <a:t>[10] H. </a:t>
            </a:r>
            <a:r>
              <a:rPr lang="en-US" sz="2000" dirty="0" err="1" smtClean="0"/>
              <a:t>Ryang</a:t>
            </a:r>
            <a:r>
              <a:rPr lang="en-US" sz="2000" dirty="0" smtClean="0"/>
              <a:t> and U. </a:t>
            </a:r>
            <a:r>
              <a:rPr lang="en-US" sz="2000" dirty="0" err="1" smtClean="0"/>
              <a:t>Yun</a:t>
            </a:r>
            <a:r>
              <a:rPr lang="en-US" sz="2000" dirty="0" smtClean="0"/>
              <a:t>, “Top-k high utility pattern mining with effective threshold raising </a:t>
            </a:r>
            <a:r>
              <a:rPr lang="en-US" sz="2000" dirty="0" err="1" smtClean="0"/>
              <a:t>strategies,”Knowl</a:t>
            </a:r>
            <a:r>
              <a:rPr lang="en-US" sz="2000" dirty="0" smtClean="0"/>
              <a:t>.-Based Syst., vol. 76, pp. 109–126,2015</a:t>
            </a:r>
            <a:endParaRPr lang="en-US" sz="2000" dirty="0" smtClean="0">
              <a:latin typeface="Times New Roman" pitchFamily="18" charset="0"/>
              <a:cs typeface="Times New Roman" pitchFamily="18" charset="0"/>
            </a:endParaRP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1200</TotalTime>
  <Words>1315</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An Evolutionary Model to Mine High Expected Utility Patterns From Uncertain Databases</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536</cp:revision>
  <dcterms:created xsi:type="dcterms:W3CDTF">2006-08-16T00:00:00Z</dcterms:created>
  <dcterms:modified xsi:type="dcterms:W3CDTF">2021-03-17T08:02:06Z</dcterms:modified>
</cp:coreProperties>
</file>