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17-Mar-21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17-Mar-21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A Unified Framework for User Identification  across Online and Offline Data</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86400"/>
          </a:xfrm>
        </p:spPr>
        <p:txBody>
          <a:bodyPr>
            <a:noAutofit/>
          </a:bodyPr>
          <a:lstStyle/>
          <a:p>
            <a:pPr algn="just">
              <a:lnSpc>
                <a:spcPct val="170000"/>
              </a:lnSpc>
            </a:pPr>
            <a:r>
              <a:rPr lang="en-US" sz="2000" dirty="0" smtClean="0">
                <a:latin typeface="Times New Roman" pitchFamily="18" charset="0"/>
                <a:cs typeface="Times New Roman" pitchFamily="18" charset="0"/>
              </a:rPr>
              <a:t>     User identification across multiple datasets has a wide range of applications and there has been an increasing set of research works on this topic during recent years.</a:t>
            </a:r>
          </a:p>
          <a:p>
            <a:pPr algn="just">
              <a:lnSpc>
                <a:spcPct val="170000"/>
              </a:lnSpc>
            </a:pPr>
            <a:r>
              <a:rPr lang="en-US" sz="2000" dirty="0" smtClean="0">
                <a:latin typeface="Times New Roman" pitchFamily="18" charset="0"/>
                <a:cs typeface="Times New Roman" pitchFamily="18" charset="0"/>
              </a:rPr>
              <a:t> However, most of existing works focus on user identification with a single input data type, e.g., (I) identifying a user across multiple social networks with online data and (II) detecting a single user from heterogeneous trajectory datasets with offline data. </a:t>
            </a:r>
          </a:p>
          <a:p>
            <a:pPr algn="just">
              <a:lnSpc>
                <a:spcPct val="170000"/>
              </a:lnSpc>
            </a:pPr>
            <a:r>
              <a:rPr lang="en-US" sz="2000" dirty="0" smtClean="0">
                <a:latin typeface="Times New Roman" pitchFamily="18" charset="0"/>
                <a:cs typeface="Times New Roman" pitchFamily="18" charset="0"/>
              </a:rPr>
              <a:t>Different from previous works, in this paper, we propose a framework on user identification between online and offline datasets. </a:t>
            </a:r>
            <a:endParaRPr lang="en-IN"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457200"/>
            <a:ext cx="7714488" cy="5715000"/>
          </a:xfrm>
        </p:spPr>
        <p:txBody>
          <a:bodyPr>
            <a:normAutofit fontScale="62500" lnSpcReduction="20000"/>
          </a:bodyPr>
          <a:lstStyle/>
          <a:p>
            <a:pPr algn="just">
              <a:lnSpc>
                <a:spcPct val="150000"/>
              </a:lnSpc>
            </a:pPr>
            <a:r>
              <a:rPr lang="en-US" dirty="0" smtClean="0">
                <a:latin typeface="Times New Roman" pitchFamily="18" charset="0"/>
                <a:cs typeface="Times New Roman" pitchFamily="18" charset="0"/>
              </a:rPr>
              <a:t>We build connections between these two types of data by a mapping from IP addresses to physical locations.</a:t>
            </a:r>
          </a:p>
          <a:p>
            <a:pPr algn="just">
              <a:lnSpc>
                <a:spcPct val="150000"/>
              </a:lnSpc>
            </a:pPr>
            <a:r>
              <a:rPr lang="en-US" dirty="0" smtClean="0">
                <a:latin typeface="Times New Roman" pitchFamily="18" charset="0"/>
                <a:cs typeface="Times New Roman" pitchFamily="18" charset="0"/>
              </a:rPr>
              <a:t> To solve this problem, we propose a novel framework consists of three steps. First, we use a clustering method based on locations of IP addresses to map IP addresses into specific physical location distributions. Second, we propose a novel pair wise index to reduce space cost and running time for computing the co-occurrence. Lastly, we apply a learning-to-rank method to merge the effect of multiple features we get in the first two steps. </a:t>
            </a:r>
          </a:p>
          <a:p>
            <a:pPr algn="just">
              <a:lnSpc>
                <a:spcPct val="150000"/>
              </a:lnSpc>
            </a:pPr>
            <a:r>
              <a:rPr lang="en-US" dirty="0" smtClean="0">
                <a:latin typeface="Times New Roman" pitchFamily="18" charset="0"/>
                <a:cs typeface="Times New Roman" pitchFamily="18" charset="0"/>
              </a:rPr>
              <a:t>Based on our framework, we design experiments to demonstrate the efficiency (in time and space) of our framework, together with the precision and recall of our approach compared to other methods.</a:t>
            </a:r>
            <a:endParaRPr lang="en-IN" dirty="0" smtClean="0">
              <a:latin typeface="Times New Roman" pitchFamily="18" charset="0"/>
              <a:cs typeface="Times New Roman" pitchFamily="18" charset="0"/>
            </a:endParaRPr>
          </a:p>
          <a:p>
            <a:pPr algn="just">
              <a:lnSpc>
                <a:spcPct val="150000"/>
              </a:lnSpc>
              <a:buNone/>
            </a:pPr>
            <a:endParaRPr lang="en-IN"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identification of individuals across different social media sites</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We divide these studies into three different categories according to the information they rely on: username-based </a:t>
            </a:r>
            <a:r>
              <a:rPr lang="en-US" sz="2000" dirty="0" err="1" smtClean="0">
                <a:latin typeface="Times New Roman" pitchFamily="18" charset="0"/>
                <a:cs typeface="Times New Roman" pitchFamily="18" charset="0"/>
              </a:rPr>
              <a:t>identi-fication</a:t>
            </a:r>
            <a:r>
              <a:rPr lang="en-US" sz="2000" dirty="0" smtClean="0">
                <a:latin typeface="Times New Roman" pitchFamily="18" charset="0"/>
                <a:cs typeface="Times New Roman" pitchFamily="18" charset="0"/>
              </a:rPr>
              <a:t>, profile-based identification and network- and content-based identification.</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We design several experiments to evaluate our framework, and use a much larger dataset from Beijing to show that our framework can efficiently handle large-scale problems. </a:t>
            </a:r>
          </a:p>
          <a:p>
            <a:pPr algn="just">
              <a:lnSpc>
                <a:spcPct val="150000"/>
              </a:lnSpc>
            </a:pPr>
            <a:r>
              <a:rPr lang="en-US" sz="2000" dirty="0" smtClean="0">
                <a:latin typeface="Times New Roman" pitchFamily="18" charset="0"/>
                <a:cs typeface="Times New Roman" pitchFamily="18" charset="0"/>
              </a:rPr>
              <a:t>Our main purpose is to identify corresponding users from two different datasets: the online and offline data. </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In this paper, we aim to perform user identification across online and offline datasets, instead of working only on one type of data as previous works.</a:t>
            </a:r>
          </a:p>
          <a:p>
            <a:pPr algn="just">
              <a:lnSpc>
                <a:spcPct val="150000"/>
              </a:lnSpc>
            </a:pPr>
            <a:r>
              <a:rPr lang="en-US" sz="2000" dirty="0" smtClean="0">
                <a:latin typeface="Times New Roman" pitchFamily="18" charset="0"/>
                <a:cs typeface="Times New Roman" pitchFamily="18" charset="0"/>
              </a:rPr>
              <a:t> The intuition is that, although there exist several kinds of online and offline data, they often share similar features. </a:t>
            </a:r>
          </a:p>
          <a:p>
            <a:pPr algn="just">
              <a:lnSpc>
                <a:spcPct val="150000"/>
              </a:lnSpc>
            </a:pPr>
            <a:r>
              <a:rPr lang="en-US" sz="2000" dirty="0" smtClean="0">
                <a:latin typeface="Times New Roman" pitchFamily="18" charset="0"/>
                <a:cs typeface="Times New Roman" pitchFamily="18" charset="0"/>
              </a:rPr>
              <a:t> For online data, since it is generated from online activities, it usually contains IP addresses from mobile devices. </a:t>
            </a:r>
          </a:p>
          <a:p>
            <a:pPr algn="just">
              <a:lnSpc>
                <a:spcPct val="150000"/>
              </a:lnSpc>
            </a:pPr>
            <a:r>
              <a:rPr lang="en-US" sz="2000" dirty="0" smtClean="0">
                <a:latin typeface="Times New Roman" pitchFamily="18" charset="0"/>
                <a:cs typeface="Times New Roman" pitchFamily="18" charset="0"/>
              </a:rPr>
              <a:t>For offline data, there is often offline location information of users.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we propose a novel pair wise-index to increase the efficiency of our frame works.</a:t>
            </a:r>
          </a:p>
          <a:p>
            <a:pPr algn="just">
              <a:lnSpc>
                <a:spcPct val="150000"/>
              </a:lnSpc>
            </a:pPr>
            <a:r>
              <a:rPr lang="en-US" sz="2000" dirty="0" smtClean="0">
                <a:latin typeface="Times New Roman" pitchFamily="18" charset="0"/>
                <a:cs typeface="Times New Roman" pitchFamily="18" charset="0"/>
              </a:rPr>
              <a:t>In order to evaluate the efficiency and effectiveness of our frame work, we have designed several experiments. </a:t>
            </a:r>
          </a:p>
          <a:p>
            <a:pPr algn="just">
              <a:lnSpc>
                <a:spcPct val="150000"/>
              </a:lnSpc>
            </a:pPr>
            <a:r>
              <a:rPr lang="en-US" sz="2000" dirty="0" smtClean="0">
                <a:latin typeface="Times New Roman" pitchFamily="18" charset="0"/>
                <a:cs typeface="Times New Roman" pitchFamily="18" charset="0"/>
              </a:rPr>
              <a:t>we have designed a series of experiments in order to test the efficiency of our framework.</a:t>
            </a:r>
          </a:p>
          <a:p>
            <a:pPr algn="just">
              <a:lnSpc>
                <a:spcPct val="150000"/>
              </a:lnSpc>
            </a:pPr>
            <a:r>
              <a:rPr lang="en-US" sz="2000" dirty="0" smtClean="0">
                <a:latin typeface="Times New Roman" pitchFamily="18" charset="0"/>
                <a:cs typeface="Times New Roman" pitchFamily="18" charset="0"/>
              </a:rPr>
              <a:t> Parameters of the model can be better </a:t>
            </a:r>
            <a:r>
              <a:rPr lang="en-US" sz="2000" dirty="0" err="1" smtClean="0">
                <a:latin typeface="Times New Roman" pitchFamily="18" charset="0"/>
                <a:cs typeface="Times New Roman" pitchFamily="18" charset="0"/>
              </a:rPr>
              <a:t>determinedwith</a:t>
            </a:r>
            <a:r>
              <a:rPr lang="en-US" sz="2000" dirty="0" smtClean="0">
                <a:latin typeface="Times New Roman" pitchFamily="18" charset="0"/>
                <a:cs typeface="Times New Roman" pitchFamily="18" charset="0"/>
              </a:rPr>
              <a:t> an automatic process.</a:t>
            </a:r>
          </a:p>
          <a:p>
            <a:pPr algn="just">
              <a:lnSpc>
                <a:spcPct val="150000"/>
              </a:lnSpc>
            </a:pPr>
            <a:r>
              <a:rPr lang="en-US" sz="2000" dirty="0" smtClean="0">
                <a:latin typeface="Times New Roman" pitchFamily="18" charset="0"/>
                <a:cs typeface="Times New Roman" pitchFamily="18" charset="0"/>
              </a:rPr>
              <a:t>It is more convenient to convert a Gaussian </a:t>
            </a:r>
            <a:r>
              <a:rPr lang="en-US" sz="2000" dirty="0" err="1" smtClean="0">
                <a:latin typeface="Times New Roman" pitchFamily="18" charset="0"/>
                <a:cs typeface="Times New Roman" pitchFamily="18" charset="0"/>
              </a:rPr>
              <a:t>distribu-tion</a:t>
            </a:r>
            <a:r>
              <a:rPr lang="en-US" sz="2000" dirty="0" smtClean="0">
                <a:latin typeface="Times New Roman" pitchFamily="18" charset="0"/>
                <a:cs typeface="Times New Roman" pitchFamily="18" charset="0"/>
              </a:rPr>
              <a:t> into a grid-based distribution.</a:t>
            </a:r>
          </a:p>
          <a:p>
            <a:pPr algn="just">
              <a:lnSpc>
                <a:spcPct val="150000"/>
              </a:lnSpc>
            </a:pPr>
            <a:r>
              <a:rPr lang="en-US" sz="2000" dirty="0" smtClean="0">
                <a:latin typeface="Times New Roman" pitchFamily="18" charset="0"/>
                <a:cs typeface="Times New Roman" pitchFamily="18" charset="0"/>
              </a:rPr>
              <a:t>According to our experiment, we can get a </a:t>
            </a:r>
            <a:r>
              <a:rPr lang="en-US" sz="2000" dirty="0" err="1" smtClean="0">
                <a:latin typeface="Times New Roman" pitchFamily="18" charset="0"/>
                <a:cs typeface="Times New Roman" pitchFamily="18" charset="0"/>
              </a:rPr>
              <a:t>betterpredicting</a:t>
            </a:r>
            <a:r>
              <a:rPr lang="en-US" sz="2000" dirty="0" smtClean="0">
                <a:latin typeface="Times New Roman" pitchFamily="18" charset="0"/>
                <a:cs typeface="Times New Roman" pitchFamily="18" charset="0"/>
              </a:rPr>
              <a:t> accuracy by this method.</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6580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en-US" kern="1200" dirty="0" smtClean="0">
                          <a:solidFill>
                            <a:schemeClr val="dk1"/>
                          </a:solidFill>
                          <a:latin typeface="+mn-lt"/>
                          <a:ea typeface="+mn-ea"/>
                          <a:cs typeface="+mn-cs"/>
                        </a:rPr>
                        <a:t>User identification across multiple social networks</a:t>
                      </a:r>
                      <a:endParaRPr lang="en-IN" dirty="0" smtClean="0"/>
                    </a:p>
                    <a:p>
                      <a:pPr algn="ctr"/>
                      <a:endParaRPr lang="en-IN" dirty="0"/>
                    </a:p>
                  </a:txBody>
                  <a:tcPr/>
                </a:tc>
                <a:tc>
                  <a:txBody>
                    <a:bodyPr/>
                    <a:lstStyle/>
                    <a:p>
                      <a:pPr algn="ctr"/>
                      <a:r>
                        <a:rPr kumimoji="0" lang="en-US" kern="1200" dirty="0" smtClean="0">
                          <a:solidFill>
                            <a:schemeClr val="dk1"/>
                          </a:solidFill>
                          <a:latin typeface="+mn-lt"/>
                          <a:ea typeface="+mn-ea"/>
                          <a:cs typeface="+mn-cs"/>
                        </a:rPr>
                        <a:t>J. </a:t>
                      </a:r>
                      <a:r>
                        <a:rPr kumimoji="0" lang="en-US" kern="1200" dirty="0" err="1" smtClean="0">
                          <a:solidFill>
                            <a:schemeClr val="dk1"/>
                          </a:solidFill>
                          <a:latin typeface="+mn-lt"/>
                          <a:ea typeface="+mn-ea"/>
                          <a:cs typeface="+mn-cs"/>
                        </a:rPr>
                        <a:t>Vosecky</a:t>
                      </a:r>
                      <a:r>
                        <a:rPr kumimoji="0" lang="en-US" kern="1200" dirty="0" smtClean="0">
                          <a:solidFill>
                            <a:schemeClr val="dk1"/>
                          </a:solidFill>
                          <a:latin typeface="+mn-lt"/>
                          <a:ea typeface="+mn-ea"/>
                          <a:cs typeface="+mn-cs"/>
                        </a:rPr>
                        <a:t>, D. Hong, and V. Y. </a:t>
                      </a:r>
                      <a:r>
                        <a:rPr kumimoji="0" lang="en-US" kern="1200" dirty="0" err="1" smtClean="0">
                          <a:solidFill>
                            <a:schemeClr val="dk1"/>
                          </a:solidFill>
                          <a:latin typeface="+mn-lt"/>
                          <a:ea typeface="+mn-ea"/>
                          <a:cs typeface="+mn-cs"/>
                        </a:rPr>
                        <a:t>Shen</a:t>
                      </a:r>
                      <a:r>
                        <a:rPr kumimoji="0" lang="en-US" kern="1200" dirty="0" smtClean="0">
                          <a:solidFill>
                            <a:schemeClr val="dk1"/>
                          </a:solidFill>
                          <a:latin typeface="+mn-lt"/>
                          <a:ea typeface="+mn-ea"/>
                          <a:cs typeface="+mn-cs"/>
                        </a:rPr>
                        <a:t>, </a:t>
                      </a:r>
                      <a:endParaRPr lang="en-IN" dirty="0"/>
                    </a:p>
                  </a:txBody>
                  <a:tcPr/>
                </a:tc>
                <a:tc>
                  <a:txBody>
                    <a:bodyPr/>
                    <a:lstStyle/>
                    <a:p>
                      <a:pPr algn="just"/>
                      <a:r>
                        <a:rPr kumimoji="0" lang="en-US" kern="1200" dirty="0" smtClean="0">
                          <a:solidFill>
                            <a:schemeClr val="dk1"/>
                          </a:solidFill>
                          <a:latin typeface="+mn-lt"/>
                          <a:ea typeface="+mn-ea"/>
                          <a:cs typeface="+mn-cs"/>
                        </a:rPr>
                        <a:t>A facility to aggregate our on-line friends into a single integrated environment would en-able the user to keep up-to-date with their virtual contacts more easily, as well as to provide improved facility to search for people across different websites.</a:t>
                      </a:r>
                      <a:endParaRPr lang="en-IN" dirty="0"/>
                    </a:p>
                  </a:txBody>
                  <a:tcPr/>
                </a:tc>
              </a:tr>
              <a:tr h="370840">
                <a:tc>
                  <a:txBody>
                    <a:bodyPr/>
                    <a:lstStyle/>
                    <a:p>
                      <a:pPr algn="ctr"/>
                      <a:r>
                        <a:rPr kumimoji="0" lang="en-US" kern="1200" dirty="0" smtClean="0">
                          <a:solidFill>
                            <a:schemeClr val="dk1"/>
                          </a:solidFill>
                          <a:latin typeface="+mn-lt"/>
                          <a:ea typeface="+mn-ea"/>
                          <a:cs typeface="+mn-cs"/>
                        </a:rPr>
                        <a:t>Inferring anchor links </a:t>
                      </a:r>
                      <a:r>
                        <a:rPr kumimoji="0" lang="en-US" kern="1200" dirty="0" err="1" smtClean="0">
                          <a:solidFill>
                            <a:schemeClr val="dk1"/>
                          </a:solidFill>
                          <a:latin typeface="+mn-lt"/>
                          <a:ea typeface="+mn-ea"/>
                          <a:cs typeface="+mn-cs"/>
                        </a:rPr>
                        <a:t>acrossmultiple</a:t>
                      </a:r>
                      <a:r>
                        <a:rPr kumimoji="0" lang="en-US" kern="1200" dirty="0" smtClean="0">
                          <a:solidFill>
                            <a:schemeClr val="dk1"/>
                          </a:solidFill>
                          <a:latin typeface="+mn-lt"/>
                          <a:ea typeface="+mn-ea"/>
                          <a:cs typeface="+mn-cs"/>
                        </a:rPr>
                        <a:t> heterogeneous social networks</a:t>
                      </a:r>
                      <a:endParaRPr lang="en-IN" dirty="0"/>
                    </a:p>
                  </a:txBody>
                  <a:tcPr/>
                </a:tc>
                <a:tc>
                  <a:txBody>
                    <a:bodyPr/>
                    <a:lstStyle/>
                    <a:p>
                      <a:pPr algn="ctr"/>
                      <a:r>
                        <a:rPr kumimoji="0" lang="en-US" kern="1200" dirty="0" smtClean="0">
                          <a:solidFill>
                            <a:schemeClr val="dk1"/>
                          </a:solidFill>
                          <a:latin typeface="+mn-lt"/>
                          <a:ea typeface="+mn-ea"/>
                          <a:cs typeface="+mn-cs"/>
                        </a:rPr>
                        <a:t>X. Kong, J. Zhang, and P. S. Yu, </a:t>
                      </a:r>
                      <a:endParaRPr lang="en-IN" dirty="0"/>
                    </a:p>
                  </a:txBody>
                  <a:tcPr/>
                </a:tc>
                <a:tc>
                  <a:txBody>
                    <a:bodyPr/>
                    <a:lstStyle/>
                    <a:p>
                      <a:pPr algn="just"/>
                      <a:r>
                        <a:rPr lang="en-US" dirty="0" smtClean="0"/>
                        <a:t>In this paper, we study the problem of anchor link prediction across multiple heterogeneous social networks, i.e., discovering the correspondence among different accounts of the same user.</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4012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kern="1200" dirty="0" smtClean="0">
                          <a:solidFill>
                            <a:schemeClr val="dk1"/>
                          </a:solidFill>
                          <a:latin typeface="+mn-lt"/>
                          <a:ea typeface="+mn-ea"/>
                          <a:cs typeface="+mn-cs"/>
                        </a:rPr>
                        <a:t>Mapping users across networks by manifold alignment on hyper graph.</a:t>
                      </a:r>
                      <a:endParaRPr lang="en-IN" dirty="0" smtClean="0"/>
                    </a:p>
                    <a:p>
                      <a:pPr algn="just"/>
                      <a:endParaRPr lang="en-IN" dirty="0"/>
                    </a:p>
                  </a:txBody>
                  <a:tcPr/>
                </a:tc>
                <a:tc>
                  <a:txBody>
                    <a:bodyPr/>
                    <a:lstStyle/>
                    <a:p>
                      <a:pPr algn="just"/>
                      <a:r>
                        <a:rPr kumimoji="0" lang="en-US" kern="1200" dirty="0" smtClean="0">
                          <a:solidFill>
                            <a:schemeClr val="dk1"/>
                          </a:solidFill>
                          <a:latin typeface="+mn-lt"/>
                          <a:ea typeface="+mn-ea"/>
                          <a:cs typeface="+mn-cs"/>
                        </a:rPr>
                        <a:t>S. Tan, Z. Guan, D. </a:t>
                      </a:r>
                      <a:r>
                        <a:rPr kumimoji="0" lang="en-US" kern="1200" dirty="0" err="1" smtClean="0">
                          <a:solidFill>
                            <a:schemeClr val="dk1"/>
                          </a:solidFill>
                          <a:latin typeface="+mn-lt"/>
                          <a:ea typeface="+mn-ea"/>
                          <a:cs typeface="+mn-cs"/>
                        </a:rPr>
                        <a:t>Cai</a:t>
                      </a:r>
                      <a:r>
                        <a:rPr kumimoji="0" lang="en-US" kern="1200" dirty="0" smtClean="0">
                          <a:solidFill>
                            <a:schemeClr val="dk1"/>
                          </a:solidFill>
                          <a:latin typeface="+mn-lt"/>
                          <a:ea typeface="+mn-ea"/>
                          <a:cs typeface="+mn-cs"/>
                        </a:rPr>
                        <a:t>, X. Qin, J. Bu, and C. Chen, </a:t>
                      </a:r>
                      <a:endParaRPr lang="en-IN" dirty="0"/>
                    </a:p>
                  </a:txBody>
                  <a:tcPr/>
                </a:tc>
                <a:tc>
                  <a:txBody>
                    <a:bodyPr/>
                    <a:lstStyle/>
                    <a:p>
                      <a:pPr algn="just"/>
                      <a:r>
                        <a:rPr kumimoji="0" lang="en-US" kern="1200" dirty="0" smtClean="0">
                          <a:solidFill>
                            <a:schemeClr val="dk1"/>
                          </a:solidFill>
                          <a:latin typeface="+mn-lt"/>
                          <a:ea typeface="+mn-ea"/>
                          <a:cs typeface="+mn-cs"/>
                        </a:rPr>
                        <a:t>we use hyper graph to model high-order relations here. For a target user in one network, the proposed algorithm ranks all users in the other net-work by their possibilities of being the corresponding user. </a:t>
                      </a:r>
                      <a:endParaRPr lang="en-IN" dirty="0"/>
                    </a:p>
                  </a:txBody>
                  <a:tcPr/>
                </a:tc>
              </a:tr>
              <a:tr h="370840">
                <a:tc>
                  <a:txBody>
                    <a:bodyPr/>
                    <a:lstStyle/>
                    <a:p>
                      <a:pPr algn="just"/>
                      <a:r>
                        <a:rPr kumimoji="0" lang="en-US" kern="1200" dirty="0" smtClean="0">
                          <a:solidFill>
                            <a:schemeClr val="dk1"/>
                          </a:solidFill>
                          <a:latin typeface="+mn-lt"/>
                          <a:ea typeface="+mn-ea"/>
                          <a:cs typeface="+mn-cs"/>
                        </a:rPr>
                        <a:t>Hydra :</a:t>
                      </a:r>
                      <a:r>
                        <a:rPr kumimoji="0" lang="en-US" kern="1200" baseline="0" dirty="0" smtClean="0">
                          <a:solidFill>
                            <a:schemeClr val="dk1"/>
                          </a:solidFill>
                          <a:latin typeface="+mn-lt"/>
                          <a:ea typeface="+mn-ea"/>
                          <a:cs typeface="+mn-cs"/>
                        </a:rPr>
                        <a:t> </a:t>
                      </a:r>
                      <a:r>
                        <a:rPr kumimoji="0" lang="en-US" kern="1200" dirty="0" smtClean="0">
                          <a:solidFill>
                            <a:schemeClr val="dk1"/>
                          </a:solidFill>
                          <a:latin typeface="+mn-lt"/>
                          <a:ea typeface="+mn-ea"/>
                          <a:cs typeface="+mn-cs"/>
                        </a:rPr>
                        <a:t>Large-scale social identity linkage via heterogeneous behavior modeling</a:t>
                      </a:r>
                      <a:endParaRPr lang="en-IN" dirty="0"/>
                    </a:p>
                  </a:txBody>
                  <a:tcPr/>
                </a:tc>
                <a:tc>
                  <a:txBody>
                    <a:bodyPr/>
                    <a:lstStyle/>
                    <a:p>
                      <a:pPr algn="just"/>
                      <a:r>
                        <a:rPr kumimoji="0" lang="en-US" kern="1200" dirty="0" smtClean="0">
                          <a:solidFill>
                            <a:schemeClr val="dk1"/>
                          </a:solidFill>
                          <a:latin typeface="+mn-lt"/>
                          <a:ea typeface="+mn-ea"/>
                          <a:cs typeface="+mn-cs"/>
                        </a:rPr>
                        <a:t>S. Liu, S. Wang, F. Zhu, J. Zhang, and R. Krishnan, </a:t>
                      </a:r>
                      <a:endParaRPr lang="en-IN" dirty="0"/>
                    </a:p>
                  </a:txBody>
                  <a:tcPr/>
                </a:tc>
                <a:tc>
                  <a:txBody>
                    <a:bodyPr/>
                    <a:lstStyle/>
                    <a:p>
                      <a:pPr algn="just"/>
                      <a:r>
                        <a:rPr kumimoji="0" lang="en-US" kern="1200" dirty="0" smtClean="0">
                          <a:solidFill>
                            <a:schemeClr val="dk1"/>
                          </a:solidFill>
                          <a:latin typeface="+mn-lt"/>
                          <a:ea typeface="+mn-ea"/>
                          <a:cs typeface="+mn-cs"/>
                        </a:rPr>
                        <a:t>We study the problem of large-scale social identity linkage across different social media platforms, which is of critical importance to business intelligence by gaining from social data a deeper un-</a:t>
                      </a:r>
                      <a:r>
                        <a:rPr kumimoji="0" lang="en-US" kern="1200" dirty="0" err="1" smtClean="0">
                          <a:solidFill>
                            <a:schemeClr val="dk1"/>
                          </a:solidFill>
                          <a:latin typeface="+mn-lt"/>
                          <a:ea typeface="+mn-ea"/>
                          <a:cs typeface="+mn-cs"/>
                        </a:rPr>
                        <a:t>der</a:t>
                      </a:r>
                      <a:r>
                        <a:rPr kumimoji="0" lang="en-US" kern="1200" dirty="0" smtClean="0">
                          <a:solidFill>
                            <a:schemeClr val="dk1"/>
                          </a:solidFill>
                          <a:latin typeface="+mn-lt"/>
                          <a:ea typeface="+mn-ea"/>
                          <a:cs typeface="+mn-cs"/>
                        </a:rPr>
                        <a:t> standing and more accurate profiling of users. </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ic.png"/>
          <p:cNvPicPr>
            <a:picLocks noGrp="1" noChangeAspect="1" noChangeArrowheads="1"/>
          </p:cNvPicPr>
          <p:nvPr>
            <p:ph idx="1"/>
          </p:nvPr>
        </p:nvPicPr>
        <p:blipFill>
          <a:blip r:embed="rId2"/>
          <a:srcRect/>
          <a:stretch>
            <a:fillRect/>
          </a:stretch>
        </p:blipFill>
        <p:spPr bwMode="auto">
          <a:xfrm>
            <a:off x="1524000" y="1524000"/>
            <a:ext cx="6965950" cy="4572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a:t>
            </a:r>
            <a:r>
              <a:rPr lang="en-US" smtClean="0"/>
              <a:t>Windows </a:t>
            </a:r>
            <a:r>
              <a:rPr lang="en-US" smtClean="0"/>
              <a:t>10</a:t>
            </a:r>
            <a:endParaRPr lang="en-US" dirty="0" smtClean="0"/>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2000" dirty="0" smtClean="0">
                <a:latin typeface="Times New Roman" pitchFamily="18" charset="0"/>
                <a:cs typeface="Times New Roman" pitchFamily="18" charset="0"/>
              </a:rPr>
              <a:t>[1] M. C. Gonzalez, C. A. Hidalgo, and A.-L. </a:t>
            </a:r>
            <a:r>
              <a:rPr lang="en-US" sz="2000" dirty="0" err="1" smtClean="0">
                <a:latin typeface="Times New Roman" pitchFamily="18" charset="0"/>
                <a:cs typeface="Times New Roman" pitchFamily="18" charset="0"/>
              </a:rPr>
              <a:t>Barabasi</a:t>
            </a:r>
            <a:r>
              <a:rPr lang="en-US" sz="2000" dirty="0" smtClean="0">
                <a:latin typeface="Times New Roman" pitchFamily="18" charset="0"/>
                <a:cs typeface="Times New Roman" pitchFamily="18" charset="0"/>
              </a:rPr>
              <a:t>, “Understand-</a:t>
            </a:r>
            <a:r>
              <a:rPr lang="en-US" sz="2000" dirty="0" err="1" smtClean="0">
                <a:latin typeface="Times New Roman" pitchFamily="18" charset="0"/>
                <a:cs typeface="Times New Roman" pitchFamily="18" charset="0"/>
              </a:rPr>
              <a:t>ing</a:t>
            </a:r>
            <a:r>
              <a:rPr lang="en-US" sz="2000" dirty="0" smtClean="0">
                <a:latin typeface="Times New Roman" pitchFamily="18" charset="0"/>
                <a:cs typeface="Times New Roman" pitchFamily="18" charset="0"/>
              </a:rPr>
              <a:t> individual human mobility patterns, ”Nature, vol. 453, no.7196, pp. 779–782, 2008.</a:t>
            </a:r>
          </a:p>
          <a:p>
            <a:pPr algn="just">
              <a:lnSpc>
                <a:spcPct val="160000"/>
              </a:lnSpc>
            </a:pPr>
            <a:r>
              <a:rPr lang="en-US" sz="2000" dirty="0" smtClean="0">
                <a:latin typeface="Times New Roman" pitchFamily="18" charset="0"/>
                <a:cs typeface="Times New Roman" pitchFamily="18" charset="0"/>
              </a:rPr>
              <a:t>[2] Y.-A. de </a:t>
            </a:r>
            <a:r>
              <a:rPr lang="en-US" sz="2000" dirty="0" err="1" smtClean="0">
                <a:latin typeface="Times New Roman" pitchFamily="18" charset="0"/>
                <a:cs typeface="Times New Roman" pitchFamily="18" charset="0"/>
              </a:rPr>
              <a:t>Montjoye</a:t>
            </a:r>
            <a:r>
              <a:rPr lang="en-US" sz="2000" dirty="0" smtClean="0">
                <a:latin typeface="Times New Roman" pitchFamily="18" charset="0"/>
                <a:cs typeface="Times New Roman" pitchFamily="18" charset="0"/>
              </a:rPr>
              <a:t>, C. A. Hidalgo, M. </a:t>
            </a:r>
            <a:r>
              <a:rPr lang="en-US" sz="2000" dirty="0" err="1" smtClean="0">
                <a:latin typeface="Times New Roman" pitchFamily="18" charset="0"/>
                <a:cs typeface="Times New Roman" pitchFamily="18" charset="0"/>
              </a:rPr>
              <a:t>Verleysen</a:t>
            </a:r>
            <a:r>
              <a:rPr lang="en-US" sz="2000" dirty="0" smtClean="0">
                <a:latin typeface="Times New Roman" pitchFamily="18" charset="0"/>
                <a:cs typeface="Times New Roman" pitchFamily="18" charset="0"/>
              </a:rPr>
              <a:t>, and V. D. </a:t>
            </a:r>
            <a:r>
              <a:rPr lang="en-US" sz="2000" dirty="0" err="1" smtClean="0">
                <a:latin typeface="Times New Roman" pitchFamily="18" charset="0"/>
                <a:cs typeface="Times New Roman" pitchFamily="18" charset="0"/>
              </a:rPr>
              <a:t>Blondel</a:t>
            </a:r>
            <a:r>
              <a:rPr lang="en-US" sz="2000" dirty="0" smtClean="0">
                <a:latin typeface="Times New Roman" pitchFamily="18" charset="0"/>
                <a:cs typeface="Times New Roman" pitchFamily="18" charset="0"/>
              </a:rPr>
              <a:t>, “Unique in the crowd: The privacy bounds of human mobility,” Scientific reports, vol. 3, 2013.</a:t>
            </a:r>
          </a:p>
          <a:p>
            <a:pPr algn="just">
              <a:lnSpc>
                <a:spcPct val="160000"/>
              </a:lnSpc>
            </a:pPr>
            <a:r>
              <a:rPr lang="en-US" sz="2000" dirty="0" smtClean="0">
                <a:latin typeface="Times New Roman" pitchFamily="18" charset="0"/>
                <a:cs typeface="Times New Roman" pitchFamily="18" charset="0"/>
              </a:rPr>
              <a:t>[3] Y.-A. de </a:t>
            </a:r>
            <a:r>
              <a:rPr lang="en-US" sz="2000" dirty="0" err="1" smtClean="0">
                <a:latin typeface="Times New Roman" pitchFamily="18" charset="0"/>
                <a:cs typeface="Times New Roman" pitchFamily="18" charset="0"/>
              </a:rPr>
              <a:t>Montjoye</a:t>
            </a:r>
            <a:r>
              <a:rPr lang="en-US" sz="2000" dirty="0" smtClean="0">
                <a:latin typeface="Times New Roman" pitchFamily="18" charset="0"/>
                <a:cs typeface="Times New Roman" pitchFamily="18" charset="0"/>
              </a:rPr>
              <a:t>, L. </a:t>
            </a:r>
            <a:r>
              <a:rPr lang="en-US" sz="2000" dirty="0" err="1" smtClean="0">
                <a:latin typeface="Times New Roman" pitchFamily="18" charset="0"/>
                <a:cs typeface="Times New Roman" pitchFamily="18" charset="0"/>
              </a:rPr>
              <a:t>Radaelli</a:t>
            </a:r>
            <a:r>
              <a:rPr lang="en-US" sz="2000" dirty="0" smtClean="0">
                <a:latin typeface="Times New Roman" pitchFamily="18" charset="0"/>
                <a:cs typeface="Times New Roman" pitchFamily="18" charset="0"/>
              </a:rPr>
              <a:t>, V. K. Singh, and A. S. </a:t>
            </a:r>
            <a:r>
              <a:rPr lang="en-US" sz="2000" dirty="0" err="1" smtClean="0">
                <a:latin typeface="Times New Roman" pitchFamily="18" charset="0"/>
                <a:cs typeface="Times New Roman" pitchFamily="18" charset="0"/>
              </a:rPr>
              <a:t>Pentland</a:t>
            </a:r>
            <a:r>
              <a:rPr lang="en-US" sz="2000" dirty="0" smtClean="0">
                <a:latin typeface="Times New Roman" pitchFamily="18" charset="0"/>
                <a:cs typeface="Times New Roman" pitchFamily="18" charset="0"/>
              </a:rPr>
              <a:t>, “Unique in the shopping mall: On the </a:t>
            </a:r>
            <a:r>
              <a:rPr lang="en-US" sz="2000" dirty="0" err="1" smtClean="0">
                <a:latin typeface="Times New Roman" pitchFamily="18" charset="0"/>
                <a:cs typeface="Times New Roman" pitchFamily="18" charset="0"/>
              </a:rPr>
              <a:t>reidentifiability</a:t>
            </a:r>
            <a:r>
              <a:rPr lang="en-US" sz="2000" dirty="0" smtClean="0">
                <a:latin typeface="Times New Roman" pitchFamily="18" charset="0"/>
                <a:cs typeface="Times New Roman" pitchFamily="18" charset="0"/>
              </a:rPr>
              <a:t> of </a:t>
            </a:r>
            <a:r>
              <a:rPr lang="en-US" sz="2000" dirty="0" err="1" smtClean="0">
                <a:latin typeface="Times New Roman" pitchFamily="18" charset="0"/>
                <a:cs typeface="Times New Roman" pitchFamily="18" charset="0"/>
              </a:rPr>
              <a:t>creditcard</a:t>
            </a:r>
            <a:r>
              <a:rPr lang="en-US" sz="2000" dirty="0" smtClean="0">
                <a:latin typeface="Times New Roman" pitchFamily="18" charset="0"/>
                <a:cs typeface="Times New Roman" pitchFamily="18" charset="0"/>
              </a:rPr>
              <a:t>  meta data, ”Science, vol. 347, no. 6221, pp. 536–539, 2015.</a:t>
            </a:r>
          </a:p>
          <a:p>
            <a:pPr algn="just">
              <a:lnSpc>
                <a:spcPct val="160000"/>
              </a:lnSpc>
            </a:pPr>
            <a:r>
              <a:rPr lang="en-US" sz="2000" dirty="0" smtClean="0">
                <a:latin typeface="Times New Roman" pitchFamily="18" charset="0"/>
                <a:cs typeface="Times New Roman" pitchFamily="18" charset="0"/>
              </a:rPr>
              <a:t>[4] G. Salton and M. J. McGill, “Introduction to modern information retrieval,” 1986.</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fontScale="85000" lnSpcReduction="10000"/>
          </a:bodyPr>
          <a:lstStyle/>
          <a:p>
            <a:pPr algn="just">
              <a:lnSpc>
                <a:spcPct val="170000"/>
              </a:lnSpc>
            </a:pPr>
            <a:r>
              <a:rPr lang="en-US" sz="2000" dirty="0" smtClean="0">
                <a:latin typeface="Times New Roman" pitchFamily="18" charset="0"/>
                <a:cs typeface="Times New Roman" pitchFamily="18" charset="0"/>
              </a:rPr>
              <a:t>[5] T.-Y. Liu, “Learning to rank for information retrieval,” Foundations and Trends in Information Retrieval, vol. 3, no. 3, pp. 225–331, 2009.</a:t>
            </a:r>
          </a:p>
          <a:p>
            <a:pPr algn="just">
              <a:lnSpc>
                <a:spcPct val="170000"/>
              </a:lnSpc>
            </a:pPr>
            <a:r>
              <a:rPr lang="en-US" sz="2000" dirty="0" smtClean="0">
                <a:latin typeface="Times New Roman" pitchFamily="18" charset="0"/>
                <a:cs typeface="Times New Roman" pitchFamily="18" charset="0"/>
              </a:rPr>
              <a:t>[6] T. </a:t>
            </a:r>
            <a:r>
              <a:rPr lang="en-US" sz="2000" dirty="0" err="1" smtClean="0">
                <a:latin typeface="Times New Roman" pitchFamily="18" charset="0"/>
                <a:cs typeface="Times New Roman" pitchFamily="18" charset="0"/>
              </a:rPr>
              <a:t>Hao</a:t>
            </a:r>
            <a:r>
              <a:rPr lang="en-US" sz="2000" dirty="0" smtClean="0">
                <a:latin typeface="Times New Roman" pitchFamily="18" charset="0"/>
                <a:cs typeface="Times New Roman" pitchFamily="18" charset="0"/>
              </a:rPr>
              <a:t>, J. Zhou, Y. Cheng, L. Huang, and H. </a:t>
            </a:r>
            <a:r>
              <a:rPr lang="en-US" sz="2000" dirty="0" err="1" smtClean="0">
                <a:latin typeface="Times New Roman" pitchFamily="18" charset="0"/>
                <a:cs typeface="Times New Roman" pitchFamily="18" charset="0"/>
              </a:rPr>
              <a:t>Wu,“User</a:t>
            </a:r>
            <a:r>
              <a:rPr lang="en-US" sz="2000" dirty="0" smtClean="0">
                <a:latin typeface="Times New Roman" pitchFamily="18" charset="0"/>
                <a:cs typeface="Times New Roman" pitchFamily="18" charset="0"/>
              </a:rPr>
              <a:t> identification in cyber-physical space: A case study on mobile query logs and trajectories,” in SIGSPATIAL, 2016, pp. 71:1–71:4.</a:t>
            </a:r>
          </a:p>
          <a:p>
            <a:pPr algn="just">
              <a:lnSpc>
                <a:spcPct val="170000"/>
              </a:lnSpc>
            </a:pPr>
            <a:r>
              <a:rPr lang="en-US" sz="2000" dirty="0" smtClean="0">
                <a:latin typeface="Times New Roman" pitchFamily="18" charset="0"/>
                <a:cs typeface="Times New Roman" pitchFamily="18" charset="0"/>
              </a:rPr>
              <a:t>[7] M. Ester, H.-P. </a:t>
            </a:r>
            <a:r>
              <a:rPr lang="en-US" sz="2000" dirty="0" err="1" smtClean="0">
                <a:latin typeface="Times New Roman" pitchFamily="18" charset="0"/>
                <a:cs typeface="Times New Roman" pitchFamily="18" charset="0"/>
              </a:rPr>
              <a:t>Kriegel</a:t>
            </a:r>
            <a:r>
              <a:rPr lang="en-US" sz="2000" dirty="0" smtClean="0">
                <a:latin typeface="Times New Roman" pitchFamily="18" charset="0"/>
                <a:cs typeface="Times New Roman" pitchFamily="18" charset="0"/>
              </a:rPr>
              <a:t>, J. Sander, and X. </a:t>
            </a:r>
            <a:r>
              <a:rPr lang="en-US" sz="2000" dirty="0" err="1" smtClean="0">
                <a:latin typeface="Times New Roman" pitchFamily="18" charset="0"/>
                <a:cs typeface="Times New Roman" pitchFamily="18" charset="0"/>
              </a:rPr>
              <a:t>Xu,“A</a:t>
            </a:r>
            <a:r>
              <a:rPr lang="en-US" sz="2000" dirty="0" smtClean="0">
                <a:latin typeface="Times New Roman" pitchFamily="18" charset="0"/>
                <a:cs typeface="Times New Roman" pitchFamily="18" charset="0"/>
              </a:rPr>
              <a:t> density-base </a:t>
            </a:r>
            <a:r>
              <a:rPr lang="en-US" sz="2000" dirty="0" err="1" smtClean="0">
                <a:latin typeface="Times New Roman" pitchFamily="18" charset="0"/>
                <a:cs typeface="Times New Roman" pitchFamily="18" charset="0"/>
              </a:rPr>
              <a:t>dalgorithm</a:t>
            </a:r>
            <a:r>
              <a:rPr lang="en-US" sz="2000" dirty="0" smtClean="0">
                <a:latin typeface="Times New Roman" pitchFamily="18" charset="0"/>
                <a:cs typeface="Times New Roman" pitchFamily="18" charset="0"/>
              </a:rPr>
              <a:t> for discovering clusters in large spatial databases with noise.” in KDD, vol. 96, no. 34, 1996, pp. 226–231.</a:t>
            </a:r>
          </a:p>
          <a:p>
            <a:pPr algn="just">
              <a:lnSpc>
                <a:spcPct val="170000"/>
              </a:lnSpc>
            </a:pPr>
            <a:r>
              <a:rPr lang="en-US" sz="2000" dirty="0" smtClean="0">
                <a:latin typeface="Times New Roman" pitchFamily="18" charset="0"/>
                <a:cs typeface="Times New Roman" pitchFamily="18" charset="0"/>
              </a:rPr>
              <a:t>[8] G. McLachlan and D. </a:t>
            </a:r>
            <a:r>
              <a:rPr lang="en-US" sz="2000" dirty="0" err="1" smtClean="0">
                <a:latin typeface="Times New Roman" pitchFamily="18" charset="0"/>
                <a:cs typeface="Times New Roman" pitchFamily="18" charset="0"/>
              </a:rPr>
              <a:t>Peel,Finite</a:t>
            </a:r>
            <a:r>
              <a:rPr lang="en-US" sz="2000" dirty="0" smtClean="0">
                <a:latin typeface="Times New Roman" pitchFamily="18" charset="0"/>
                <a:cs typeface="Times New Roman" pitchFamily="18" charset="0"/>
              </a:rPr>
              <a:t> mixture models. John Wiley &amp;Sons, 2004.</a:t>
            </a:r>
          </a:p>
          <a:p>
            <a:pPr algn="just">
              <a:lnSpc>
                <a:spcPct val="170000"/>
              </a:lnSpc>
            </a:pPr>
            <a:r>
              <a:rPr lang="en-US" sz="2000" dirty="0" smtClean="0">
                <a:latin typeface="Times New Roman" pitchFamily="18" charset="0"/>
                <a:cs typeface="Times New Roman" pitchFamily="18" charset="0"/>
              </a:rPr>
              <a:t>[9] Z. Chen, H. T. </a:t>
            </a:r>
            <a:r>
              <a:rPr lang="en-US" sz="2000" dirty="0" err="1" smtClean="0">
                <a:latin typeface="Times New Roman" pitchFamily="18" charset="0"/>
                <a:cs typeface="Times New Roman" pitchFamily="18" charset="0"/>
              </a:rPr>
              <a:t>Shen</a:t>
            </a:r>
            <a:r>
              <a:rPr lang="en-US" sz="2000" dirty="0" smtClean="0">
                <a:latin typeface="Times New Roman" pitchFamily="18" charset="0"/>
                <a:cs typeface="Times New Roman" pitchFamily="18" charset="0"/>
              </a:rPr>
              <a:t>, X. Zhou, Y. </a:t>
            </a:r>
            <a:r>
              <a:rPr lang="en-US" sz="2000" dirty="0" err="1" smtClean="0">
                <a:latin typeface="Times New Roman" pitchFamily="18" charset="0"/>
                <a:cs typeface="Times New Roman" pitchFamily="18" charset="0"/>
              </a:rPr>
              <a:t>Zheng</a:t>
            </a:r>
            <a:r>
              <a:rPr lang="en-US" sz="2000" dirty="0" smtClean="0">
                <a:latin typeface="Times New Roman" pitchFamily="18" charset="0"/>
                <a:cs typeface="Times New Roman" pitchFamily="18" charset="0"/>
              </a:rPr>
              <a:t>, and X. </a:t>
            </a:r>
            <a:r>
              <a:rPr lang="en-US" sz="2000" dirty="0" err="1" smtClean="0">
                <a:latin typeface="Times New Roman" pitchFamily="18" charset="0"/>
                <a:cs typeface="Times New Roman" pitchFamily="18" charset="0"/>
              </a:rPr>
              <a:t>Xie</a:t>
            </a:r>
            <a:r>
              <a:rPr lang="en-US" sz="2000" dirty="0" smtClean="0">
                <a:latin typeface="Times New Roman" pitchFamily="18" charset="0"/>
                <a:cs typeface="Times New Roman" pitchFamily="18" charset="0"/>
              </a:rPr>
              <a:t>, “Searching trajectories by locations: An efficiency study,” in SIGMOD, 2010,pp. 255–266.</a:t>
            </a:r>
          </a:p>
          <a:p>
            <a:pPr algn="just">
              <a:lnSpc>
                <a:spcPct val="170000"/>
              </a:lnSpc>
            </a:pPr>
            <a:r>
              <a:rPr lang="en-US" sz="2000" dirty="0" smtClean="0">
                <a:latin typeface="Times New Roman" pitchFamily="18" charset="0"/>
                <a:cs typeface="Times New Roman" pitchFamily="18" charset="0"/>
              </a:rPr>
              <a:t>[10] F. M. </a:t>
            </a:r>
            <a:r>
              <a:rPr lang="en-US" sz="2000" dirty="0" err="1" smtClean="0">
                <a:latin typeface="Times New Roman" pitchFamily="18" charset="0"/>
                <a:cs typeface="Times New Roman" pitchFamily="18" charset="0"/>
              </a:rPr>
              <a:t>Naini</a:t>
            </a:r>
            <a:r>
              <a:rPr lang="en-US" sz="2000" dirty="0" smtClean="0">
                <a:latin typeface="Times New Roman" pitchFamily="18" charset="0"/>
                <a:cs typeface="Times New Roman" pitchFamily="18" charset="0"/>
              </a:rPr>
              <a:t>, J. </a:t>
            </a:r>
            <a:r>
              <a:rPr lang="en-US" sz="2000" dirty="0" err="1" smtClean="0">
                <a:latin typeface="Times New Roman" pitchFamily="18" charset="0"/>
                <a:cs typeface="Times New Roman" pitchFamily="18" charset="0"/>
              </a:rPr>
              <a:t>Unnikrishnan</a:t>
            </a:r>
            <a:r>
              <a:rPr lang="en-US" sz="2000" dirty="0" smtClean="0">
                <a:latin typeface="Times New Roman" pitchFamily="18" charset="0"/>
                <a:cs typeface="Times New Roman" pitchFamily="18" charset="0"/>
              </a:rPr>
              <a:t>, P. </a:t>
            </a:r>
            <a:r>
              <a:rPr lang="en-US" sz="2000" dirty="0" err="1" smtClean="0">
                <a:latin typeface="Times New Roman" pitchFamily="18" charset="0"/>
                <a:cs typeface="Times New Roman" pitchFamily="18" charset="0"/>
              </a:rPr>
              <a:t>Thiran</a:t>
            </a:r>
            <a:r>
              <a:rPr lang="en-US" sz="2000" dirty="0" smtClean="0">
                <a:latin typeface="Times New Roman" pitchFamily="18" charset="0"/>
                <a:cs typeface="Times New Roman" pitchFamily="18" charset="0"/>
              </a:rPr>
              <a:t>, and M. </a:t>
            </a:r>
            <a:r>
              <a:rPr lang="en-US" sz="2000" dirty="0" err="1" smtClean="0">
                <a:latin typeface="Times New Roman" pitchFamily="18" charset="0"/>
                <a:cs typeface="Times New Roman" pitchFamily="18" charset="0"/>
              </a:rPr>
              <a:t>Vetterli</a:t>
            </a:r>
            <a:r>
              <a:rPr lang="en-US" sz="2000" dirty="0" smtClean="0">
                <a:latin typeface="Times New Roman" pitchFamily="18" charset="0"/>
                <a:cs typeface="Times New Roman" pitchFamily="18" charset="0"/>
              </a:rPr>
              <a:t>, “Where you are is who you are: User identification by matching statistics,” IEEE-TIFS, vol. 11, no. 2, pp. 358–372, 2016.</a:t>
            </a:r>
          </a:p>
          <a:p>
            <a:pPr algn="just">
              <a:lnSpc>
                <a:spcPct val="170000"/>
              </a:lnSpc>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1204</TotalTime>
  <Words>1238</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Unified Framework for User Identification  across Online and Offline Data</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537</cp:revision>
  <dcterms:created xsi:type="dcterms:W3CDTF">2006-08-16T00:00:00Z</dcterms:created>
  <dcterms:modified xsi:type="dcterms:W3CDTF">2021-03-17T08:01:46Z</dcterms:modified>
</cp:coreProperties>
</file>