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331" r:id="rId8"/>
    <p:sldId id="294" r:id="rId9"/>
    <p:sldId id="327" r:id="rId10"/>
    <p:sldId id="326" r:id="rId11"/>
    <p:sldId id="298" r:id="rId12"/>
    <p:sldId id="296" r:id="rId13"/>
    <p:sldId id="295"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08-Apr-21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08-Apr-21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 General Approach For Supporting Time Series Matching using Multiple-Warped Distances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066800" y="1219200"/>
            <a:ext cx="7498080" cy="5257800"/>
          </a:xfrm>
        </p:spPr>
        <p:txBody>
          <a:bodyPr>
            <a:noAutofit/>
          </a:bodyPr>
          <a:lstStyle/>
          <a:p>
            <a:pPr algn="just">
              <a:lnSpc>
                <a:spcPct val="170000"/>
              </a:lnSpc>
            </a:pPr>
            <a:r>
              <a:rPr lang="en-US" sz="2000" dirty="0" smtClean="0">
                <a:latin typeface="Times New Roman" pitchFamily="18" charset="0"/>
                <a:cs typeface="Times New Roman" pitchFamily="18" charset="0"/>
              </a:rPr>
              <a:t>Time series are generated at an unprecedented rate in domains ranging from finance, medicine to education.</a:t>
            </a:r>
          </a:p>
          <a:p>
            <a:pPr algn="just">
              <a:lnSpc>
                <a:spcPct val="170000"/>
              </a:lnSpc>
            </a:pPr>
            <a:r>
              <a:rPr lang="en-US" sz="2000" dirty="0" smtClean="0">
                <a:latin typeface="Times New Roman" pitchFamily="18" charset="0"/>
                <a:cs typeface="Times New Roman" pitchFamily="18" charset="0"/>
              </a:rPr>
              <a:t> Collections composed of heterogeneous, variable-length and misaligned times series are best explored using a plethora of dynamic time warping distances. However, the computational costs of using such elastic distances result in unacceptable response times. </a:t>
            </a:r>
          </a:p>
          <a:p>
            <a:pPr algn="just">
              <a:lnSpc>
                <a:spcPct val="170000"/>
              </a:lnSpc>
            </a:pPr>
            <a:r>
              <a:rPr lang="en-US" sz="2000" dirty="0" smtClean="0">
                <a:latin typeface="Times New Roman" pitchFamily="18" charset="0"/>
                <a:cs typeface="Times New Roman" pitchFamily="18" charset="0"/>
              </a:rPr>
              <a:t>We thus design the first practical solution for the efficient </a:t>
            </a:r>
            <a:r>
              <a:rPr lang="en-US" sz="2000" dirty="0" err="1" smtClean="0">
                <a:latin typeface="Times New Roman" pitchFamily="18" charset="0"/>
                <a:cs typeface="Times New Roman" pitchFamily="18" charset="0"/>
              </a:rPr>
              <a:t>GENeral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EXploration</a:t>
            </a:r>
            <a:r>
              <a:rPr lang="en-US" sz="2000" dirty="0" smtClean="0">
                <a:latin typeface="Times New Roman" pitchFamily="18" charset="0"/>
                <a:cs typeface="Times New Roman" pitchFamily="18" charset="0"/>
              </a:rPr>
              <a:t> of time series leveraging multiple warped distances.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GENEX pre-processes time series data in metric point-wise distance spaces, while providing bounds for the accuracy of corresponding analytics derived in non-metric warped distance spaces. </a:t>
            </a:r>
          </a:p>
          <a:p>
            <a:pPr algn="just">
              <a:lnSpc>
                <a:spcPct val="170000"/>
              </a:lnSpc>
            </a:pPr>
            <a:r>
              <a:rPr lang="en-US" dirty="0" smtClean="0">
                <a:latin typeface="Times New Roman" pitchFamily="18" charset="0"/>
                <a:cs typeface="Times New Roman" pitchFamily="18" charset="0"/>
              </a:rPr>
              <a:t>Our empirical evaluation on 66 benchmark datasets provides a comparative study of the accuracy and response times of diverse warped distances.</a:t>
            </a:r>
          </a:p>
          <a:p>
            <a:pPr algn="just">
              <a:lnSpc>
                <a:spcPct val="170000"/>
              </a:lnSpc>
            </a:pPr>
            <a:r>
              <a:rPr lang="en-US" dirty="0" smtClean="0">
                <a:latin typeface="Times New Roman" pitchFamily="18" charset="0"/>
                <a:cs typeface="Times New Roman" pitchFamily="18" charset="0"/>
              </a:rPr>
              <a:t> We show that GENEX is a </a:t>
            </a:r>
            <a:r>
              <a:rPr lang="en-US" dirty="0" err="1" smtClean="0">
                <a:latin typeface="Times New Roman" pitchFamily="18" charset="0"/>
                <a:cs typeface="Times New Roman" pitchFamily="18" charset="0"/>
              </a:rPr>
              <a:t>versatileyet</a:t>
            </a:r>
            <a:r>
              <a:rPr lang="en-US" dirty="0" smtClean="0">
                <a:latin typeface="Times New Roman" pitchFamily="18" charset="0"/>
                <a:cs typeface="Times New Roman" pitchFamily="18" charset="0"/>
              </a:rPr>
              <a:t> highly efficient solution for processing expensive-to-</a:t>
            </a:r>
            <a:r>
              <a:rPr lang="en-US" dirty="0" err="1" smtClean="0">
                <a:latin typeface="Times New Roman" pitchFamily="18" charset="0"/>
                <a:cs typeface="Times New Roman" pitchFamily="18" charset="0"/>
              </a:rPr>
              <a:t>computewarped</a:t>
            </a:r>
            <a:r>
              <a:rPr lang="en-US" dirty="0" smtClean="0">
                <a:latin typeface="Times New Roman" pitchFamily="18" charset="0"/>
                <a:cs typeface="Times New Roman" pitchFamily="18" charset="0"/>
              </a:rPr>
              <a:t> distances over large datasets, with response times 3 to 5orders of magnitude faster than state-of-art systems.</a:t>
            </a:r>
            <a:endParaRPr lang="en-IN" dirty="0" smtClean="0">
              <a:latin typeface="Times New Roman" pitchFamily="18" charset="0"/>
              <a:cs typeface="Times New Roman" pitchFamily="18" charset="0"/>
            </a:endParaRPr>
          </a:p>
          <a:p>
            <a:pPr algn="just">
              <a:lnSpc>
                <a:spcPct val="150000"/>
              </a:lnSpc>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t>The “edit operations” we use the paradigm of a graphical editing process and end up with a dynamic programming algorithm that we call Time Warp Edit Distance (TWED). </a:t>
            </a:r>
          </a:p>
          <a:p>
            <a:pPr algn="just">
              <a:lnSpc>
                <a:spcPct val="150000"/>
              </a:lnSpc>
            </a:pPr>
            <a:r>
              <a:rPr lang="en-US" sz="2000" dirty="0" smtClean="0"/>
              <a:t>TWED is slightly different in form from Dynamic Time Warping, Longest Common Subsequence or Edit Distance with Real Penalty algorithms. </a:t>
            </a:r>
          </a:p>
          <a:p>
            <a:pPr algn="just">
              <a:lnSpc>
                <a:spcPct val="150000"/>
              </a:lnSpc>
            </a:pPr>
            <a:r>
              <a:rPr lang="en-US" sz="2000" dirty="0" smtClean="0"/>
              <a:t>In particular, it highlights a parameter which controls a kind of stiffness of the elastic measure along the time axis.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79792" cy="5715000"/>
          </a:xfrm>
        </p:spPr>
        <p:txBody>
          <a:bodyPr>
            <a:noAutofit/>
          </a:bodyPr>
          <a:lstStyle/>
          <a:p>
            <a:pPr algn="just">
              <a:lnSpc>
                <a:spcPct val="150000"/>
              </a:lnSpc>
              <a:buFont typeface="Wingdings" pitchFamily="2" charset="2"/>
              <a:buChar char="Ø"/>
            </a:pPr>
            <a:r>
              <a:rPr lang="en-US" sz="2000" dirty="0" smtClean="0"/>
              <a:t>Mitigating this problem for a large array of distances at the theoretical rather than empirical level opens the door for increased versatility by allowing the in corpora-</a:t>
            </a:r>
            <a:r>
              <a:rPr lang="en-US" sz="2000" dirty="0" err="1" smtClean="0"/>
              <a:t>tion</a:t>
            </a:r>
            <a:r>
              <a:rPr lang="en-US" sz="2000" dirty="0" smtClean="0"/>
              <a:t> of new distances, while guaranteeing accurate similarity exploration results with response times up to 5 orders of magnitude faster than existing systems. </a:t>
            </a:r>
          </a:p>
          <a:p>
            <a:pPr algn="just">
              <a:lnSpc>
                <a:spcPct val="150000"/>
              </a:lnSpc>
              <a:buFont typeface="Wingdings" pitchFamily="2" charset="2"/>
              <a:buChar char="Ø"/>
            </a:pPr>
            <a:r>
              <a:rPr lang="en-US" sz="2000" dirty="0" smtClean="0"/>
              <a:t>Mitigating this problem for a large array of distances at the theoretical rather than empirical level opens the door for increased versatility by allowing the in corpora-</a:t>
            </a:r>
            <a:r>
              <a:rPr lang="en-US" sz="2000" dirty="0" err="1" smtClean="0"/>
              <a:t>tion</a:t>
            </a:r>
            <a:r>
              <a:rPr lang="en-US" sz="2000" dirty="0" smtClean="0"/>
              <a:t> of new distances, while guaranteeing accurate similarity exploration results with response times up to 5 orders of magnitude faster than existing systems.</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90600" y="990600"/>
            <a:ext cx="7498080" cy="5867400"/>
          </a:xfrm>
        </p:spPr>
        <p:txBody>
          <a:bodyPr>
            <a:noAutofit/>
          </a:bodyPr>
          <a:lstStyle/>
          <a:p>
            <a:pPr algn="just">
              <a:lnSpc>
                <a:spcPct val="150000"/>
              </a:lnSpc>
            </a:pPr>
            <a:r>
              <a:rPr lang="en-US" sz="1800" dirty="0" smtClean="0"/>
              <a:t>In this paper we address the case of elastic metrics, namely elastic similarity measures that jointly exploit time shifting and possess all the properties of a distance, in particular the triangle inequality. Our contribution is basically four folded:</a:t>
            </a:r>
          </a:p>
          <a:p>
            <a:pPr algn="just">
              <a:lnSpc>
                <a:spcPct val="150000"/>
              </a:lnSpc>
            </a:pPr>
            <a:r>
              <a:rPr lang="en-US" sz="1800" dirty="0" smtClean="0"/>
              <a:t> The first contribution of this paper is the proposal of a new elastic metric which we call TWED (“Time Warp Edit Distances”). </a:t>
            </a:r>
          </a:p>
          <a:p>
            <a:pPr algn="just">
              <a:lnSpc>
                <a:spcPct val="150000"/>
              </a:lnSpc>
            </a:pPr>
            <a:endParaRPr lang="en-US" sz="1800" dirty="0" smtClean="0"/>
          </a:p>
          <a:p>
            <a:pPr algn="just">
              <a:lnSpc>
                <a:spcPct val="150000"/>
              </a:lnSpc>
            </a:pPr>
            <a:r>
              <a:rPr lang="en-US" sz="1800" dirty="0" smtClean="0"/>
              <a:t>  The second contribution is related to the introduction of a parameter we call stiffness which drives the elasticity of TWED, placing this kind of distance in between the Euclidian distance (somehow a distance with ‘infinite stiffness’) and DTW (somehow a similarity measure with no ‘stiffness’ at all).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1066800"/>
            <a:ext cx="6019800" cy="4613827"/>
          </a:xfrm>
          <a:prstGeom prst="rect">
            <a:avLst/>
          </a:prstGeom>
        </p:spPr>
        <p:txBody>
          <a:bodyPr wrap="square">
            <a:spAutoFit/>
          </a:bodyPr>
          <a:lstStyle/>
          <a:p>
            <a:pPr algn="just">
              <a:lnSpc>
                <a:spcPct val="150000"/>
              </a:lnSpc>
              <a:buClr>
                <a:schemeClr val="accent1">
                  <a:lumMod val="60000"/>
                  <a:lumOff val="40000"/>
                </a:schemeClr>
              </a:buClr>
              <a:buFont typeface="Arial" pitchFamily="34" charset="0"/>
              <a:buChar char="•"/>
            </a:pPr>
            <a:r>
              <a:rPr lang="en-US" dirty="0" smtClean="0">
                <a:latin typeface="Times New Roman" pitchFamily="18" charset="0"/>
                <a:cs typeface="Times New Roman" pitchFamily="18" charset="0"/>
              </a:rPr>
              <a:t>The third contribution proposes a lower bound for the TWED measure which allows relating the evaluation of the matching of two time series into down sampled representation spaces to the evaluation of their matching into their original representation spaces.</a:t>
            </a:r>
          </a:p>
          <a:p>
            <a:pPr algn="just">
              <a:lnSpc>
                <a:spcPct val="150000"/>
              </a:lnSpc>
              <a:buClr>
                <a:schemeClr val="accent1">
                  <a:lumMod val="60000"/>
                  <a:lumOff val="40000"/>
                </a:schemeClr>
              </a:buClr>
              <a:buFont typeface="Arial" pitchFamily="34" charset="0"/>
              <a:buChar char="•"/>
            </a:pPr>
            <a:r>
              <a:rPr lang="en-US" dirty="0" smtClean="0">
                <a:latin typeface="Times New Roman" pitchFamily="18" charset="0"/>
                <a:cs typeface="Times New Roman" pitchFamily="18" charset="0"/>
              </a:rPr>
              <a:t>The fourth contribution of the paper is an empiric evaluation of the quality of TWED based on a simple classification experiment that provides some highlights on the effectiveness of TWED compared to the Euclidian Distance (ED), DTW, LCSS and ERP. The influence of the stiffness parameter on classification error rates is also analyze</a:t>
            </a:r>
            <a:r>
              <a:rPr lang="en-US" dirty="0" smtClean="0"/>
              <a:t>d. </a:t>
            </a:r>
            <a:endParaRPr lang="en-US"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our proposed GENEX technology can be used to explore large datasets with in seconds.</a:t>
            </a:r>
            <a:r>
              <a:rPr lang="en-US" sz="2000" dirty="0" smtClean="0"/>
              <a:t>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High data cardinality leading to a compromise between increased responsiveness and higher accuracy.</a:t>
            </a:r>
          </a:p>
          <a:p>
            <a:pPr algn="just">
              <a:lnSpc>
                <a:spcPct val="150000"/>
              </a:lnSpc>
              <a:buFont typeface="Wingdings" pitchFamily="2" charset="2"/>
              <a:buChar char="Ø"/>
            </a:pPr>
            <a:r>
              <a:rPr lang="en-US" sz="2000" dirty="0" smtClean="0">
                <a:latin typeface="Times New Roman" pitchFamily="18" charset="0"/>
                <a:cs typeface="Times New Roman" pitchFamily="18" charset="0"/>
              </a:rPr>
              <a:t>We instead report the online performance which reflects the analyst‘s experience . Both competitors take advantage of the well-known lower </a:t>
            </a:r>
            <a:r>
              <a:rPr lang="en-US" sz="2000" dirty="0" err="1" smtClean="0">
                <a:latin typeface="Times New Roman" pitchFamily="18" charset="0"/>
                <a:cs typeface="Times New Roman" pitchFamily="18" charset="0"/>
              </a:rPr>
              <a:t>boundLBkeogh</a:t>
            </a:r>
            <a:r>
              <a:rPr lang="en-US" sz="2000" dirty="0" smtClean="0">
                <a:latin typeface="Times New Roman" pitchFamily="18" charset="0"/>
                <a:cs typeface="Times New Roman" pitchFamily="18" charset="0"/>
              </a:rPr>
              <a:t> optimization in their implementations.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685800"/>
          <a:ext cx="7867650" cy="4648199"/>
        </p:xfrm>
        <a:graphic>
          <a:graphicData uri="http://schemas.openxmlformats.org/drawingml/2006/table">
            <a:tbl>
              <a:tblPr firstRow="1" bandRow="1">
                <a:tableStyleId>{5C22544A-7EE6-4342-B048-85BDC9FD1C3A}</a:tableStyleId>
              </a:tblPr>
              <a:tblGrid>
                <a:gridCol w="2743200"/>
                <a:gridCol w="2501900"/>
                <a:gridCol w="2622550"/>
              </a:tblGrid>
              <a:tr h="448241">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099979">
                <a:tc>
                  <a:txBody>
                    <a:bodyPr/>
                    <a:lstStyle/>
                    <a:p>
                      <a:pPr algn="ctr"/>
                      <a:r>
                        <a:rPr kumimoji="0" lang="en-US" kern="1200" dirty="0" smtClean="0">
                          <a:solidFill>
                            <a:schemeClr val="dk1"/>
                          </a:solidFill>
                          <a:latin typeface="+mn-lt"/>
                          <a:ea typeface="+mn-ea"/>
                          <a:cs typeface="+mn-cs"/>
                        </a:rPr>
                        <a:t>Cluster analysis of time-series medical data based on the trajectory representation and </a:t>
                      </a:r>
                      <a:r>
                        <a:rPr kumimoji="0" lang="en-US" kern="1200" dirty="0" err="1" smtClean="0">
                          <a:solidFill>
                            <a:schemeClr val="dk1"/>
                          </a:solidFill>
                          <a:latin typeface="+mn-lt"/>
                          <a:ea typeface="+mn-ea"/>
                          <a:cs typeface="+mn-cs"/>
                        </a:rPr>
                        <a:t>multiscale</a:t>
                      </a:r>
                      <a:r>
                        <a:rPr kumimoji="0" lang="en-US" kern="1200" dirty="0" smtClean="0">
                          <a:solidFill>
                            <a:schemeClr val="dk1"/>
                          </a:solidFill>
                          <a:latin typeface="+mn-lt"/>
                          <a:ea typeface="+mn-ea"/>
                          <a:cs typeface="+mn-cs"/>
                        </a:rPr>
                        <a:t> comparison techniques</a:t>
                      </a:r>
                      <a:endParaRPr lang="en-IN" dirty="0"/>
                    </a:p>
                  </a:txBody>
                  <a:tcPr/>
                </a:tc>
                <a:tc>
                  <a:txBody>
                    <a:bodyPr/>
                    <a:lstStyle/>
                    <a:p>
                      <a:pPr algn="ctr"/>
                      <a:r>
                        <a:rPr kumimoji="0" lang="en-US" kern="1200" dirty="0" smtClean="0">
                          <a:solidFill>
                            <a:schemeClr val="dk1"/>
                          </a:solidFill>
                          <a:latin typeface="+mn-lt"/>
                          <a:ea typeface="+mn-ea"/>
                          <a:cs typeface="+mn-cs"/>
                        </a:rPr>
                        <a:t>S. Hirano and S. </a:t>
                      </a:r>
                      <a:r>
                        <a:rPr kumimoji="0" lang="en-US" kern="1200" dirty="0" err="1" smtClean="0">
                          <a:solidFill>
                            <a:schemeClr val="dk1"/>
                          </a:solidFill>
                          <a:latin typeface="+mn-lt"/>
                          <a:ea typeface="+mn-ea"/>
                          <a:cs typeface="+mn-cs"/>
                        </a:rPr>
                        <a:t>Tsumoto</a:t>
                      </a:r>
                      <a:endParaRPr lang="en-IN" dirty="0"/>
                    </a:p>
                  </a:txBody>
                  <a:tcPr/>
                </a:tc>
                <a:tc>
                  <a:txBody>
                    <a:bodyPr/>
                    <a:lstStyle/>
                    <a:p>
                      <a:pPr algn="just"/>
                      <a:r>
                        <a:rPr kumimoji="0" lang="en-US" kern="1200" dirty="0" smtClean="0">
                          <a:solidFill>
                            <a:schemeClr val="dk1"/>
                          </a:solidFill>
                          <a:latin typeface="+mn-lt"/>
                          <a:ea typeface="+mn-ea"/>
                          <a:cs typeface="+mn-cs"/>
                        </a:rPr>
                        <a:t>This paper presents a cluster analysis method for multi-dimensional time-series data on clinical laboratory </a:t>
                      </a:r>
                      <a:r>
                        <a:rPr kumimoji="0" lang="en-US" kern="1200" dirty="0" err="1" smtClean="0">
                          <a:solidFill>
                            <a:schemeClr val="dk1"/>
                          </a:solidFill>
                          <a:latin typeface="+mn-lt"/>
                          <a:ea typeface="+mn-ea"/>
                          <a:cs typeface="+mn-cs"/>
                        </a:rPr>
                        <a:t>exami-natios</a:t>
                      </a:r>
                      <a:r>
                        <a:rPr kumimoji="0" lang="en-US" kern="1200" dirty="0" smtClean="0">
                          <a:solidFill>
                            <a:schemeClr val="dk1"/>
                          </a:solidFill>
                          <a:latin typeface="+mn-lt"/>
                          <a:ea typeface="+mn-ea"/>
                          <a:cs typeface="+mn-cs"/>
                        </a:rPr>
                        <a:t>.</a:t>
                      </a:r>
                      <a:endParaRPr lang="en-IN" dirty="0"/>
                    </a:p>
                  </a:txBody>
                  <a:tcPr/>
                </a:tc>
              </a:tr>
              <a:tr h="2099979">
                <a:tc>
                  <a:txBody>
                    <a:bodyPr/>
                    <a:lstStyle/>
                    <a:p>
                      <a:pPr algn="ctr"/>
                      <a:r>
                        <a:rPr kumimoji="0" lang="en-US" kern="1200" dirty="0" smtClean="0">
                          <a:solidFill>
                            <a:schemeClr val="dk1"/>
                          </a:solidFill>
                          <a:latin typeface="+mn-lt"/>
                          <a:ea typeface="+mn-ea"/>
                          <a:cs typeface="+mn-cs"/>
                        </a:rPr>
                        <a:t>Correlating financial time series with</a:t>
                      </a:r>
                      <a:r>
                        <a:rPr kumimoji="0" lang="en-US" kern="1200" baseline="0" dirty="0" smtClean="0">
                          <a:solidFill>
                            <a:schemeClr val="dk1"/>
                          </a:solidFill>
                          <a:latin typeface="+mn-lt"/>
                          <a:ea typeface="+mn-ea"/>
                          <a:cs typeface="+mn-cs"/>
                        </a:rPr>
                        <a:t> </a:t>
                      </a:r>
                      <a:r>
                        <a:rPr kumimoji="0" lang="en-US" kern="1200" dirty="0" smtClean="0">
                          <a:solidFill>
                            <a:schemeClr val="dk1"/>
                          </a:solidFill>
                          <a:latin typeface="+mn-lt"/>
                          <a:ea typeface="+mn-ea"/>
                          <a:cs typeface="+mn-cs"/>
                        </a:rPr>
                        <a:t>micro-blogging activity,</a:t>
                      </a:r>
                      <a:endParaRPr lang="en-IN" dirty="0"/>
                    </a:p>
                  </a:txBody>
                  <a:tcPr/>
                </a:tc>
                <a:tc>
                  <a:txBody>
                    <a:bodyPr/>
                    <a:lstStyle/>
                    <a:p>
                      <a:pPr algn="ctr"/>
                      <a:r>
                        <a:rPr kumimoji="0" lang="en-US" kern="1200" dirty="0" smtClean="0">
                          <a:solidFill>
                            <a:schemeClr val="dk1"/>
                          </a:solidFill>
                          <a:latin typeface="+mn-lt"/>
                          <a:ea typeface="+mn-ea"/>
                          <a:cs typeface="+mn-cs"/>
                        </a:rPr>
                        <a:t>E. Ruiz, V. </a:t>
                      </a:r>
                      <a:r>
                        <a:rPr kumimoji="0" lang="en-US" kern="1200" dirty="0" err="1" smtClean="0">
                          <a:solidFill>
                            <a:schemeClr val="dk1"/>
                          </a:solidFill>
                          <a:latin typeface="+mn-lt"/>
                          <a:ea typeface="+mn-ea"/>
                          <a:cs typeface="+mn-cs"/>
                        </a:rPr>
                        <a:t>Hristidiset</a:t>
                      </a:r>
                      <a:r>
                        <a:rPr kumimoji="0" lang="en-US" kern="1200" dirty="0" smtClean="0">
                          <a:solidFill>
                            <a:schemeClr val="dk1"/>
                          </a:solidFill>
                          <a:latin typeface="+mn-lt"/>
                          <a:ea typeface="+mn-ea"/>
                          <a:cs typeface="+mn-cs"/>
                        </a:rPr>
                        <a:t> al., </a:t>
                      </a:r>
                      <a:endParaRPr lang="en-IN" dirty="0"/>
                    </a:p>
                  </a:txBody>
                  <a:tcPr/>
                </a:tc>
                <a:tc>
                  <a:txBody>
                    <a:bodyPr/>
                    <a:lstStyle/>
                    <a:p>
                      <a:pPr algn="just"/>
                      <a:r>
                        <a:rPr kumimoji="0" lang="en-US" kern="1200" dirty="0" smtClean="0">
                          <a:solidFill>
                            <a:schemeClr val="dk1"/>
                          </a:solidFill>
                          <a:latin typeface="+mn-lt"/>
                          <a:ea typeface="+mn-ea"/>
                          <a:cs typeface="+mn-cs"/>
                        </a:rPr>
                        <a:t>We study the problem of correlating micro-blogging activity </a:t>
                      </a:r>
                      <a:r>
                        <a:rPr kumimoji="0" lang="en-US" kern="1200" dirty="0" err="1" smtClean="0">
                          <a:solidFill>
                            <a:schemeClr val="dk1"/>
                          </a:solidFill>
                          <a:latin typeface="+mn-lt"/>
                          <a:ea typeface="+mn-ea"/>
                          <a:cs typeface="+mn-cs"/>
                        </a:rPr>
                        <a:t>withstock</a:t>
                      </a:r>
                      <a:r>
                        <a:rPr kumimoji="0" lang="en-US" kern="1200" dirty="0" smtClean="0">
                          <a:solidFill>
                            <a:schemeClr val="dk1"/>
                          </a:solidFill>
                          <a:latin typeface="+mn-lt"/>
                          <a:ea typeface="+mn-ea"/>
                          <a:cs typeface="+mn-cs"/>
                        </a:rPr>
                        <a:t>-market events, defined as changes in the price and traded </a:t>
                      </a:r>
                      <a:r>
                        <a:rPr kumimoji="0" lang="en-US" kern="1200" dirty="0" err="1" smtClean="0">
                          <a:solidFill>
                            <a:schemeClr val="dk1"/>
                          </a:solidFill>
                          <a:latin typeface="+mn-lt"/>
                          <a:ea typeface="+mn-ea"/>
                          <a:cs typeface="+mn-cs"/>
                        </a:rPr>
                        <a:t>vol-ume</a:t>
                      </a:r>
                      <a:r>
                        <a:rPr kumimoji="0" lang="en-US" kern="1200" dirty="0" smtClean="0">
                          <a:solidFill>
                            <a:schemeClr val="dk1"/>
                          </a:solidFill>
                          <a:latin typeface="+mn-lt"/>
                          <a:ea typeface="+mn-ea"/>
                          <a:cs typeface="+mn-cs"/>
                        </a:rPr>
                        <a:t> of stocks.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8800"/>
        </p:xfrm>
        <a:graphic>
          <a:graphicData uri="http://schemas.openxmlformats.org/drawingml/2006/table">
            <a:tbl>
              <a:tblPr firstRow="1" bandRow="1">
                <a:tableStyleId>{5C22544A-7EE6-4342-B048-85BDC9FD1C3A}</a:tableStyleId>
              </a:tblPr>
              <a:tblGrid>
                <a:gridCol w="2571750"/>
                <a:gridCol w="2571750"/>
                <a:gridCol w="2571750"/>
              </a:tblGrid>
              <a:tr h="447913">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098444">
                <a:tc>
                  <a:txBody>
                    <a:bodyPr/>
                    <a:lstStyle/>
                    <a:p>
                      <a:pPr algn="just"/>
                      <a:r>
                        <a:rPr kumimoji="0" lang="en-US" kern="1200" dirty="0" smtClean="0">
                          <a:solidFill>
                            <a:schemeClr val="dk1"/>
                          </a:solidFill>
                          <a:latin typeface="+mn-lt"/>
                          <a:ea typeface="+mn-ea"/>
                          <a:cs typeface="+mn-cs"/>
                        </a:rPr>
                        <a:t>Generalized dynamic time warping : Unleashing the warping power hidden in point-wise distances.</a:t>
                      </a:r>
                      <a:endParaRPr lang="en-IN" dirty="0"/>
                    </a:p>
                  </a:txBody>
                  <a:tcPr/>
                </a:tc>
                <a:tc>
                  <a:txBody>
                    <a:bodyPr/>
                    <a:lstStyle/>
                    <a:p>
                      <a:pPr algn="just"/>
                      <a:r>
                        <a:rPr kumimoji="0" lang="en-US" kern="1200" dirty="0" smtClean="0">
                          <a:solidFill>
                            <a:schemeClr val="dk1"/>
                          </a:solidFill>
                          <a:latin typeface="+mn-lt"/>
                          <a:ea typeface="+mn-ea"/>
                          <a:cs typeface="+mn-cs"/>
                        </a:rPr>
                        <a:t>R. </a:t>
                      </a:r>
                      <a:r>
                        <a:rPr kumimoji="0" lang="en-US" kern="1200" dirty="0" err="1" smtClean="0">
                          <a:solidFill>
                            <a:schemeClr val="dk1"/>
                          </a:solidFill>
                          <a:latin typeface="+mn-lt"/>
                          <a:ea typeface="+mn-ea"/>
                          <a:cs typeface="+mn-cs"/>
                        </a:rPr>
                        <a:t>Neamtu</a:t>
                      </a:r>
                      <a:r>
                        <a:rPr kumimoji="0" lang="en-US" kern="1200" dirty="0" smtClean="0">
                          <a:solidFill>
                            <a:schemeClr val="dk1"/>
                          </a:solidFill>
                          <a:latin typeface="+mn-lt"/>
                          <a:ea typeface="+mn-ea"/>
                          <a:cs typeface="+mn-cs"/>
                        </a:rPr>
                        <a:t>, R. </a:t>
                      </a:r>
                      <a:r>
                        <a:rPr kumimoji="0" lang="en-US" kern="1200" dirty="0" err="1" smtClean="0">
                          <a:solidFill>
                            <a:schemeClr val="dk1"/>
                          </a:solidFill>
                          <a:latin typeface="+mn-lt"/>
                          <a:ea typeface="+mn-ea"/>
                          <a:cs typeface="+mn-cs"/>
                        </a:rPr>
                        <a:t>Ahsanet</a:t>
                      </a:r>
                      <a:r>
                        <a:rPr kumimoji="0" lang="en-US" kern="1200" dirty="0" smtClean="0">
                          <a:solidFill>
                            <a:schemeClr val="dk1"/>
                          </a:solidFill>
                          <a:latin typeface="+mn-lt"/>
                          <a:ea typeface="+mn-ea"/>
                          <a:cs typeface="+mn-cs"/>
                        </a:rPr>
                        <a:t> al., </a:t>
                      </a:r>
                      <a:endParaRPr lang="en-IN" dirty="0"/>
                    </a:p>
                  </a:txBody>
                  <a:tcPr/>
                </a:tc>
                <a:tc>
                  <a:txBody>
                    <a:bodyPr/>
                    <a:lstStyle/>
                    <a:p>
                      <a:pPr algn="just"/>
                      <a:r>
                        <a:rPr kumimoji="0" lang="en-US" kern="1200" dirty="0" smtClean="0">
                          <a:solidFill>
                            <a:schemeClr val="dk1"/>
                          </a:solidFill>
                          <a:latin typeface="+mn-lt"/>
                          <a:ea typeface="+mn-ea"/>
                          <a:cs typeface="+mn-cs"/>
                        </a:rPr>
                        <a:t>Analysts instead need “elastic” alignment tools such as Dynamic Time Warping (DTW) to perform such flexible comparisons. </a:t>
                      </a:r>
                      <a:endParaRPr lang="en-IN" dirty="0"/>
                    </a:p>
                  </a:txBody>
                  <a:tcPr/>
                </a:tc>
              </a:tr>
              <a:tr h="3092443">
                <a:tc>
                  <a:txBody>
                    <a:bodyPr/>
                    <a:lstStyle/>
                    <a:p>
                      <a:pPr algn="just"/>
                      <a:r>
                        <a:rPr kumimoji="0" lang="en-US" kern="1200" dirty="0" smtClean="0">
                          <a:solidFill>
                            <a:schemeClr val="dk1"/>
                          </a:solidFill>
                          <a:latin typeface="+mn-lt"/>
                          <a:ea typeface="+mn-ea"/>
                          <a:cs typeface="+mn-cs"/>
                        </a:rPr>
                        <a:t>Aligning gene expression time series with time warping algorithms</a:t>
                      </a:r>
                      <a:endParaRPr lang="en-IN" dirty="0"/>
                    </a:p>
                  </a:txBody>
                  <a:tcPr/>
                </a:tc>
                <a:tc>
                  <a:txBody>
                    <a:bodyPr/>
                    <a:lstStyle/>
                    <a:p>
                      <a:pPr algn="just"/>
                      <a:r>
                        <a:rPr kumimoji="0" lang="en-US" kern="1200" dirty="0" smtClean="0">
                          <a:solidFill>
                            <a:schemeClr val="dk1"/>
                          </a:solidFill>
                          <a:latin typeface="+mn-lt"/>
                          <a:ea typeface="+mn-ea"/>
                          <a:cs typeface="+mn-cs"/>
                        </a:rPr>
                        <a:t>J. </a:t>
                      </a:r>
                      <a:r>
                        <a:rPr kumimoji="0" lang="en-US" kern="1200" dirty="0" err="1" smtClean="0">
                          <a:solidFill>
                            <a:schemeClr val="dk1"/>
                          </a:solidFill>
                          <a:latin typeface="+mn-lt"/>
                          <a:ea typeface="+mn-ea"/>
                          <a:cs typeface="+mn-cs"/>
                        </a:rPr>
                        <a:t>Aach</a:t>
                      </a:r>
                      <a:r>
                        <a:rPr kumimoji="0" lang="en-US" kern="1200" dirty="0" smtClean="0">
                          <a:solidFill>
                            <a:schemeClr val="dk1"/>
                          </a:solidFill>
                          <a:latin typeface="+mn-lt"/>
                          <a:ea typeface="+mn-ea"/>
                          <a:cs typeface="+mn-cs"/>
                        </a:rPr>
                        <a:t> and G. Church,</a:t>
                      </a:r>
                      <a:endParaRPr lang="en-IN" dirty="0"/>
                    </a:p>
                  </a:txBody>
                  <a:tcPr/>
                </a:tc>
                <a:tc>
                  <a:txBody>
                    <a:bodyPr/>
                    <a:lstStyle/>
                    <a:p>
                      <a:pPr algn="just"/>
                      <a:r>
                        <a:rPr lang="en-US" dirty="0" smtClean="0"/>
                        <a:t>We present implementations of time warping algorithms applicable to RNA and protein expression data and demonstrate their application to published yeast RNA expression time series. </a:t>
                      </a:r>
                      <a:endParaRPr lang="en-IN" dirty="0"/>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index.png"/>
          <p:cNvPicPr>
            <a:picLocks noGrp="1" noChangeAspect="1" noChangeArrowheads="1"/>
          </p:cNvPicPr>
          <p:nvPr>
            <p:ph idx="1"/>
          </p:nvPr>
        </p:nvPicPr>
        <p:blipFill>
          <a:blip r:embed="rId2"/>
          <a:srcRect/>
          <a:stretch>
            <a:fillRect/>
          </a:stretch>
        </p:blipFill>
        <p:spPr bwMode="auto">
          <a:xfrm>
            <a:off x="1447800" y="1752600"/>
            <a:ext cx="6553200" cy="3971925"/>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a:t>
            </a:r>
            <a:r>
              <a:rPr lang="en-US" smtClean="0"/>
              <a:t>Windows 10</a:t>
            </a:r>
            <a:endParaRPr lang="en-US" dirty="0" smtClean="0"/>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990600"/>
            <a:ext cx="7790688" cy="5715000"/>
          </a:xfrm>
        </p:spPr>
        <p:txBody>
          <a:bodyPr>
            <a:noAutofit/>
          </a:bodyPr>
          <a:lstStyle/>
          <a:p>
            <a:pPr lvl="3" algn="just">
              <a:lnSpc>
                <a:spcPct val="160000"/>
              </a:lnSpc>
              <a:buFont typeface="Arial" pitchFamily="34" charset="0"/>
              <a:buChar char="•"/>
            </a:pPr>
            <a:r>
              <a:rPr lang="en-US" dirty="0" smtClean="0">
                <a:latin typeface="Times New Roman" pitchFamily="18" charset="0"/>
                <a:cs typeface="Times New Roman" pitchFamily="18" charset="0"/>
              </a:rPr>
              <a:t>[1] “</a:t>
            </a:r>
            <a:r>
              <a:rPr lang="en-US" dirty="0" err="1" smtClean="0">
                <a:latin typeface="Times New Roman" pitchFamily="18" charset="0"/>
                <a:cs typeface="Times New Roman" pitchFamily="18" charset="0"/>
              </a:rPr>
              <a:t>Genex</a:t>
            </a:r>
            <a:r>
              <a:rPr lang="en-US" dirty="0" smtClean="0">
                <a:latin typeface="Times New Roman" pitchFamily="18" charset="0"/>
                <a:cs typeface="Times New Roman" pitchFamily="18" charset="0"/>
              </a:rPr>
              <a:t> materials,” goo.gl/WTKNTE, 2018.</a:t>
            </a:r>
          </a:p>
          <a:p>
            <a:pPr lvl="3" algn="just">
              <a:lnSpc>
                <a:spcPct val="160000"/>
              </a:lnSpc>
              <a:buFont typeface="Arial" pitchFamily="34" charset="0"/>
              <a:buChar char="•"/>
            </a:pPr>
            <a:r>
              <a:rPr lang="en-US" dirty="0" smtClean="0">
                <a:latin typeface="Times New Roman" pitchFamily="18" charset="0"/>
                <a:cs typeface="Times New Roman" pitchFamily="18" charset="0"/>
              </a:rPr>
              <a:t>[2] D. </a:t>
            </a:r>
            <a:r>
              <a:rPr lang="en-US" dirty="0" err="1" smtClean="0">
                <a:latin typeface="Times New Roman" pitchFamily="18" charset="0"/>
                <a:cs typeface="Times New Roman" pitchFamily="18" charset="0"/>
              </a:rPr>
              <a:t>Yankov</a:t>
            </a:r>
            <a:r>
              <a:rPr lang="en-US" dirty="0" smtClean="0">
                <a:latin typeface="Times New Roman" pitchFamily="18" charset="0"/>
                <a:cs typeface="Times New Roman" pitchFamily="18" charset="0"/>
              </a:rPr>
              <a:t>, E. </a:t>
            </a:r>
            <a:r>
              <a:rPr lang="en-US" dirty="0" err="1" smtClean="0">
                <a:latin typeface="Times New Roman" pitchFamily="18" charset="0"/>
                <a:cs typeface="Times New Roman" pitchFamily="18" charset="0"/>
              </a:rPr>
              <a:t>Keoghet</a:t>
            </a:r>
            <a:r>
              <a:rPr lang="en-US" dirty="0" smtClean="0">
                <a:latin typeface="Times New Roman" pitchFamily="18" charset="0"/>
                <a:cs typeface="Times New Roman" pitchFamily="18" charset="0"/>
              </a:rPr>
              <a:t> al., “Detecting time series motifs under </a:t>
            </a:r>
            <a:r>
              <a:rPr lang="en-US" dirty="0" err="1" smtClean="0">
                <a:latin typeface="Times New Roman" pitchFamily="18" charset="0"/>
                <a:cs typeface="Times New Roman" pitchFamily="18" charset="0"/>
              </a:rPr>
              <a:t>uni</a:t>
            </a:r>
            <a:r>
              <a:rPr lang="en-US" dirty="0" smtClean="0">
                <a:latin typeface="Times New Roman" pitchFamily="18" charset="0"/>
                <a:cs typeface="Times New Roman" pitchFamily="18" charset="0"/>
              </a:rPr>
              <a:t>-form scaling,” in Proceedings of the 13th ACM SIGKDD International Conference on Knowledge Discovery and Data Mining.ACM, 2007,pp. 844–853.</a:t>
            </a:r>
          </a:p>
          <a:p>
            <a:pPr lvl="3" algn="just">
              <a:lnSpc>
                <a:spcPct val="160000"/>
              </a:lnSpc>
              <a:buFont typeface="Arial" pitchFamily="34" charset="0"/>
              <a:buChar char="•"/>
            </a:pPr>
            <a:r>
              <a:rPr lang="en-US" dirty="0" smtClean="0">
                <a:latin typeface="Times New Roman" pitchFamily="18" charset="0"/>
                <a:cs typeface="Times New Roman" pitchFamily="18" charset="0"/>
              </a:rPr>
              <a:t>[3] “</a:t>
            </a:r>
            <a:r>
              <a:rPr lang="en-US" dirty="0" err="1" smtClean="0">
                <a:latin typeface="Times New Roman" pitchFamily="18" charset="0"/>
                <a:cs typeface="Times New Roman" pitchFamily="18" charset="0"/>
              </a:rPr>
              <a:t>Genex</a:t>
            </a:r>
            <a:r>
              <a:rPr lang="en-US" dirty="0" smtClean="0">
                <a:latin typeface="Times New Roman" pitchFamily="18" charset="0"/>
                <a:cs typeface="Times New Roman" pitchFamily="18" charset="0"/>
              </a:rPr>
              <a:t> code,” github.com/</a:t>
            </a:r>
            <a:r>
              <a:rPr lang="en-US" dirty="0" err="1" smtClean="0">
                <a:latin typeface="Times New Roman" pitchFamily="18" charset="0"/>
                <a:cs typeface="Times New Roman" pitchFamily="18" charset="0"/>
              </a:rPr>
              <a:t>ctring</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genex</a:t>
            </a:r>
            <a:r>
              <a:rPr lang="en-US" dirty="0" smtClean="0">
                <a:latin typeface="Times New Roman" pitchFamily="18" charset="0"/>
                <a:cs typeface="Times New Roman" pitchFamily="18" charset="0"/>
              </a:rPr>
              <a:t>, 2019.</a:t>
            </a:r>
          </a:p>
          <a:p>
            <a:pPr lvl="3" algn="just">
              <a:lnSpc>
                <a:spcPct val="160000"/>
              </a:lnSpc>
              <a:buFont typeface="Arial" pitchFamily="34" charset="0"/>
              <a:buChar char="•"/>
            </a:pPr>
            <a:r>
              <a:rPr lang="en-US" dirty="0" smtClean="0">
                <a:latin typeface="Times New Roman" pitchFamily="18" charset="0"/>
                <a:cs typeface="Times New Roman" pitchFamily="18" charset="0"/>
              </a:rPr>
              <a:t>[4] P. </a:t>
            </a:r>
            <a:r>
              <a:rPr lang="en-US" dirty="0" err="1" smtClean="0">
                <a:latin typeface="Times New Roman" pitchFamily="18" charset="0"/>
                <a:cs typeface="Times New Roman" pitchFamily="18" charset="0"/>
              </a:rPr>
              <a:t>Papapetrou</a:t>
            </a:r>
            <a:r>
              <a:rPr lang="en-US" dirty="0" smtClean="0">
                <a:latin typeface="Times New Roman" pitchFamily="18" charset="0"/>
                <a:cs typeface="Times New Roman" pitchFamily="18" charset="0"/>
              </a:rPr>
              <a:t>, V. </a:t>
            </a:r>
            <a:r>
              <a:rPr lang="en-US" dirty="0" err="1" smtClean="0">
                <a:latin typeface="Times New Roman" pitchFamily="18" charset="0"/>
                <a:cs typeface="Times New Roman" pitchFamily="18" charset="0"/>
              </a:rPr>
              <a:t>Athitsoset</a:t>
            </a:r>
            <a:r>
              <a:rPr lang="en-US" dirty="0" smtClean="0">
                <a:latin typeface="Times New Roman" pitchFamily="18" charset="0"/>
                <a:cs typeface="Times New Roman" pitchFamily="18" charset="0"/>
              </a:rPr>
              <a:t> al., “Embedding-based subsequence match-</a:t>
            </a:r>
            <a:r>
              <a:rPr lang="en-US" dirty="0" err="1" smtClean="0">
                <a:latin typeface="Times New Roman" pitchFamily="18" charset="0"/>
                <a:cs typeface="Times New Roman" pitchFamily="18" charset="0"/>
              </a:rPr>
              <a:t>ing</a:t>
            </a:r>
            <a:r>
              <a:rPr lang="en-US" dirty="0" smtClean="0">
                <a:latin typeface="Times New Roman" pitchFamily="18" charset="0"/>
                <a:cs typeface="Times New Roman" pitchFamily="18" charset="0"/>
              </a:rPr>
              <a:t> in time-series data bases, ”ACM Transactions on Database Systems(TODS), 2008.</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buNone/>
            </a:pPr>
            <a:r>
              <a:rPr lang="en-US" sz="1800" dirty="0" smtClean="0">
                <a:latin typeface="Times New Roman" pitchFamily="18" charset="0"/>
                <a:cs typeface="Times New Roman" pitchFamily="18" charset="0"/>
              </a:rPr>
              <a:t>[5] A. </a:t>
            </a:r>
            <a:r>
              <a:rPr lang="en-US" sz="1800" dirty="0" err="1" smtClean="0">
                <a:latin typeface="Times New Roman" pitchFamily="18" charset="0"/>
                <a:cs typeface="Times New Roman" pitchFamily="18" charset="0"/>
              </a:rPr>
              <a:t>Camerra</a:t>
            </a:r>
            <a:r>
              <a:rPr lang="en-US" sz="1800" dirty="0" smtClean="0">
                <a:latin typeface="Times New Roman" pitchFamily="18" charset="0"/>
                <a:cs typeface="Times New Roman" pitchFamily="18" charset="0"/>
              </a:rPr>
              <a:t>, T. </a:t>
            </a:r>
            <a:r>
              <a:rPr lang="en-US" sz="1800" dirty="0" err="1" smtClean="0">
                <a:latin typeface="Times New Roman" pitchFamily="18" charset="0"/>
                <a:cs typeface="Times New Roman" pitchFamily="18" charset="0"/>
              </a:rPr>
              <a:t>Palpanas</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Shieh</a:t>
            </a:r>
            <a:r>
              <a:rPr lang="en-US" sz="1800" dirty="0" smtClean="0">
                <a:latin typeface="Times New Roman" pitchFamily="18" charset="0"/>
                <a:cs typeface="Times New Roman" pitchFamily="18" charset="0"/>
              </a:rPr>
              <a:t>, and E. Keogh, “I sax 2.0: Index </a:t>
            </a:r>
            <a:r>
              <a:rPr lang="en-US" sz="1800" dirty="0" err="1" smtClean="0">
                <a:latin typeface="Times New Roman" pitchFamily="18" charset="0"/>
                <a:cs typeface="Times New Roman" pitchFamily="18" charset="0"/>
              </a:rPr>
              <a:t>ingand</a:t>
            </a:r>
            <a:r>
              <a:rPr lang="en-US" sz="1800" dirty="0" smtClean="0">
                <a:latin typeface="Times New Roman" pitchFamily="18" charset="0"/>
                <a:cs typeface="Times New Roman" pitchFamily="18" charset="0"/>
              </a:rPr>
              <a:t> mining one billion time series,” in Data Mining (ICDM), 2010 IEEE10th International Conference on IEEE, 2010, pp. 58–67.</a:t>
            </a:r>
          </a:p>
          <a:p>
            <a:pPr algn="just">
              <a:lnSpc>
                <a:spcPct val="170000"/>
              </a:lnSpc>
              <a:buNone/>
            </a:pPr>
            <a:r>
              <a:rPr lang="en-US" sz="1800" dirty="0" smtClean="0">
                <a:latin typeface="Times New Roman" pitchFamily="18" charset="0"/>
                <a:cs typeface="Times New Roman" pitchFamily="18" charset="0"/>
              </a:rPr>
              <a:t>[6] “</a:t>
            </a:r>
            <a:r>
              <a:rPr lang="en-US" sz="1800" dirty="0" err="1" smtClean="0">
                <a:latin typeface="Times New Roman" pitchFamily="18" charset="0"/>
                <a:cs typeface="Times New Roman" pitchFamily="18" charset="0"/>
              </a:rPr>
              <a:t>Squarify</a:t>
            </a:r>
            <a:r>
              <a:rPr lang="en-US" sz="1800" dirty="0" smtClean="0">
                <a:latin typeface="Times New Roman" pitchFamily="18" charset="0"/>
                <a:cs typeface="Times New Roman" pitchFamily="18" charset="0"/>
              </a:rPr>
              <a:t>,” github.com/</a:t>
            </a:r>
            <a:r>
              <a:rPr lang="en-US" sz="1800" dirty="0" err="1" smtClean="0">
                <a:latin typeface="Times New Roman" pitchFamily="18" charset="0"/>
                <a:cs typeface="Times New Roman" pitchFamily="18" charset="0"/>
              </a:rPr>
              <a:t>laserson</a:t>
            </a:r>
            <a:r>
              <a:rPr lang="en-US" sz="1800"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squarify</a:t>
            </a:r>
            <a:r>
              <a:rPr lang="en-US" sz="1800" dirty="0" smtClean="0">
                <a:latin typeface="Times New Roman" pitchFamily="18" charset="0"/>
                <a:cs typeface="Times New Roman" pitchFamily="18" charset="0"/>
              </a:rPr>
              <a:t>, 2018.</a:t>
            </a:r>
          </a:p>
          <a:p>
            <a:pPr algn="just">
              <a:lnSpc>
                <a:spcPct val="170000"/>
              </a:lnSpc>
              <a:buNone/>
            </a:pPr>
            <a:r>
              <a:rPr lang="en-US" sz="1800" dirty="0" smtClean="0">
                <a:latin typeface="Times New Roman" pitchFamily="18" charset="0"/>
                <a:cs typeface="Times New Roman" pitchFamily="18" charset="0"/>
              </a:rPr>
              <a:t>[7] M. </a:t>
            </a:r>
            <a:r>
              <a:rPr lang="en-US" sz="1800" dirty="0" err="1" smtClean="0">
                <a:latin typeface="Times New Roman" pitchFamily="18" charset="0"/>
                <a:cs typeface="Times New Roman" pitchFamily="18" charset="0"/>
              </a:rPr>
              <a:t>Bruls</a:t>
            </a:r>
            <a:r>
              <a:rPr lang="en-US" sz="1800" dirty="0" smtClean="0">
                <a:latin typeface="Times New Roman" pitchFamily="18" charset="0"/>
                <a:cs typeface="Times New Roman" pitchFamily="18" charset="0"/>
              </a:rPr>
              <a:t>, K. </a:t>
            </a:r>
            <a:r>
              <a:rPr lang="en-US" sz="1800" dirty="0" err="1" smtClean="0">
                <a:latin typeface="Times New Roman" pitchFamily="18" charset="0"/>
                <a:cs typeface="Times New Roman" pitchFamily="18" charset="0"/>
              </a:rPr>
              <a:t>Huizing</a:t>
            </a:r>
            <a:r>
              <a:rPr lang="en-US" sz="1800" dirty="0" smtClean="0">
                <a:latin typeface="Times New Roman" pitchFamily="18" charset="0"/>
                <a:cs typeface="Times New Roman" pitchFamily="18" charset="0"/>
              </a:rPr>
              <a:t>, and J. Van </a:t>
            </a:r>
            <a:r>
              <a:rPr lang="en-US" sz="1800" dirty="0" err="1" smtClean="0">
                <a:latin typeface="Times New Roman" pitchFamily="18" charset="0"/>
                <a:cs typeface="Times New Roman" pitchFamily="18" charset="0"/>
              </a:rPr>
              <a:t>Wijk</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Squarified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treemaps</a:t>
            </a:r>
            <a:r>
              <a:rPr lang="en-US" sz="1800" dirty="0" smtClean="0">
                <a:latin typeface="Times New Roman" pitchFamily="18" charset="0"/>
                <a:cs typeface="Times New Roman" pitchFamily="18" charset="0"/>
              </a:rPr>
              <a:t>,” in Data visualization 2000.Springer, 2000, pp. 33–42.</a:t>
            </a:r>
          </a:p>
          <a:p>
            <a:pPr algn="just">
              <a:lnSpc>
                <a:spcPct val="170000"/>
              </a:lnSpc>
              <a:buNone/>
            </a:pPr>
            <a:r>
              <a:rPr lang="en-US" sz="1800" dirty="0" smtClean="0">
                <a:latin typeface="Times New Roman" pitchFamily="18" charset="0"/>
                <a:cs typeface="Times New Roman" pitchFamily="18" charset="0"/>
              </a:rPr>
              <a:t>[8] T. </a:t>
            </a:r>
            <a:r>
              <a:rPr lang="en-US" sz="1800" dirty="0" err="1" smtClean="0">
                <a:latin typeface="Times New Roman" pitchFamily="18" charset="0"/>
                <a:cs typeface="Times New Roman" pitchFamily="18" charset="0"/>
              </a:rPr>
              <a:t>Argyros</a:t>
            </a:r>
            <a:r>
              <a:rPr lang="en-US" sz="1800" dirty="0" smtClean="0">
                <a:latin typeface="Times New Roman" pitchFamily="18" charset="0"/>
                <a:cs typeface="Times New Roman" pitchFamily="18" charset="0"/>
              </a:rPr>
              <a:t> and C. </a:t>
            </a:r>
            <a:r>
              <a:rPr lang="en-US" sz="1800" dirty="0" err="1" smtClean="0">
                <a:latin typeface="Times New Roman" pitchFamily="18" charset="0"/>
                <a:cs typeface="Times New Roman" pitchFamily="18" charset="0"/>
              </a:rPr>
              <a:t>Ermopoulos</a:t>
            </a:r>
            <a:r>
              <a:rPr lang="en-US" sz="1800" dirty="0" smtClean="0">
                <a:latin typeface="Times New Roman" pitchFamily="18" charset="0"/>
                <a:cs typeface="Times New Roman" pitchFamily="18" charset="0"/>
              </a:rPr>
              <a:t>, “Efficient subsequence matching in time series databases under time and amplitude transformations,” in </a:t>
            </a:r>
            <a:r>
              <a:rPr lang="en-US" sz="1800" dirty="0" err="1" smtClean="0">
                <a:latin typeface="Times New Roman" pitchFamily="18" charset="0"/>
                <a:cs typeface="Times New Roman" pitchFamily="18" charset="0"/>
              </a:rPr>
              <a:t>ThirdIEEE</a:t>
            </a:r>
            <a:r>
              <a:rPr lang="en-US" sz="1800" dirty="0" smtClean="0">
                <a:latin typeface="Times New Roman" pitchFamily="18" charset="0"/>
                <a:cs typeface="Times New Roman" pitchFamily="18" charset="0"/>
              </a:rPr>
              <a:t> International Conference on Data Mining, 2003. ICDM 2003.IEEE, 2003, pp. 481–484.</a:t>
            </a:r>
          </a:p>
          <a:p>
            <a:pPr algn="just">
              <a:lnSpc>
                <a:spcPct val="170000"/>
              </a:lnSpc>
              <a:buNone/>
            </a:pPr>
            <a:r>
              <a:rPr lang="en-US" sz="1800" dirty="0" smtClean="0">
                <a:latin typeface="Times New Roman" pitchFamily="18" charset="0"/>
                <a:cs typeface="Times New Roman" pitchFamily="18" charset="0"/>
              </a:rPr>
              <a:t>[9] E. Keogh and M. </a:t>
            </a:r>
            <a:r>
              <a:rPr lang="en-US" sz="1800" dirty="0" err="1" smtClean="0">
                <a:latin typeface="Times New Roman" pitchFamily="18" charset="0"/>
                <a:cs typeface="Times New Roman" pitchFamily="18" charset="0"/>
              </a:rPr>
              <a:t>Pazzani</a:t>
            </a:r>
            <a:r>
              <a:rPr lang="en-US" sz="1800" dirty="0" smtClean="0">
                <a:latin typeface="Times New Roman" pitchFamily="18" charset="0"/>
                <a:cs typeface="Times New Roman" pitchFamily="18" charset="0"/>
              </a:rPr>
              <a:t>, “Derivative dynamic time warping.” SIAM,2001.</a:t>
            </a:r>
          </a:p>
          <a:p>
            <a:pPr algn="just">
              <a:lnSpc>
                <a:spcPct val="170000"/>
              </a:lnSpc>
              <a:buNone/>
            </a:pPr>
            <a:r>
              <a:rPr lang="en-US" sz="1800" dirty="0" smtClean="0">
                <a:latin typeface="Times New Roman" pitchFamily="18" charset="0"/>
                <a:cs typeface="Times New Roman" pitchFamily="18" charset="0"/>
              </a:rPr>
              <a:t>[10] D. Clifford, G. </a:t>
            </a:r>
            <a:r>
              <a:rPr lang="en-US" sz="1800" dirty="0" err="1" smtClean="0">
                <a:latin typeface="Times New Roman" pitchFamily="18" charset="0"/>
                <a:cs typeface="Times New Roman" pitchFamily="18" charset="0"/>
              </a:rPr>
              <a:t>Stoneet</a:t>
            </a:r>
            <a:r>
              <a:rPr lang="en-US" sz="1800" dirty="0" smtClean="0">
                <a:latin typeface="Times New Roman" pitchFamily="18" charset="0"/>
                <a:cs typeface="Times New Roman" pitchFamily="18" charset="0"/>
              </a:rPr>
              <a:t> al., “Alignment using variable penalty dynamic time warping, ”Analytical chemistry, 2009.</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1104</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General Approach For Supporting Time Series Matching using Multiple-Warped Distances</vt:lpstr>
      <vt:lpstr>Abstract</vt:lpstr>
      <vt:lpstr>Slide 3</vt:lpstr>
      <vt:lpstr>Existing System</vt:lpstr>
      <vt:lpstr>Disadvantage of Existing System</vt:lpstr>
      <vt:lpstr>PROPOSED SYSTEM :</vt:lpstr>
      <vt:lpstr>Slide 7</vt:lpstr>
      <vt:lpstr>ADVANTAGE</vt:lpstr>
      <vt:lpstr>Slide 9</vt:lpstr>
      <vt:lpstr>Slide 10</vt:lpstr>
      <vt:lpstr>Architecture Diagram </vt:lpstr>
      <vt:lpstr>SOFTWARE REQUIREMENTS:</vt:lpstr>
      <vt:lpstr>HARDWARE REQUIREMENTS:</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542</cp:revision>
  <dcterms:created xsi:type="dcterms:W3CDTF">2006-08-16T00:00:00Z</dcterms:created>
  <dcterms:modified xsi:type="dcterms:W3CDTF">2021-04-08T11:35:00Z</dcterms:modified>
</cp:coreProperties>
</file>