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331" r:id="rId4"/>
    <p:sldId id="260" r:id="rId5"/>
    <p:sldId id="262" r:id="rId6"/>
    <p:sldId id="263" r:id="rId7"/>
    <p:sldId id="294" r:id="rId8"/>
    <p:sldId id="327" r:id="rId9"/>
    <p:sldId id="326" r:id="rId10"/>
    <p:sldId id="298" r:id="rId11"/>
    <p:sldId id="296" r:id="rId12"/>
    <p:sldId id="295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17-Mar-21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38862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A fuzzy mining approach for energy efficiency in a Big Data framework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The discovery and exploitation of hidden </a:t>
            </a:r>
            <a:r>
              <a:rPr lang="en-US" sz="1800" dirty="0" err="1" smtClean="0">
                <a:latin typeface="Times New Roman" pitchFamily="18" charset="0"/>
                <a:cs typeface="Times New Roman" pitchFamily="18" charset="0"/>
              </a:rPr>
              <a:t>informa-tion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in collected data has gained attention in many areas, particularly  in the energy field due to their economic and environmental impact.</a:t>
            </a:r>
          </a:p>
          <a:p>
            <a:pPr algn="just">
              <a:lnSpc>
                <a:spcPct val="17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Data mining techniques have then emerged as a suitable toolbox for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analysing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 the data collected in modern network management systems in order to obtain a meaningful insight into consumption patterns and equipment operation.  </a:t>
            </a:r>
          </a:p>
          <a:p>
            <a:pPr algn="just">
              <a:lnSpc>
                <a:spcPct val="170000"/>
              </a:lnSpc>
            </a:pP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However, the enormous amount of data generated by sensors, occupational and meteorological data involve the use of new management systems and data processing. </a:t>
            </a:r>
          </a:p>
          <a:p>
            <a:pPr algn="just">
              <a:lnSpc>
                <a:spcPct val="170000"/>
              </a:lnSpc>
            </a:pP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71600" y="1066798"/>
            <a:ext cx="67056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Big Data presents great opportunities for implementing new solutions to manage these massive data sets.</a:t>
            </a:r>
          </a:p>
          <a:p>
            <a:pPr>
              <a:buFont typeface="Arial" pitchFamily="34" charset="0"/>
              <a:buChar char="•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In addition, these data present values whose nature complicates and hides the understanding and interpretation of the data and results.</a:t>
            </a:r>
          </a:p>
          <a:p>
            <a:pPr>
              <a:buFont typeface="Arial" pitchFamily="34" charset="0"/>
              <a:buChar char="•"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Therefore the use of fuzzy methods to adequately transform the data can improve their interpretability.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This paper presents an automatic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fuzzification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method implemented using the Big Data paradigm, which enables, in a later step, the detection of interrelations and patterns among different sensors and weather data recovered from an office building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Event detection is an important part in many Wireless Sensor Network (WSN) applications such as forest fire and environmental pollution.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/>
              <a:t> In this kind of applications,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/>
              <a:t>The event must be detected early in order to reduce the threats and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damages</a:t>
            </a:r>
            <a:r>
              <a:rPr lang="en-US" sz="2000" dirty="0" smtClean="0"/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1430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/>
              <a:t>firstly, the results can vary a lot depending on the applied division, and secondly, this division may not be very intuitive for its later analysis of results.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/>
              <a:t>Fuzzy sets have been proven to adequately represent data with soft borders, increasing the interpretability of results by associating meaningful linguistic labels to the generated fuzzy sets.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/>
              <a:t>Other approaches use interval programming methods to tackle the uncertainty that the data may contain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 smtClean="0"/>
              <a:t>In this paper we propose a </a:t>
            </a:r>
            <a:r>
              <a:rPr lang="en-US" sz="1800" dirty="0" err="1" smtClean="0"/>
              <a:t>fuzzification</a:t>
            </a:r>
            <a:r>
              <a:rPr lang="en-US" sz="1800" dirty="0" smtClean="0"/>
              <a:t> algorithm to </a:t>
            </a:r>
            <a:r>
              <a:rPr lang="en-US" sz="1800" dirty="0" err="1" smtClean="0"/>
              <a:t>ade-quately</a:t>
            </a:r>
            <a:r>
              <a:rPr lang="en-US" sz="1800" dirty="0" smtClean="0"/>
              <a:t> pre-process the data in order to apply, in a later step , fuzzy data mining techniques to discover potentially useful information that may be hidden in the data.</a:t>
            </a:r>
            <a:endParaRPr lang="en-US" sz="1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/>
              <a:t>we propose </a:t>
            </a:r>
            <a:r>
              <a:rPr lang="en-US" sz="2000" dirty="0" err="1" smtClean="0"/>
              <a:t>toautomatically</a:t>
            </a:r>
            <a:r>
              <a:rPr lang="en-US" sz="2000" dirty="0" smtClean="0"/>
              <a:t> </a:t>
            </a:r>
            <a:r>
              <a:rPr lang="en-US" sz="2000" dirty="0" err="1" smtClean="0"/>
              <a:t>fuzzify</a:t>
            </a:r>
            <a:r>
              <a:rPr lang="en-US" sz="2000" dirty="0" smtClean="0"/>
              <a:t> data collected by sensors and </a:t>
            </a:r>
            <a:r>
              <a:rPr lang="en-US" sz="2000" dirty="0" err="1" smtClean="0"/>
              <a:t>afterwardsapply</a:t>
            </a:r>
            <a:r>
              <a:rPr lang="en-US" sz="2000" dirty="0" smtClean="0"/>
              <a:t> fuzzy association rule mining to discover </a:t>
            </a:r>
            <a:r>
              <a:rPr lang="en-US" sz="2000" dirty="0" err="1" smtClean="0"/>
              <a:t>potentiallyuseful</a:t>
            </a:r>
            <a:r>
              <a:rPr lang="en-US" sz="2000" dirty="0" smtClean="0"/>
              <a:t> patterns in the field of energy management in buildings.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/>
              <a:t>To improve the interpretability of the </a:t>
            </a:r>
            <a:r>
              <a:rPr lang="en-US" sz="2000" dirty="0" err="1" smtClean="0"/>
              <a:t>datawe</a:t>
            </a:r>
            <a:r>
              <a:rPr lang="en-US" sz="2000" dirty="0" smtClean="0"/>
              <a:t> can modify the knowledge extraction algorithm </a:t>
            </a:r>
            <a:r>
              <a:rPr lang="en-US" sz="2000" dirty="0" err="1" smtClean="0"/>
              <a:t>throughthe</a:t>
            </a:r>
            <a:r>
              <a:rPr lang="en-US" sz="2000" dirty="0" smtClean="0"/>
              <a:t> use of fuzzy logic to create, for example, linguistic </a:t>
            </a:r>
            <a:r>
              <a:rPr lang="en-US" sz="2000" dirty="0" err="1" smtClean="0"/>
              <a:t>labelsfor</a:t>
            </a:r>
            <a:r>
              <a:rPr lang="en-US" sz="2000" dirty="0" smtClean="0"/>
              <a:t> sensors with numerical values that also provide </a:t>
            </a:r>
            <a:r>
              <a:rPr lang="en-US" sz="2000" dirty="0" err="1" smtClean="0"/>
              <a:t>meaningfulsemantics</a:t>
            </a:r>
            <a:r>
              <a:rPr lang="en-US" sz="2000" dirty="0" smtClean="0"/>
              <a:t> for the user.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74320"/>
          <a:ext cx="7867650" cy="658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/>
                <a:gridCol w="2654300"/>
                <a:gridCol w="2622550"/>
              </a:tblGrid>
              <a:tr h="35597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IN" dirty="0" smtClean="0"/>
                        <a:t>    DESCRIPTION</a:t>
                      </a:r>
                      <a:endParaRPr lang="en-IN" dirty="0"/>
                    </a:p>
                  </a:txBody>
                  <a:tcPr/>
                </a:tc>
              </a:tr>
              <a:tr h="2194348">
                <a:tc>
                  <a:txBody>
                    <a:bodyPr/>
                    <a:lstStyle/>
                    <a:p>
                      <a:pPr algn="ctr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Swarm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intel-ligence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approaches to estimate electricity energy demand in turkey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M. S.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Kiran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E. ̈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Ozceylan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M. G ̈und ̈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uz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and T.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Paksoy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This paper proposes two new models based on artificial bee colony (ABC) and particle swarm optimization (PSO) techniques to estimate electricity energy demand in Turkey. </a:t>
                      </a:r>
                      <a:endParaRPr lang="en-US" dirty="0"/>
                    </a:p>
                  </a:txBody>
                  <a:tcPr/>
                </a:tc>
              </a:tr>
              <a:tr h="3774279">
                <a:tc>
                  <a:txBody>
                    <a:bodyPr/>
                    <a:lstStyle/>
                    <a:p>
                      <a:pPr algn="ctr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Long-term load forecasting :models based on mars, ANN and LR methods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Nalcaci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A. ̈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Ozmen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and G. Weber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 smtClean="0"/>
                        <a:t>In this paper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dirty="0" smtClean="0"/>
                        <a:t>we suggest three models based on multivariate adaptive regression </a:t>
                      </a:r>
                      <a:r>
                        <a:rPr lang="en-US" dirty="0" err="1" smtClean="0"/>
                        <a:t>splines</a:t>
                      </a:r>
                      <a:r>
                        <a:rPr lang="en-US" dirty="0" smtClean="0"/>
                        <a:t> (MARS), artificial neural network (ANN) and linear regression (LR) methods to model electrical load overall in the Turkish electricity distribution network, and this not only by long-term but also mid- and short-term load forecasting.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765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 hybrid computational method based on convex optimization for outlier problems: Application to earthquake ground motion prediction.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Yerlikaya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̈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Ozkurt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Askan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and G. Weber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This paper presents an accelerated variant of the hybrid proximal </a:t>
                      </a:r>
                      <a:r>
                        <a:rPr lang="en-US" dirty="0" err="1" smtClean="0"/>
                        <a:t>extragradient</a:t>
                      </a:r>
                      <a:r>
                        <a:rPr lang="en-US" dirty="0" smtClean="0"/>
                        <a:t> (HPE) method for convex optimization, referred to as the accelerated HPE (A-HPE) framework.</a:t>
                      </a:r>
                      <a:br>
                        <a:rPr lang="en-US" dirty="0" smtClean="0"/>
                      </a:br>
                      <a:endParaRPr lang="en-US" dirty="0" smtClean="0"/>
                    </a:p>
                    <a:p>
                      <a:pPr algn="just"/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Analysis of interval programming in different environments and its application to fixed-charge transportation problem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S. </a:t>
                      </a:r>
                      <a:r>
                        <a:rPr kumimoji="0" lang="en-US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Midya</a:t>
                      </a:r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and S. K. Roy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kumimoji="0" lang="en-US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 this paper, we analyze the interval programming using interval and rough interval(RI). Interval programming is one of the tools to tackle uncertainty in mathematical programming.</a:t>
                      </a:r>
                      <a:endParaRPr lang="en-IN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92162"/>
          </a:xfrm>
        </p:spPr>
        <p:txBody>
          <a:bodyPr/>
          <a:lstStyle/>
          <a:p>
            <a:r>
              <a:rPr lang="en-US" dirty="0" smtClean="0"/>
              <a:t>Architecture Diagram	</a:t>
            </a:r>
            <a:endParaRPr lang="en-US" dirty="0"/>
          </a:p>
        </p:txBody>
      </p:sp>
      <p:pic>
        <p:nvPicPr>
          <p:cNvPr id="3" name="Content Placeholder 2" descr="C:\Users\TTS\Desktop\image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2057400"/>
            <a:ext cx="6172200" cy="44195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</a:t>
            </a:r>
            <a:r>
              <a:rPr lang="en-US" smtClean="0"/>
              <a:t>Windows </a:t>
            </a:r>
            <a:r>
              <a:rPr lang="en-US" smtClean="0"/>
              <a:t>10</a:t>
            </a:r>
            <a:endParaRPr lang="en-US" dirty="0" smtClean="0"/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vi-VN" sz="1400" dirty="0" smtClean="0"/>
              <a:t>1] M. S. Kiran, E. ̈Ozceylan, M. G ̈und ̈uz, and T. Paksoy, “Swarm intel-ligence approaches to estimate electricity energy demand in turkey,”Knowl.-Based Syst., vol. 36, pp. 93–103, 2012.</a:t>
            </a:r>
            <a:endParaRPr lang="en-US" sz="1400" dirty="0" smtClean="0"/>
          </a:p>
          <a:p>
            <a:pPr algn="just">
              <a:lnSpc>
                <a:spcPct val="160000"/>
              </a:lnSpc>
            </a:pPr>
            <a:r>
              <a:rPr lang="vi-VN" sz="1400" dirty="0" smtClean="0"/>
              <a:t>[2] G. Nalcaci, A. ̈Ozmen, and G. Weber, “Long-term load forecasting:models based on mars, ANN and LR methods,”CEJOR, vol. 27, no. 4,pp. 1033–1049, 2019.</a:t>
            </a:r>
            <a:endParaRPr lang="en-US" sz="1400" dirty="0" smtClean="0"/>
          </a:p>
          <a:p>
            <a:pPr algn="just">
              <a:lnSpc>
                <a:spcPct val="160000"/>
              </a:lnSpc>
            </a:pPr>
            <a:r>
              <a:rPr lang="vi-VN" sz="1400" dirty="0" smtClean="0"/>
              <a:t>[3] F. Yerlikaya- ̈Ozkurt, A. Askan, and G. Weber, “A hybrid computationalmethod based on convex optimization for outlier problems: Applicationto earthquake ground motion prediction,”Informatica, Lith. Acad. Sci.,vol. 27, no. 4, pp. 893–910, 2016.</a:t>
            </a:r>
            <a:endParaRPr lang="en-US" sz="1400" dirty="0" smtClean="0"/>
          </a:p>
          <a:p>
            <a:pPr algn="just">
              <a:lnSpc>
                <a:spcPct val="160000"/>
              </a:lnSpc>
            </a:pPr>
            <a:r>
              <a:rPr lang="vi-VN" sz="1400" dirty="0" smtClean="0"/>
              <a:t>[4] S. Midya and S. K. Roy, “Analysis of interval programming in differentenvironments and its application to fixed-charge transportation problem,”Discrete Math., Alg. and Appl., vol. 9, no. 3, pp. 1750040:1–1750040:17,2017.</a:t>
            </a:r>
            <a:endParaRPr lang="en-US" sz="1400" dirty="0" smtClean="0"/>
          </a:p>
          <a:p>
            <a:pPr algn="just">
              <a:lnSpc>
                <a:spcPct val="160000"/>
              </a:lnSpc>
            </a:pPr>
            <a:r>
              <a:rPr lang="vi-VN" sz="1400" dirty="0" smtClean="0"/>
              <a:t>[5] H. Karau, A. Konwinski, P. Wendell, and M. Zaharia,Learning Spark:Lightning-Fast Big Data Analysis. ” O’Reilly Media, Inc.”, 2015.</a:t>
            </a:r>
            <a:endParaRPr lang="en-US" sz="1400" dirty="0" smtClean="0"/>
          </a:p>
          <a:p>
            <a:pPr algn="just">
              <a:lnSpc>
                <a:spcPct val="160000"/>
              </a:lnSpc>
            </a:pPr>
            <a:r>
              <a:rPr lang="vi-VN" sz="1400" dirty="0" smtClean="0"/>
              <a:t>[6] Z. Yu, B. C. Fung, and F. Haghighat, “Extracting knowledge frombuilding-related data. a data mining framework,”Building Simulation,vol. 6, no. 2, pp. 207–222, 2013.</a:t>
            </a:r>
            <a:endParaRPr lang="en-US" sz="1400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70000"/>
              </a:lnSpc>
            </a:pPr>
            <a:r>
              <a:rPr lang="vi-VN" sz="2000" dirty="0" smtClean="0"/>
              <a:t>[7] Z. J. Yu, F. Haghighat, and B. C. Fung, “Advances and challenges inbuilding engineering and data mining applications for energy-efficientcommunities,”Sustainable Cities and Society, vol. 25, pp. 33–38, 2016.</a:t>
            </a:r>
            <a:endParaRPr lang="en-US" sz="2000" dirty="0" smtClean="0"/>
          </a:p>
          <a:p>
            <a:pPr algn="just">
              <a:lnSpc>
                <a:spcPct val="170000"/>
              </a:lnSpc>
            </a:pPr>
            <a:r>
              <a:rPr lang="vi-VN" sz="2000" dirty="0" smtClean="0"/>
              <a:t>[8] M. Molina-Solana, M. Ros, M. D. Ruiz, J. G ́omez-Romero, andM. Martin-Bautista, “Data science for building energy management: areview,”Renewable and Sustainable Energy Reviews, vol. 70, pp. 598–609, 2017.</a:t>
            </a:r>
            <a:endParaRPr lang="en-US" sz="2000" dirty="0" smtClean="0"/>
          </a:p>
          <a:p>
            <a:pPr algn="just">
              <a:lnSpc>
                <a:spcPct val="170000"/>
              </a:lnSpc>
            </a:pPr>
            <a:r>
              <a:rPr lang="vi-VN" sz="2000" dirty="0" smtClean="0"/>
              <a:t>[9] C. Fan and F. Xiao, “Mining gradual patterns in big building operationaldata for building energy efficiency enhancement,”Energy Procedia,vol. 143, pp. 119–124, 2017.</a:t>
            </a:r>
            <a:endParaRPr lang="en-US" sz="2000" dirty="0" smtClean="0"/>
          </a:p>
          <a:p>
            <a:pPr algn="just">
              <a:lnSpc>
                <a:spcPct val="170000"/>
              </a:lnSpc>
            </a:pPr>
            <a:r>
              <a:rPr lang="vi-VN" sz="2000" dirty="0" smtClean="0"/>
              <a:t>[10] T. Ahmad, H. Chen, Y. Guo, and J. Wang, “A comprehensive overviewon the data driven and large scale based approaches for forecasting ofbuilding energy demand: A review,”Energy and Buildings, vol. 165,pp. 301–320, 2018</a:t>
            </a:r>
            <a:r>
              <a:rPr lang="en-US" sz="2000" dirty="0" smtClean="0"/>
              <a:t>.</a:t>
            </a:r>
          </a:p>
          <a:p>
            <a:pPr algn="just">
              <a:lnSpc>
                <a:spcPct val="170000"/>
              </a:lnSpc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1239</TotalTime>
  <Words>1187</Words>
  <Application>Microsoft Office PowerPoint</Application>
  <PresentationFormat>On-screen Show (4:3)</PresentationFormat>
  <Paragraphs>68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A fuzzy mining approach for energy efficiency in a Big Data framework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Architecture Diagram </vt:lpstr>
      <vt:lpstr>SOFTWARE REQUIREMENTS:</vt:lpstr>
      <vt:lpstr>HARDWARE REQUIREMENTS: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537</cp:revision>
  <dcterms:created xsi:type="dcterms:W3CDTF">2006-08-16T00:00:00Z</dcterms:created>
  <dcterms:modified xsi:type="dcterms:W3CDTF">2021-03-17T08:00:00Z</dcterms:modified>
</cp:coreProperties>
</file>