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330" r:id="rId8"/>
    <p:sldId id="294" r:id="rId9"/>
    <p:sldId id="327" r:id="rId10"/>
    <p:sldId id="326" r:id="rId11"/>
    <p:sldId id="298" r:id="rId12"/>
    <p:sldId id="296" r:id="rId13"/>
    <p:sldId id="295"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08-Apr-21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08-Apr-21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 Block chain-based Framework for Lightweight Data Sharing and Energy Trading in V2G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55000" lnSpcReduction="20000"/>
          </a:bodyPr>
          <a:lstStyle/>
          <a:p>
            <a:pPr algn="just">
              <a:lnSpc>
                <a:spcPct val="170000"/>
              </a:lnSpc>
            </a:pPr>
            <a:r>
              <a:rPr lang="en-US" dirty="0" smtClean="0">
                <a:latin typeface="Times New Roman" pitchFamily="18" charset="0"/>
                <a:cs typeface="Times New Roman" pitchFamily="18" charset="0"/>
              </a:rPr>
              <a:t>The Vehicle-to-Grid (V2G) network is, where the battery-powered vehicles provide energy to the power grid, is highly emerging. A robust, scalable, and cost-optimal mechanism that can support the increasing number of transactions in a V2Gnetwork is required.</a:t>
            </a:r>
          </a:p>
          <a:p>
            <a:pPr algn="just">
              <a:lnSpc>
                <a:spcPct val="170000"/>
              </a:lnSpc>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 Existing studies use traditional block chain as to achieve this requirement. Block chain-enabled V2G networks require a high computation power and are not suitable for micro-transactions due to the mining reward being higher than the transaction value itself. </a:t>
            </a:r>
          </a:p>
          <a:p>
            <a:pPr algn="just">
              <a:lnSpc>
                <a:spcPct val="170000"/>
              </a:lnSpc>
            </a:pPr>
            <a:r>
              <a:rPr lang="en-US" dirty="0" smtClean="0">
                <a:latin typeface="Times New Roman" pitchFamily="18" charset="0"/>
                <a:cs typeface="Times New Roman" pitchFamily="18" charset="0"/>
              </a:rPr>
              <a:t>Moreover, the transaction throughput in the generic block chain is too low to support the increasing number of frequent transactions in V2G networks.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77500" lnSpcReduction="20000"/>
          </a:bodyPr>
          <a:lstStyle/>
          <a:p>
            <a:pPr algn="just">
              <a:lnSpc>
                <a:spcPct val="150000"/>
              </a:lnSpc>
            </a:pPr>
            <a:r>
              <a:rPr lang="en-US" sz="2400" dirty="0" smtClean="0">
                <a:latin typeface="Times New Roman" pitchFamily="18" charset="0"/>
                <a:cs typeface="Times New Roman" pitchFamily="18" charset="0"/>
              </a:rPr>
              <a:t>To address these challenges, in this paper, a lightweight block chain-based protocol called Directed Acyclic Graph-based V2G network(DV2G) is proposed. Here block chain refers to any Distributed Ledger Technology (DLT) and not just the bit coin chain of blocks.</a:t>
            </a:r>
          </a:p>
          <a:p>
            <a:pPr algn="just">
              <a:lnSpc>
                <a:spcPct val="150000"/>
              </a:lnSpc>
            </a:pPr>
            <a:endParaRPr lang="en-US"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A tangle data structure is used to record the transactions in the network in a secure and scalable manner. A game theory model is used to perform negotiation between the grid and vehicle sat an optimized cost. </a:t>
            </a:r>
          </a:p>
          <a:p>
            <a:pPr algn="just">
              <a:lnSpc>
                <a:spcPct val="150000"/>
              </a:lnSpc>
            </a:pPr>
            <a:endParaRPr lang="en-US"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The proposed model does not require the heavy computation associated to the addition of the transactions to the data structure and does not require any fees to post the transaction. The proposed model is shown to be highly scalable and supports the micro-transactions required in V2G networks.</a:t>
            </a: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t>While the intersection of block chain and In-</a:t>
            </a:r>
            <a:r>
              <a:rPr lang="en-US" sz="2000" dirty="0" err="1" smtClean="0"/>
              <a:t>dustrial</a:t>
            </a:r>
            <a:r>
              <a:rPr lang="en-US" sz="2000" dirty="0" smtClean="0"/>
              <a:t> Internet of Things (</a:t>
            </a:r>
            <a:r>
              <a:rPr lang="en-US" sz="2000" dirty="0" err="1" smtClean="0"/>
              <a:t>IIoT</a:t>
            </a:r>
            <a:r>
              <a:rPr lang="en-US" sz="2000" dirty="0" smtClean="0"/>
              <a:t>) has received considerable research interest lately, the conflict between the high resource requirements of block chain and the generally inadequate performance of </a:t>
            </a:r>
            <a:r>
              <a:rPr lang="en-US" sz="2000" dirty="0" err="1" smtClean="0"/>
              <a:t>IIoT</a:t>
            </a:r>
            <a:r>
              <a:rPr lang="en-US" sz="2000" dirty="0" smtClean="0"/>
              <a:t> devices has not been well tackled. </a:t>
            </a:r>
          </a:p>
          <a:p>
            <a:pPr algn="just">
              <a:lnSpc>
                <a:spcPct val="150000"/>
              </a:lnSpc>
            </a:pPr>
            <a:endParaRPr lang="en-US" sz="2000" dirty="0" smtClean="0"/>
          </a:p>
          <a:p>
            <a:pPr algn="just">
              <a:lnSpc>
                <a:spcPct val="150000"/>
              </a:lnSpc>
            </a:pPr>
            <a:r>
              <a:rPr lang="en-US" sz="2000" dirty="0" smtClean="0"/>
              <a:t>On one hand, due to the introductions of mathematical concepts, including Public Key Infrastructure, </a:t>
            </a:r>
            <a:r>
              <a:rPr lang="en-US" sz="2000" dirty="0" err="1" smtClean="0"/>
              <a:t>Merkle</a:t>
            </a:r>
            <a:r>
              <a:rPr lang="en-US" sz="2000" dirty="0" smtClean="0"/>
              <a:t> Hash Tree, and Proof of Work (</a:t>
            </a:r>
            <a:r>
              <a:rPr lang="en-US" sz="2000" dirty="0" err="1" smtClean="0"/>
              <a:t>PoW</a:t>
            </a:r>
            <a:r>
              <a:rPr lang="en-US" sz="2000" dirty="0" smtClean="0"/>
              <a:t>), deploying block chain demands huge computing power. On the other hand, full nodes should synchronize massive block data and deal with numerous transactions in peer-to-peer network, whose occupation of storage capacity and bandwidth makes </a:t>
            </a:r>
            <a:r>
              <a:rPr lang="en-US" sz="2000" dirty="0" err="1" smtClean="0"/>
              <a:t>IIoTdevices</a:t>
            </a:r>
            <a:r>
              <a:rPr lang="en-US" sz="2000" dirty="0" smtClean="0"/>
              <a:t> difficult to afford.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Font typeface="Wingdings" pitchFamily="2" charset="2"/>
              <a:buChar char="Ø"/>
            </a:pPr>
            <a:r>
              <a:rPr lang="en-US" sz="2000" dirty="0" smtClean="0"/>
              <a:t>Traditional power generators face unpredictable fluctuations in their power demand due to the uncertainty in RES.</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t>With smart grids, information can be exchanged between consumers and the grid, and energy flow can take place between consumers and different parts of the smart grid.</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t>The issue </a:t>
            </a:r>
            <a:r>
              <a:rPr lang="en-US" sz="2000" dirty="0" err="1" smtClean="0"/>
              <a:t>withRES</a:t>
            </a:r>
            <a:r>
              <a:rPr lang="en-US" sz="2000" dirty="0" smtClean="0"/>
              <a:t> is that their power generation fluctuates as per the </a:t>
            </a:r>
            <a:r>
              <a:rPr lang="en-US" sz="2000" dirty="0" err="1" smtClean="0"/>
              <a:t>weatherand</a:t>
            </a:r>
            <a:r>
              <a:rPr lang="en-US" sz="2000" dirty="0" smtClean="0"/>
              <a:t> climate conditions, and the exact prediction of the </a:t>
            </a:r>
            <a:r>
              <a:rPr lang="en-US" sz="2000" dirty="0" err="1" smtClean="0"/>
              <a:t>amountof</a:t>
            </a:r>
            <a:r>
              <a:rPr lang="en-US" sz="2000" dirty="0" smtClean="0"/>
              <a:t> generated energy is not easy.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propose </a:t>
            </a:r>
            <a:r>
              <a:rPr lang="en-US" sz="2000" dirty="0" err="1" smtClean="0">
                <a:latin typeface="Times New Roman" pitchFamily="18" charset="0"/>
                <a:cs typeface="Times New Roman" pitchFamily="18" charset="0"/>
              </a:rPr>
              <a:t>alightweight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system </a:t>
            </a:r>
            <a:r>
              <a:rPr lang="en-US" sz="2000" dirty="0" err="1" smtClean="0">
                <a:latin typeface="Times New Roman" pitchFamily="18" charset="0"/>
                <a:cs typeface="Times New Roman" pitchFamily="18" charset="0"/>
              </a:rPr>
              <a:t>calledLightChain,whichis</a:t>
            </a:r>
            <a:r>
              <a:rPr lang="en-US" sz="2000" dirty="0" smtClean="0">
                <a:latin typeface="Times New Roman" pitchFamily="18" charset="0"/>
                <a:cs typeface="Times New Roman" pitchFamily="18" charset="0"/>
              </a:rPr>
              <a:t> resource-efficient and suitable for power-</a:t>
            </a:r>
            <a:r>
              <a:rPr lang="en-US" sz="2000" dirty="0" err="1" smtClean="0">
                <a:latin typeface="Times New Roman" pitchFamily="18" charset="0"/>
                <a:cs typeface="Times New Roman" pitchFamily="18" charset="0"/>
              </a:rPr>
              <a:t>constrainedIIoT</a:t>
            </a:r>
            <a:r>
              <a:rPr lang="en-US" sz="2000" dirty="0" smtClean="0">
                <a:latin typeface="Times New Roman" pitchFamily="18" charset="0"/>
                <a:cs typeface="Times New Roman" pitchFamily="18" charset="0"/>
              </a:rPr>
              <a:t> scenarios.</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 Specifically, we present a green </a:t>
            </a:r>
            <a:r>
              <a:rPr lang="en-US" sz="2000" dirty="0" err="1" smtClean="0">
                <a:latin typeface="Times New Roman" pitchFamily="18" charset="0"/>
                <a:cs typeface="Times New Roman" pitchFamily="18" charset="0"/>
              </a:rPr>
              <a:t>consensusmechanism</a:t>
            </a:r>
            <a:r>
              <a:rPr lang="en-US" sz="2000" dirty="0" smtClean="0">
                <a:latin typeface="Times New Roman" pitchFamily="18" charset="0"/>
                <a:cs typeface="Times New Roman" pitchFamily="18" charset="0"/>
              </a:rPr>
              <a:t> named Synergistic Multiple Proof for </a:t>
            </a:r>
            <a:r>
              <a:rPr lang="en-US" sz="2000" dirty="0" err="1" smtClean="0">
                <a:latin typeface="Times New Roman" pitchFamily="18" charset="0"/>
                <a:cs typeface="Times New Roman" pitchFamily="18" charset="0"/>
              </a:rPr>
              <a:t>stimulat-ing</a:t>
            </a:r>
            <a:r>
              <a:rPr lang="en-US" sz="2000" dirty="0" smtClean="0">
                <a:latin typeface="Times New Roman" pitchFamily="18" charset="0"/>
                <a:cs typeface="Times New Roman" pitchFamily="18" charset="0"/>
              </a:rPr>
              <a:t> the cooperation of </a:t>
            </a:r>
            <a:r>
              <a:rPr lang="en-US" sz="2000" dirty="0" err="1" smtClean="0">
                <a:latin typeface="Times New Roman" pitchFamily="18" charset="0"/>
                <a:cs typeface="Times New Roman" pitchFamily="18" charset="0"/>
              </a:rPr>
              <a:t>IIoT</a:t>
            </a:r>
            <a:r>
              <a:rPr lang="en-US" sz="2000" dirty="0" smtClean="0">
                <a:latin typeface="Times New Roman" pitchFamily="18" charset="0"/>
                <a:cs typeface="Times New Roman" pitchFamily="18" charset="0"/>
              </a:rPr>
              <a:t> devices, and a lightweight </a:t>
            </a:r>
            <a:r>
              <a:rPr lang="en-US" sz="2000" dirty="0" err="1" smtClean="0">
                <a:latin typeface="Times New Roman" pitchFamily="18" charset="0"/>
                <a:cs typeface="Times New Roman" pitchFamily="18" charset="0"/>
              </a:rPr>
              <a:t>datastructure</a:t>
            </a:r>
            <a:r>
              <a:rPr lang="en-US" sz="2000" dirty="0" smtClean="0">
                <a:latin typeface="Times New Roman" pitchFamily="18" charset="0"/>
                <a:cs typeface="Times New Roman" pitchFamily="18" charset="0"/>
              </a:rPr>
              <a:t> called </a:t>
            </a:r>
            <a:r>
              <a:rPr lang="en-US" sz="2000" dirty="0" err="1" smtClean="0">
                <a:latin typeface="Times New Roman" pitchFamily="18" charset="0"/>
                <a:cs typeface="Times New Roman" pitchFamily="18" charset="0"/>
              </a:rPr>
              <a:t>LightBlock</a:t>
            </a:r>
            <a:r>
              <a:rPr lang="en-US" sz="2000" dirty="0" smtClean="0">
                <a:latin typeface="Times New Roman" pitchFamily="18" charset="0"/>
                <a:cs typeface="Times New Roman" pitchFamily="18" charset="0"/>
              </a:rPr>
              <a:t> to streamline broadcast </a:t>
            </a:r>
            <a:r>
              <a:rPr lang="en-US" sz="2000" dirty="0" err="1" smtClean="0">
                <a:latin typeface="Times New Roman" pitchFamily="18" charset="0"/>
                <a:cs typeface="Times New Roman" pitchFamily="18" charset="0"/>
              </a:rPr>
              <a:t>content.Furthermore</a:t>
            </a:r>
            <a:r>
              <a:rPr lang="en-US" sz="2000" dirty="0" smtClean="0">
                <a:latin typeface="Times New Roman" pitchFamily="18" charset="0"/>
                <a:cs typeface="Times New Roman" pitchFamily="18" charset="0"/>
              </a:rPr>
              <a:t>, we design a novel Unrelated Block </a:t>
            </a:r>
            <a:r>
              <a:rPr lang="en-US" sz="2000" dirty="0" err="1" smtClean="0">
                <a:latin typeface="Times New Roman" pitchFamily="18" charset="0"/>
                <a:cs typeface="Times New Roman" pitchFamily="18" charset="0"/>
              </a:rPr>
              <a:t>OffloadingFilter</a:t>
            </a:r>
            <a:r>
              <a:rPr lang="en-US" sz="2000" dirty="0" smtClean="0">
                <a:latin typeface="Times New Roman" pitchFamily="18" charset="0"/>
                <a:cs typeface="Times New Roman" pitchFamily="18" charset="0"/>
              </a:rPr>
              <a:t> to avoid the unlimited growth of ledger without affect-</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blockchain’s</a:t>
            </a:r>
            <a:r>
              <a:rPr lang="en-US" sz="2000" dirty="0" smtClean="0">
                <a:latin typeface="Times New Roman" pitchFamily="18" charset="0"/>
                <a:cs typeface="Times New Roman" pitchFamily="18" charset="0"/>
              </a:rPr>
              <a:t> traceability. </a:t>
            </a: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latin typeface="Times New Roman" pitchFamily="18" charset="0"/>
                <a:cs typeface="Times New Roman" pitchFamily="18" charset="0"/>
              </a:rPr>
              <a:t>The extensive </a:t>
            </a:r>
            <a:r>
              <a:rPr lang="en-US" dirty="0" err="1" smtClean="0">
                <a:latin typeface="Times New Roman" pitchFamily="18" charset="0"/>
                <a:cs typeface="Times New Roman" pitchFamily="18" charset="0"/>
              </a:rPr>
              <a:t>experimentsdemonstrate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thatLightChaincan</a:t>
            </a:r>
            <a:r>
              <a:rPr lang="en-US" dirty="0" smtClean="0">
                <a:latin typeface="Times New Roman" pitchFamily="18" charset="0"/>
                <a:cs typeface="Times New Roman" pitchFamily="18" charset="0"/>
              </a:rPr>
              <a:t> reduce the </a:t>
            </a:r>
            <a:r>
              <a:rPr lang="en-US" dirty="0" err="1" smtClean="0">
                <a:latin typeface="Times New Roman" pitchFamily="18" charset="0"/>
                <a:cs typeface="Times New Roman" pitchFamily="18" charset="0"/>
              </a:rPr>
              <a:t>individualcomputational</a:t>
            </a:r>
            <a:r>
              <a:rPr lang="en-US" dirty="0" smtClean="0">
                <a:latin typeface="Times New Roman" pitchFamily="18" charset="0"/>
                <a:cs typeface="Times New Roman" pitchFamily="18" charset="0"/>
              </a:rPr>
              <a:t> cost to 39.32% and speed up the block gen-</a:t>
            </a:r>
            <a:r>
              <a:rPr lang="en-US" dirty="0" err="1" smtClean="0">
                <a:latin typeface="Times New Roman" pitchFamily="18" charset="0"/>
                <a:cs typeface="Times New Roman" pitchFamily="18" charset="0"/>
              </a:rPr>
              <a:t>eration</a:t>
            </a:r>
            <a:r>
              <a:rPr lang="en-US" dirty="0" smtClean="0">
                <a:latin typeface="Times New Roman" pitchFamily="18" charset="0"/>
                <a:cs typeface="Times New Roman" pitchFamily="18" charset="0"/>
              </a:rPr>
              <a:t> by up to 74.06%. In terms of storage and </a:t>
            </a:r>
            <a:r>
              <a:rPr lang="en-US" dirty="0" err="1" smtClean="0">
                <a:latin typeface="Times New Roman" pitchFamily="18" charset="0"/>
                <a:cs typeface="Times New Roman" pitchFamily="18" charset="0"/>
              </a:rPr>
              <a:t>networkusage</a:t>
            </a:r>
            <a:r>
              <a:rPr lang="en-US" dirty="0" smtClean="0">
                <a:latin typeface="Times New Roman" pitchFamily="18" charset="0"/>
                <a:cs typeface="Times New Roman" pitchFamily="18" charset="0"/>
              </a:rPr>
              <a:t>, the reductions are 43.35% and 90.55%, respectively</a:t>
            </a:r>
            <a:endParaRPr lang="en-US" sz="2800" dirty="0" smtClean="0">
              <a:latin typeface="Times New Roman" pitchFamily="18" charset="0"/>
              <a:cs typeface="Times New Roman" pitchFamily="18" charset="0"/>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1" algn="just">
              <a:lnSpc>
                <a:spcPct val="150000"/>
              </a:lnSpc>
              <a:buFont typeface="Wingdings" pitchFamily="2" charset="2"/>
              <a:buChar char="Ø"/>
            </a:pPr>
            <a:r>
              <a:rPr lang="en-US" sz="1600" dirty="0" smtClean="0"/>
              <a:t>Various works propose the use of other consensus </a:t>
            </a:r>
            <a:r>
              <a:rPr lang="en-US" sz="1600" dirty="0" err="1" smtClean="0"/>
              <a:t>algorithmssuch</a:t>
            </a:r>
            <a:r>
              <a:rPr lang="en-US" sz="1600" dirty="0" smtClean="0"/>
              <a:t> as Proof of Stake (POS), Proof of Burn (POB), or </a:t>
            </a:r>
            <a:r>
              <a:rPr lang="en-US" sz="1600" dirty="0" err="1" smtClean="0"/>
              <a:t>Proofof</a:t>
            </a:r>
            <a:r>
              <a:rPr lang="en-US" sz="1600" dirty="0" smtClean="0"/>
              <a:t> Elapsed Time (POET) to overcome the limitations of </a:t>
            </a:r>
            <a:r>
              <a:rPr lang="en-US" sz="1600" dirty="0" err="1" smtClean="0"/>
              <a:t>thegeneric</a:t>
            </a:r>
            <a:r>
              <a:rPr lang="en-US" sz="1600" dirty="0" smtClean="0"/>
              <a:t> </a:t>
            </a:r>
            <a:r>
              <a:rPr lang="en-US" sz="1600" dirty="0" err="1" smtClean="0"/>
              <a:t>blockchain</a:t>
            </a:r>
            <a:r>
              <a:rPr lang="en-US" sz="1600" dirty="0" smtClean="0"/>
              <a:t>. </a:t>
            </a:r>
          </a:p>
          <a:p>
            <a:pPr lvl="1" algn="just">
              <a:lnSpc>
                <a:spcPct val="150000"/>
              </a:lnSpc>
              <a:buFont typeface="Wingdings" pitchFamily="2" charset="2"/>
              <a:buChar char="Ø"/>
            </a:pPr>
            <a:endParaRPr lang="en-US" sz="1600" dirty="0" smtClean="0">
              <a:latin typeface="Times New Roman" pitchFamily="18" charset="0"/>
              <a:cs typeface="Times New Roman" pitchFamily="18" charset="0"/>
            </a:endParaRPr>
          </a:p>
          <a:p>
            <a:pPr lvl="1" algn="just">
              <a:lnSpc>
                <a:spcPct val="150000"/>
              </a:lnSpc>
              <a:buFont typeface="Wingdings" pitchFamily="2" charset="2"/>
              <a:buChar char="Ø"/>
            </a:pPr>
            <a:r>
              <a:rPr lang="en-US" sz="1600" dirty="0" smtClean="0"/>
              <a:t>We propose a unique and secure energy trading </a:t>
            </a:r>
            <a:r>
              <a:rPr lang="en-US" sz="1600" dirty="0" err="1" smtClean="0"/>
              <a:t>platformin</a:t>
            </a:r>
            <a:r>
              <a:rPr lang="en-US" sz="1600" dirty="0" smtClean="0"/>
              <a:t> V2G network.</a:t>
            </a:r>
          </a:p>
          <a:p>
            <a:pPr lvl="1" algn="just">
              <a:lnSpc>
                <a:spcPct val="150000"/>
              </a:lnSpc>
              <a:buFont typeface="Wingdings" pitchFamily="2" charset="2"/>
              <a:buChar char="Ø"/>
            </a:pPr>
            <a:endParaRPr lang="en-US" sz="1600" dirty="0" smtClean="0">
              <a:latin typeface="Times New Roman" pitchFamily="18" charset="0"/>
              <a:cs typeface="Times New Roman" pitchFamily="18" charset="0"/>
            </a:endParaRPr>
          </a:p>
          <a:p>
            <a:pPr lvl="1" algn="just">
              <a:lnSpc>
                <a:spcPct val="150000"/>
              </a:lnSpc>
              <a:buFont typeface="Wingdings" pitchFamily="2" charset="2"/>
              <a:buChar char="Ø"/>
            </a:pPr>
            <a:r>
              <a:rPr lang="en-US" sz="1600" dirty="0" smtClean="0"/>
              <a:t>It is based on Directed Acyclic Graph (DAG) which </a:t>
            </a:r>
            <a:r>
              <a:rPr lang="en-US" sz="1600" dirty="0" err="1" smtClean="0"/>
              <a:t>usestangle</a:t>
            </a:r>
            <a:r>
              <a:rPr lang="en-US" sz="1600" dirty="0" smtClean="0"/>
              <a:t> data structure to store transactions</a:t>
            </a:r>
            <a:endParaRPr lang="en-US" sz="16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171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IN" sz="1800" dirty="0" smtClean="0"/>
                        <a:t>. </a:t>
                      </a:r>
                      <a:r>
                        <a:rPr kumimoji="0" lang="en-US" kern="1200" dirty="0" smtClean="0">
                          <a:solidFill>
                            <a:schemeClr val="dk1"/>
                          </a:solidFill>
                          <a:latin typeface="+mn-lt"/>
                          <a:ea typeface="+mn-ea"/>
                          <a:cs typeface="+mn-cs"/>
                        </a:rPr>
                        <a:t>Electric vehicles as anew power source for electric utilities</a:t>
                      </a:r>
                      <a:endParaRPr lang="en-IN" dirty="0"/>
                    </a:p>
                  </a:txBody>
                  <a:tcPr/>
                </a:tc>
                <a:tc>
                  <a:txBody>
                    <a:bodyPr/>
                    <a:lstStyle/>
                    <a:p>
                      <a:pPr algn="ctr"/>
                      <a:r>
                        <a:rPr kumimoji="0" lang="en-US" kern="1200" dirty="0" smtClean="0">
                          <a:solidFill>
                            <a:schemeClr val="dk1"/>
                          </a:solidFill>
                          <a:latin typeface="+mn-lt"/>
                          <a:ea typeface="+mn-ea"/>
                          <a:cs typeface="+mn-cs"/>
                        </a:rPr>
                        <a:t>W. Kempton and S. E. </a:t>
                      </a:r>
                      <a:r>
                        <a:rPr kumimoji="0" lang="en-US" kern="1200" dirty="0" err="1" smtClean="0">
                          <a:solidFill>
                            <a:schemeClr val="dk1"/>
                          </a:solidFill>
                          <a:latin typeface="+mn-lt"/>
                          <a:ea typeface="+mn-ea"/>
                          <a:cs typeface="+mn-cs"/>
                        </a:rPr>
                        <a:t>Letendre</a:t>
                      </a:r>
                      <a:r>
                        <a:rPr kumimoji="0" lang="en-US" kern="1200" dirty="0" smtClean="0">
                          <a:solidFill>
                            <a:schemeClr val="dk1"/>
                          </a:solidFill>
                          <a:latin typeface="+mn-lt"/>
                          <a:ea typeface="+mn-ea"/>
                          <a:cs typeface="+mn-cs"/>
                        </a:rPr>
                        <a:t>,</a:t>
                      </a:r>
                      <a:endParaRPr lang="en-IN" dirty="0"/>
                    </a:p>
                  </a:txBody>
                  <a:tcPr/>
                </a:tc>
                <a:tc>
                  <a:txBody>
                    <a:bodyPr/>
                    <a:lstStyle/>
                    <a:p>
                      <a:pPr algn="just"/>
                      <a:r>
                        <a:rPr lang="en-US" dirty="0" smtClean="0"/>
                        <a:t>Electric-drive vehicles, whether fueled by batteries or by liquid or gaseous fuels generating electricity on-board, will have value to electric utilities as power resources. </a:t>
                      </a:r>
                      <a:endParaRPr lang="en-IN" dirty="0"/>
                    </a:p>
                  </a:txBody>
                  <a:tcPr/>
                </a:tc>
              </a:tr>
              <a:tr h="370840">
                <a:tc>
                  <a:txBody>
                    <a:bodyPr/>
                    <a:lstStyle/>
                    <a:p>
                      <a:pPr algn="ctr"/>
                      <a:r>
                        <a:rPr kumimoji="0" lang="en-US" kern="1200" dirty="0" smtClean="0">
                          <a:solidFill>
                            <a:schemeClr val="dk1"/>
                          </a:solidFill>
                          <a:latin typeface="+mn-lt"/>
                          <a:ea typeface="+mn-ea"/>
                          <a:cs typeface="+mn-cs"/>
                        </a:rPr>
                        <a:t>Optimal </a:t>
                      </a:r>
                      <a:r>
                        <a:rPr kumimoji="0" lang="en-US" kern="1200" dirty="0" err="1" smtClean="0">
                          <a:solidFill>
                            <a:schemeClr val="dk1"/>
                          </a:solidFill>
                          <a:latin typeface="+mn-lt"/>
                          <a:ea typeface="+mn-ea"/>
                          <a:cs typeface="+mn-cs"/>
                        </a:rPr>
                        <a:t>decentralizedprotocol</a:t>
                      </a:r>
                      <a:r>
                        <a:rPr kumimoji="0" lang="en-US" kern="1200" dirty="0" smtClean="0">
                          <a:solidFill>
                            <a:schemeClr val="dk1"/>
                          </a:solidFill>
                          <a:latin typeface="+mn-lt"/>
                          <a:ea typeface="+mn-ea"/>
                          <a:cs typeface="+mn-cs"/>
                        </a:rPr>
                        <a:t> for electric vehicle charging</a:t>
                      </a:r>
                      <a:endParaRPr lang="en-IN" dirty="0"/>
                    </a:p>
                  </a:txBody>
                  <a:tcPr/>
                </a:tc>
                <a:tc>
                  <a:txBody>
                    <a:bodyPr/>
                    <a:lstStyle/>
                    <a:p>
                      <a:pPr algn="ctr"/>
                      <a:r>
                        <a:rPr kumimoji="0" lang="en-US" kern="1200" dirty="0" smtClean="0">
                          <a:solidFill>
                            <a:schemeClr val="dk1"/>
                          </a:solidFill>
                          <a:latin typeface="+mn-lt"/>
                          <a:ea typeface="+mn-ea"/>
                          <a:cs typeface="+mn-cs"/>
                        </a:rPr>
                        <a:t>L. </a:t>
                      </a:r>
                      <a:r>
                        <a:rPr kumimoji="0" lang="en-US" kern="1200" dirty="0" err="1" smtClean="0">
                          <a:solidFill>
                            <a:schemeClr val="dk1"/>
                          </a:solidFill>
                          <a:latin typeface="+mn-lt"/>
                          <a:ea typeface="+mn-ea"/>
                          <a:cs typeface="+mn-cs"/>
                        </a:rPr>
                        <a:t>Gan</a:t>
                      </a:r>
                      <a:r>
                        <a:rPr kumimoji="0" lang="en-US" kern="1200" dirty="0" smtClean="0">
                          <a:solidFill>
                            <a:schemeClr val="dk1"/>
                          </a:solidFill>
                          <a:latin typeface="+mn-lt"/>
                          <a:ea typeface="+mn-ea"/>
                          <a:cs typeface="+mn-cs"/>
                        </a:rPr>
                        <a:t>, U. </a:t>
                      </a:r>
                      <a:r>
                        <a:rPr kumimoji="0" lang="en-US" kern="1200" dirty="0" err="1" smtClean="0">
                          <a:solidFill>
                            <a:schemeClr val="dk1"/>
                          </a:solidFill>
                          <a:latin typeface="+mn-lt"/>
                          <a:ea typeface="+mn-ea"/>
                          <a:cs typeface="+mn-cs"/>
                        </a:rPr>
                        <a:t>Topcu</a:t>
                      </a:r>
                      <a:r>
                        <a:rPr kumimoji="0" lang="en-US" kern="1200" dirty="0" smtClean="0">
                          <a:solidFill>
                            <a:schemeClr val="dk1"/>
                          </a:solidFill>
                          <a:latin typeface="+mn-lt"/>
                          <a:ea typeface="+mn-ea"/>
                          <a:cs typeface="+mn-cs"/>
                        </a:rPr>
                        <a:t>, and S. H. Low</a:t>
                      </a:r>
                      <a:endParaRPr lang="en-IN" dirty="0"/>
                    </a:p>
                  </a:txBody>
                  <a:tcPr/>
                </a:tc>
                <a:tc>
                  <a:txBody>
                    <a:bodyPr/>
                    <a:lstStyle/>
                    <a:p>
                      <a:pPr algn="just"/>
                      <a:r>
                        <a:rPr lang="en-US" dirty="0" smtClean="0"/>
                        <a:t>We propose a decentralized algorithm to optimally schedule electric vehicle (EV) charging. The algorithm exploits the elasticity of electric vehicle loads to fill the valleys in electric load profiles.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658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kumimoji="0" lang="en-US" kern="1200" dirty="0" err="1" smtClean="0">
                          <a:solidFill>
                            <a:schemeClr val="dk1"/>
                          </a:solidFill>
                          <a:latin typeface="+mn-lt"/>
                          <a:ea typeface="+mn-ea"/>
                          <a:cs typeface="+mn-cs"/>
                        </a:rPr>
                        <a:t>Mobqos</a:t>
                      </a:r>
                      <a:r>
                        <a:rPr kumimoji="0" lang="en-US" kern="1200" dirty="0" smtClean="0">
                          <a:solidFill>
                            <a:schemeClr val="dk1"/>
                          </a:solidFill>
                          <a:latin typeface="+mn-lt"/>
                          <a:ea typeface="+mn-ea"/>
                          <a:cs typeface="+mn-cs"/>
                        </a:rPr>
                        <a:t>: Mobility-aware and </a:t>
                      </a:r>
                      <a:r>
                        <a:rPr kumimoji="0" lang="en-US" kern="1200" dirty="0" err="1" smtClean="0">
                          <a:solidFill>
                            <a:schemeClr val="dk1"/>
                          </a:solidFill>
                          <a:latin typeface="+mn-lt"/>
                          <a:ea typeface="+mn-ea"/>
                          <a:cs typeface="+mn-cs"/>
                        </a:rPr>
                        <a:t>qos</a:t>
                      </a:r>
                      <a:r>
                        <a:rPr kumimoji="0" lang="en-US" kern="1200" dirty="0" smtClean="0">
                          <a:solidFill>
                            <a:schemeClr val="dk1"/>
                          </a:solidFill>
                          <a:latin typeface="+mn-lt"/>
                          <a:ea typeface="+mn-ea"/>
                          <a:cs typeface="+mn-cs"/>
                        </a:rPr>
                        <a:t>-driven </a:t>
                      </a:r>
                      <a:r>
                        <a:rPr kumimoji="0" lang="en-US" kern="1200" dirty="0" err="1" smtClean="0">
                          <a:solidFill>
                            <a:schemeClr val="dk1"/>
                          </a:solidFill>
                          <a:latin typeface="+mn-lt"/>
                          <a:ea typeface="+mn-ea"/>
                          <a:cs typeface="+mn-cs"/>
                        </a:rPr>
                        <a:t>sdn</a:t>
                      </a:r>
                      <a:r>
                        <a:rPr kumimoji="0" lang="en-US" kern="1200" dirty="0" smtClean="0">
                          <a:solidFill>
                            <a:schemeClr val="dk1"/>
                          </a:solidFill>
                          <a:latin typeface="+mn-lt"/>
                          <a:ea typeface="+mn-ea"/>
                          <a:cs typeface="+mn-cs"/>
                        </a:rPr>
                        <a:t> framework for autonomous vehicles</a:t>
                      </a:r>
                      <a:endParaRPr lang="en-IN" dirty="0"/>
                    </a:p>
                  </a:txBody>
                  <a:tcPr/>
                </a:tc>
                <a:tc>
                  <a:txBody>
                    <a:bodyPr/>
                    <a:lstStyle/>
                    <a:p>
                      <a:pPr algn="just"/>
                      <a:r>
                        <a:rPr kumimoji="0" lang="en-US" kern="1200" dirty="0" smtClean="0">
                          <a:solidFill>
                            <a:schemeClr val="dk1"/>
                          </a:solidFill>
                          <a:latin typeface="+mn-lt"/>
                          <a:ea typeface="+mn-ea"/>
                          <a:cs typeface="+mn-cs"/>
                        </a:rPr>
                        <a:t>S. </a:t>
                      </a:r>
                      <a:r>
                        <a:rPr kumimoji="0" lang="en-US" kern="1200" dirty="0" err="1" smtClean="0">
                          <a:solidFill>
                            <a:schemeClr val="dk1"/>
                          </a:solidFill>
                          <a:latin typeface="+mn-lt"/>
                          <a:ea typeface="+mn-ea"/>
                          <a:cs typeface="+mn-cs"/>
                        </a:rPr>
                        <a:t>Garg</a:t>
                      </a:r>
                      <a:r>
                        <a:rPr kumimoji="0" lang="en-US" kern="1200" dirty="0" smtClean="0">
                          <a:solidFill>
                            <a:schemeClr val="dk1"/>
                          </a:solidFill>
                          <a:latin typeface="+mn-lt"/>
                          <a:ea typeface="+mn-ea"/>
                          <a:cs typeface="+mn-cs"/>
                        </a:rPr>
                        <a:t>, K. </a:t>
                      </a:r>
                      <a:r>
                        <a:rPr kumimoji="0" lang="en-US" kern="1200" dirty="0" err="1" smtClean="0">
                          <a:solidFill>
                            <a:schemeClr val="dk1"/>
                          </a:solidFill>
                          <a:latin typeface="+mn-lt"/>
                          <a:ea typeface="+mn-ea"/>
                          <a:cs typeface="+mn-cs"/>
                        </a:rPr>
                        <a:t>Kaur</a:t>
                      </a:r>
                      <a:r>
                        <a:rPr kumimoji="0" lang="en-US" kern="1200" dirty="0" smtClean="0">
                          <a:solidFill>
                            <a:schemeClr val="dk1"/>
                          </a:solidFill>
                          <a:latin typeface="+mn-lt"/>
                          <a:ea typeface="+mn-ea"/>
                          <a:cs typeface="+mn-cs"/>
                        </a:rPr>
                        <a:t>, S. H. Ahmed, A. </a:t>
                      </a:r>
                      <a:r>
                        <a:rPr kumimoji="0" lang="en-US" kern="1200" dirty="0" err="1" smtClean="0">
                          <a:solidFill>
                            <a:schemeClr val="dk1"/>
                          </a:solidFill>
                          <a:latin typeface="+mn-lt"/>
                          <a:ea typeface="+mn-ea"/>
                          <a:cs typeface="+mn-cs"/>
                        </a:rPr>
                        <a:t>Bradai</a:t>
                      </a:r>
                      <a:r>
                        <a:rPr kumimoji="0" lang="en-US" kern="1200" dirty="0" smtClean="0">
                          <a:solidFill>
                            <a:schemeClr val="dk1"/>
                          </a:solidFill>
                          <a:latin typeface="+mn-lt"/>
                          <a:ea typeface="+mn-ea"/>
                          <a:cs typeface="+mn-cs"/>
                        </a:rPr>
                        <a:t>, G. </a:t>
                      </a:r>
                      <a:r>
                        <a:rPr kumimoji="0" lang="en-US" kern="1200" dirty="0" err="1" smtClean="0">
                          <a:solidFill>
                            <a:schemeClr val="dk1"/>
                          </a:solidFill>
                          <a:latin typeface="+mn-lt"/>
                          <a:ea typeface="+mn-ea"/>
                          <a:cs typeface="+mn-cs"/>
                        </a:rPr>
                        <a:t>Kaddoum,and</a:t>
                      </a:r>
                      <a:r>
                        <a:rPr kumimoji="0" lang="en-US" kern="1200" dirty="0" smtClean="0">
                          <a:solidFill>
                            <a:schemeClr val="dk1"/>
                          </a:solidFill>
                          <a:latin typeface="+mn-lt"/>
                          <a:ea typeface="+mn-ea"/>
                          <a:cs typeface="+mn-cs"/>
                        </a:rPr>
                        <a:t> M. </a:t>
                      </a:r>
                      <a:r>
                        <a:rPr kumimoji="0" lang="en-US" kern="1200" dirty="0" err="1" smtClean="0">
                          <a:solidFill>
                            <a:schemeClr val="dk1"/>
                          </a:solidFill>
                          <a:latin typeface="+mn-lt"/>
                          <a:ea typeface="+mn-ea"/>
                          <a:cs typeface="+mn-cs"/>
                        </a:rPr>
                        <a:t>Atiquzzaman</a:t>
                      </a:r>
                      <a:endParaRPr lang="en-IN" dirty="0"/>
                    </a:p>
                  </a:txBody>
                  <a:tcPr/>
                </a:tc>
                <a:tc>
                  <a:txBody>
                    <a:bodyPr/>
                    <a:lstStyle/>
                    <a:p>
                      <a:pPr algn="just"/>
                      <a:r>
                        <a:rPr lang="en-US" dirty="0" smtClean="0"/>
                        <a:t>An intelligent transportation system (ITS) is a cyber physical system (CPS) that is well recognized due to its distinctive applications such as passenger safety, enhanced traffic efficiency, and infotainment services.</a:t>
                      </a:r>
                      <a:endParaRPr lang="en-IN" dirty="0"/>
                    </a:p>
                  </a:txBody>
                  <a:tcPr/>
                </a:tc>
              </a:tr>
              <a:tr h="370840">
                <a:tc>
                  <a:txBody>
                    <a:bodyPr/>
                    <a:lstStyle/>
                    <a:p>
                      <a:pPr algn="just"/>
                      <a:r>
                        <a:rPr kumimoji="0" lang="en-US" kern="1200" dirty="0" smtClean="0">
                          <a:solidFill>
                            <a:schemeClr val="dk1"/>
                          </a:solidFill>
                          <a:latin typeface="+mn-lt"/>
                          <a:ea typeface="+mn-ea"/>
                          <a:cs typeface="+mn-cs"/>
                        </a:rPr>
                        <a:t>Estimation </a:t>
                      </a:r>
                      <a:r>
                        <a:rPr kumimoji="0" lang="en-US" kern="1200" dirty="0" err="1" smtClean="0">
                          <a:solidFill>
                            <a:schemeClr val="dk1"/>
                          </a:solidFill>
                          <a:latin typeface="+mn-lt"/>
                          <a:ea typeface="+mn-ea"/>
                          <a:cs typeface="+mn-cs"/>
                        </a:rPr>
                        <a:t>ofcost</a:t>
                      </a:r>
                      <a:r>
                        <a:rPr kumimoji="0" lang="en-US" kern="1200" dirty="0" smtClean="0">
                          <a:solidFill>
                            <a:schemeClr val="dk1"/>
                          </a:solidFill>
                          <a:latin typeface="+mn-lt"/>
                          <a:ea typeface="+mn-ea"/>
                          <a:cs typeface="+mn-cs"/>
                        </a:rPr>
                        <a:t> savings from participation of electric vehicles </a:t>
                      </a:r>
                      <a:r>
                        <a:rPr kumimoji="0" lang="en-US" kern="1200" dirty="0" err="1" smtClean="0">
                          <a:solidFill>
                            <a:schemeClr val="dk1"/>
                          </a:solidFill>
                          <a:latin typeface="+mn-lt"/>
                          <a:ea typeface="+mn-ea"/>
                          <a:cs typeface="+mn-cs"/>
                        </a:rPr>
                        <a:t>invehicle</a:t>
                      </a:r>
                      <a:r>
                        <a:rPr kumimoji="0" lang="en-US" kern="1200" dirty="0" smtClean="0">
                          <a:solidFill>
                            <a:schemeClr val="dk1"/>
                          </a:solidFill>
                          <a:latin typeface="+mn-lt"/>
                          <a:ea typeface="+mn-ea"/>
                          <a:cs typeface="+mn-cs"/>
                        </a:rPr>
                        <a:t> to grid (v2g) schemes,</a:t>
                      </a:r>
                      <a:endParaRPr lang="en-IN" dirty="0"/>
                    </a:p>
                  </a:txBody>
                  <a:tcPr/>
                </a:tc>
                <a:tc>
                  <a:txBody>
                    <a:bodyPr/>
                    <a:lstStyle/>
                    <a:p>
                      <a:pPr algn="just"/>
                      <a:r>
                        <a:rPr kumimoji="0" lang="en-US" kern="1200" dirty="0" smtClean="0">
                          <a:solidFill>
                            <a:schemeClr val="dk1"/>
                          </a:solidFill>
                          <a:latin typeface="+mn-lt"/>
                          <a:ea typeface="+mn-ea"/>
                          <a:cs typeface="+mn-cs"/>
                        </a:rPr>
                        <a:t>M. </a:t>
                      </a:r>
                      <a:r>
                        <a:rPr kumimoji="0" lang="en-US" kern="1200" dirty="0" err="1" smtClean="0">
                          <a:solidFill>
                            <a:schemeClr val="dk1"/>
                          </a:solidFill>
                          <a:latin typeface="+mn-lt"/>
                          <a:ea typeface="+mn-ea"/>
                          <a:cs typeface="+mn-cs"/>
                        </a:rPr>
                        <a:t>Kiaee</a:t>
                      </a:r>
                      <a:r>
                        <a:rPr kumimoji="0" lang="en-US" kern="1200" dirty="0" smtClean="0">
                          <a:solidFill>
                            <a:schemeClr val="dk1"/>
                          </a:solidFill>
                          <a:latin typeface="+mn-lt"/>
                          <a:ea typeface="+mn-ea"/>
                          <a:cs typeface="+mn-cs"/>
                        </a:rPr>
                        <a:t>, A. </a:t>
                      </a:r>
                      <a:r>
                        <a:rPr kumimoji="0" lang="en-US" kern="1200" dirty="0" err="1" smtClean="0">
                          <a:solidFill>
                            <a:schemeClr val="dk1"/>
                          </a:solidFill>
                          <a:latin typeface="+mn-lt"/>
                          <a:ea typeface="+mn-ea"/>
                          <a:cs typeface="+mn-cs"/>
                        </a:rPr>
                        <a:t>Cruden</a:t>
                      </a:r>
                      <a:r>
                        <a:rPr kumimoji="0" lang="en-US" kern="1200" dirty="0" smtClean="0">
                          <a:solidFill>
                            <a:schemeClr val="dk1"/>
                          </a:solidFill>
                          <a:latin typeface="+mn-lt"/>
                          <a:ea typeface="+mn-ea"/>
                          <a:cs typeface="+mn-cs"/>
                        </a:rPr>
                        <a:t>, and S. </a:t>
                      </a:r>
                      <a:r>
                        <a:rPr kumimoji="0" lang="en-US" kern="1200" dirty="0" err="1" smtClean="0">
                          <a:solidFill>
                            <a:schemeClr val="dk1"/>
                          </a:solidFill>
                          <a:latin typeface="+mn-lt"/>
                          <a:ea typeface="+mn-ea"/>
                          <a:cs typeface="+mn-cs"/>
                        </a:rPr>
                        <a:t>Sharkh</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The storage capacity of the batteries in an electric vehicle (EV) could be </a:t>
                      </a:r>
                      <a:r>
                        <a:rPr lang="en-US" dirty="0" err="1" smtClean="0"/>
                        <a:t>utilised</a:t>
                      </a:r>
                      <a:r>
                        <a:rPr lang="en-US" dirty="0" smtClean="0"/>
                        <a:t> to store electrical energy and give it back to the grid when needed by participating in vehicle to grid (V2G) schemes.</a:t>
                      </a:r>
                      <a:endParaRPr lang="en-IN" dirty="0"/>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descr="C:\Users\TTS\Desktop\sustainability-12-01540-g014.png"/>
          <p:cNvPicPr>
            <a:picLocks noGrp="1" noChangeAspect="1" noChangeArrowheads="1"/>
          </p:cNvPicPr>
          <p:nvPr>
            <p:ph idx="1"/>
          </p:nvPr>
        </p:nvPicPr>
        <p:blipFill>
          <a:blip r:embed="rId2"/>
          <a:srcRect/>
          <a:stretch>
            <a:fillRect/>
          </a:stretch>
        </p:blipFill>
        <p:spPr bwMode="auto">
          <a:xfrm>
            <a:off x="1295400" y="1447800"/>
            <a:ext cx="6934200" cy="4708062"/>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400" dirty="0" smtClean="0"/>
              <a:t>[1] H. </a:t>
            </a:r>
            <a:r>
              <a:rPr lang="en-US" sz="1400" dirty="0" err="1" smtClean="0"/>
              <a:t>Farhangi</a:t>
            </a:r>
            <a:r>
              <a:rPr lang="en-US" sz="1400" dirty="0" smtClean="0"/>
              <a:t>, “The path of the smart </a:t>
            </a:r>
            <a:r>
              <a:rPr lang="en-US" sz="1400" dirty="0" err="1" smtClean="0"/>
              <a:t>grid,”IEEE</a:t>
            </a:r>
            <a:r>
              <a:rPr lang="en-US" sz="1400" dirty="0" smtClean="0"/>
              <a:t> </a:t>
            </a:r>
            <a:r>
              <a:rPr lang="en-US" sz="1400" dirty="0" err="1" smtClean="0"/>
              <a:t>Powerand</a:t>
            </a:r>
            <a:r>
              <a:rPr lang="en-US" sz="1400" dirty="0" smtClean="0"/>
              <a:t> Energy Magazine, vol. 8, no. 1, pp. 18–28, January2010.</a:t>
            </a:r>
          </a:p>
          <a:p>
            <a:pPr algn="just">
              <a:lnSpc>
                <a:spcPct val="160000"/>
              </a:lnSpc>
            </a:pPr>
            <a:r>
              <a:rPr lang="en-US" sz="1400" dirty="0" smtClean="0"/>
              <a:t>[2] W. Kempton and S. E. </a:t>
            </a:r>
            <a:r>
              <a:rPr lang="en-US" sz="1400" dirty="0" err="1" smtClean="0"/>
              <a:t>Letendre</a:t>
            </a:r>
            <a:r>
              <a:rPr lang="en-US" sz="1400" dirty="0" smtClean="0"/>
              <a:t>, “Electric vehicles as anew power source for electric </a:t>
            </a:r>
            <a:r>
              <a:rPr lang="en-US" sz="1400" dirty="0" err="1" smtClean="0"/>
              <a:t>utilities,”TransportationResearch</a:t>
            </a:r>
            <a:r>
              <a:rPr lang="en-US" sz="1400" dirty="0" smtClean="0"/>
              <a:t> Part D: Transport and Environment, vol. 2,no. 3, pp. 157–175, 1997.</a:t>
            </a:r>
          </a:p>
          <a:p>
            <a:pPr algn="just">
              <a:lnSpc>
                <a:spcPct val="160000"/>
              </a:lnSpc>
            </a:pPr>
            <a:r>
              <a:rPr lang="en-US" sz="1400" dirty="0" smtClean="0"/>
              <a:t>[3] L. </a:t>
            </a:r>
            <a:r>
              <a:rPr lang="en-US" sz="1400" dirty="0" err="1" smtClean="0"/>
              <a:t>Gan</a:t>
            </a:r>
            <a:r>
              <a:rPr lang="en-US" sz="1400" dirty="0" smtClean="0"/>
              <a:t>, U. </a:t>
            </a:r>
            <a:r>
              <a:rPr lang="en-US" sz="1400" dirty="0" err="1" smtClean="0"/>
              <a:t>Topcu</a:t>
            </a:r>
            <a:r>
              <a:rPr lang="en-US" sz="1400" dirty="0" smtClean="0"/>
              <a:t>, and S. H. Low, “Optimal </a:t>
            </a:r>
            <a:r>
              <a:rPr lang="en-US" sz="1400" dirty="0" err="1" smtClean="0"/>
              <a:t>decentralizedprotocol</a:t>
            </a:r>
            <a:r>
              <a:rPr lang="en-US" sz="1400" dirty="0" smtClean="0"/>
              <a:t> for electric vehicle </a:t>
            </a:r>
            <a:r>
              <a:rPr lang="en-US" sz="1400" dirty="0" err="1" smtClean="0"/>
              <a:t>charging,”IEEE</a:t>
            </a:r>
            <a:r>
              <a:rPr lang="en-US" sz="1400" dirty="0" smtClean="0"/>
              <a:t> </a:t>
            </a:r>
            <a:r>
              <a:rPr lang="en-US" sz="1400" dirty="0" err="1" smtClean="0"/>
              <a:t>Transac-tions</a:t>
            </a:r>
            <a:r>
              <a:rPr lang="en-US" sz="1400" dirty="0" smtClean="0"/>
              <a:t> on Power Systems, vol. 28, no. 2, pp. 940–951,2012.</a:t>
            </a:r>
          </a:p>
          <a:p>
            <a:pPr algn="just">
              <a:lnSpc>
                <a:spcPct val="160000"/>
              </a:lnSpc>
            </a:pPr>
            <a:r>
              <a:rPr lang="en-US" sz="1400" dirty="0" smtClean="0"/>
              <a:t>[4] S. </a:t>
            </a:r>
            <a:r>
              <a:rPr lang="en-US" sz="1400" dirty="0" err="1" smtClean="0"/>
              <a:t>Garg</a:t>
            </a:r>
            <a:r>
              <a:rPr lang="en-US" sz="1400" dirty="0" smtClean="0"/>
              <a:t>, K. </a:t>
            </a:r>
            <a:r>
              <a:rPr lang="en-US" sz="1400" dirty="0" err="1" smtClean="0"/>
              <a:t>Kaur</a:t>
            </a:r>
            <a:r>
              <a:rPr lang="en-US" sz="1400" dirty="0" smtClean="0"/>
              <a:t>, S. H. Ahmed, A. </a:t>
            </a:r>
            <a:r>
              <a:rPr lang="en-US" sz="1400" dirty="0" err="1" smtClean="0"/>
              <a:t>Bradai</a:t>
            </a:r>
            <a:r>
              <a:rPr lang="en-US" sz="1400" dirty="0" smtClean="0"/>
              <a:t>, G. </a:t>
            </a:r>
            <a:r>
              <a:rPr lang="en-US" sz="1400" dirty="0" err="1" smtClean="0"/>
              <a:t>Kaddoum,and</a:t>
            </a:r>
            <a:r>
              <a:rPr lang="en-US" sz="1400" dirty="0" smtClean="0"/>
              <a:t> M. </a:t>
            </a:r>
            <a:r>
              <a:rPr lang="en-US" sz="1400" dirty="0" err="1" smtClean="0"/>
              <a:t>Atiquzzaman</a:t>
            </a:r>
            <a:r>
              <a:rPr lang="en-US" sz="1400" dirty="0" smtClean="0"/>
              <a:t>, “</a:t>
            </a:r>
            <a:r>
              <a:rPr lang="en-US" sz="1400" dirty="0" err="1" smtClean="0"/>
              <a:t>Mobqos</a:t>
            </a:r>
            <a:r>
              <a:rPr lang="en-US" sz="1400" dirty="0" smtClean="0"/>
              <a:t>: Mobility-aware and </a:t>
            </a:r>
            <a:r>
              <a:rPr lang="en-US" sz="1400" dirty="0" err="1" smtClean="0"/>
              <a:t>qos</a:t>
            </a:r>
            <a:r>
              <a:rPr lang="en-US" sz="1400" dirty="0" smtClean="0"/>
              <a:t>-driven </a:t>
            </a:r>
            <a:r>
              <a:rPr lang="en-US" sz="1400" dirty="0" err="1" smtClean="0"/>
              <a:t>sdn</a:t>
            </a:r>
            <a:r>
              <a:rPr lang="en-US" sz="1400" dirty="0" smtClean="0"/>
              <a:t> framework for autonomous </a:t>
            </a:r>
            <a:r>
              <a:rPr lang="en-US" sz="1400" dirty="0" err="1" smtClean="0"/>
              <a:t>vehicles,”IEEEWireless</a:t>
            </a:r>
            <a:r>
              <a:rPr lang="en-US" sz="1400" dirty="0" smtClean="0"/>
              <a:t> Communications, vol. 26, no. 4, pp. 12–20,August 2019.</a:t>
            </a:r>
          </a:p>
          <a:p>
            <a:pPr algn="just">
              <a:lnSpc>
                <a:spcPct val="160000"/>
              </a:lnSpc>
            </a:pPr>
            <a:r>
              <a:rPr lang="en-US" sz="1400" dirty="0" smtClean="0"/>
              <a:t>[5] S. </a:t>
            </a:r>
            <a:r>
              <a:rPr lang="en-US" sz="1400" dirty="0" err="1" smtClean="0"/>
              <a:t>Garg</a:t>
            </a:r>
            <a:r>
              <a:rPr lang="en-US" sz="1400" dirty="0" smtClean="0"/>
              <a:t>, K. </a:t>
            </a:r>
            <a:r>
              <a:rPr lang="en-US" sz="1400" dirty="0" err="1" smtClean="0"/>
              <a:t>Kaur</a:t>
            </a:r>
            <a:r>
              <a:rPr lang="en-US" sz="1400" dirty="0" smtClean="0"/>
              <a:t>, G. </a:t>
            </a:r>
            <a:r>
              <a:rPr lang="en-US" sz="1400" dirty="0" err="1" smtClean="0"/>
              <a:t>Kaddoum</a:t>
            </a:r>
            <a:r>
              <a:rPr lang="en-US" sz="1400" dirty="0" smtClean="0"/>
              <a:t>, S. H. Ahmed, </a:t>
            </a:r>
            <a:r>
              <a:rPr lang="en-US" sz="1400" dirty="0" err="1" smtClean="0"/>
              <a:t>andD</a:t>
            </a:r>
            <a:r>
              <a:rPr lang="en-US" sz="1400" dirty="0" smtClean="0"/>
              <a:t>. N. K. </a:t>
            </a:r>
            <a:r>
              <a:rPr lang="en-US" sz="1400" dirty="0" err="1" smtClean="0"/>
              <a:t>Jayakody</a:t>
            </a:r>
            <a:r>
              <a:rPr lang="en-US" sz="1400" dirty="0" smtClean="0"/>
              <a:t>, “</a:t>
            </a:r>
            <a:r>
              <a:rPr lang="en-US" sz="1400" dirty="0" err="1" smtClean="0"/>
              <a:t>Sdn</a:t>
            </a:r>
            <a:r>
              <a:rPr lang="en-US" sz="1400" dirty="0" smtClean="0"/>
              <a:t>-based secure and privacy-preserving scheme for vehicular networks: A 5g per-</a:t>
            </a:r>
            <a:r>
              <a:rPr lang="en-US" sz="1400" dirty="0" err="1" smtClean="0"/>
              <a:t>spective,”IEEE</a:t>
            </a:r>
            <a:r>
              <a:rPr lang="en-US" sz="1400" dirty="0" smtClean="0"/>
              <a:t> Transactions on Vehicular </a:t>
            </a:r>
            <a:r>
              <a:rPr lang="en-US" sz="1400" dirty="0" err="1" smtClean="0"/>
              <a:t>Technology,vol</a:t>
            </a:r>
            <a:r>
              <a:rPr lang="en-US" sz="1400" dirty="0" smtClean="0"/>
              <a:t>. 68, no. 9, pp. 8421–8434, Sep. 2019.</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85000" lnSpcReduction="10000"/>
          </a:bodyPr>
          <a:lstStyle/>
          <a:p>
            <a:pPr algn="just">
              <a:lnSpc>
                <a:spcPct val="170000"/>
              </a:lnSpc>
            </a:pPr>
            <a:r>
              <a:rPr lang="en-US" sz="2000" dirty="0" smtClean="0"/>
              <a:t>[6] M. </a:t>
            </a:r>
            <a:r>
              <a:rPr lang="en-US" sz="2000" dirty="0" err="1" smtClean="0"/>
              <a:t>Kiaee</a:t>
            </a:r>
            <a:r>
              <a:rPr lang="en-US" sz="2000" dirty="0" smtClean="0"/>
              <a:t>, A. </a:t>
            </a:r>
            <a:r>
              <a:rPr lang="en-US" sz="2000" dirty="0" err="1" smtClean="0"/>
              <a:t>Cruden</a:t>
            </a:r>
            <a:r>
              <a:rPr lang="en-US" sz="2000" dirty="0" smtClean="0"/>
              <a:t>, and S. </a:t>
            </a:r>
            <a:r>
              <a:rPr lang="en-US" sz="2000" dirty="0" err="1" smtClean="0"/>
              <a:t>Sharkh</a:t>
            </a:r>
            <a:r>
              <a:rPr lang="en-US" sz="2000" dirty="0" smtClean="0"/>
              <a:t>, “Estimation </a:t>
            </a:r>
            <a:r>
              <a:rPr lang="en-US" sz="2000" dirty="0" err="1" smtClean="0"/>
              <a:t>ofcost</a:t>
            </a:r>
            <a:r>
              <a:rPr lang="en-US" sz="2000" dirty="0" smtClean="0"/>
              <a:t> savings from participation of electric vehicles </a:t>
            </a:r>
            <a:r>
              <a:rPr lang="en-US" sz="2000" dirty="0" err="1" smtClean="0"/>
              <a:t>invehicle</a:t>
            </a:r>
            <a:r>
              <a:rPr lang="en-US" sz="2000" dirty="0" smtClean="0"/>
              <a:t> to grid (v2g) </a:t>
            </a:r>
            <a:r>
              <a:rPr lang="en-US" sz="2000" dirty="0" err="1" smtClean="0"/>
              <a:t>schemes,”Journal</a:t>
            </a:r>
            <a:r>
              <a:rPr lang="en-US" sz="2000" dirty="0" smtClean="0"/>
              <a:t> of Modern </a:t>
            </a:r>
            <a:r>
              <a:rPr lang="en-US" sz="2000" dirty="0" err="1" smtClean="0"/>
              <a:t>PowerSystems</a:t>
            </a:r>
            <a:r>
              <a:rPr lang="en-US" sz="2000" dirty="0" smtClean="0"/>
              <a:t> and Clean Energy, vol. 3, no. 2, pp. 249–258,2015.</a:t>
            </a:r>
          </a:p>
          <a:p>
            <a:pPr algn="just">
              <a:lnSpc>
                <a:spcPct val="170000"/>
              </a:lnSpc>
            </a:pPr>
            <a:r>
              <a:rPr lang="en-US" sz="2000" dirty="0" smtClean="0"/>
              <a:t>[7] W. </a:t>
            </a:r>
            <a:r>
              <a:rPr lang="en-US" sz="2000" dirty="0" err="1" smtClean="0"/>
              <a:t>Tushar</a:t>
            </a:r>
            <a:r>
              <a:rPr lang="en-US" sz="2000" dirty="0" smtClean="0"/>
              <a:t>, W. </a:t>
            </a:r>
            <a:r>
              <a:rPr lang="en-US" sz="2000" dirty="0" err="1" smtClean="0"/>
              <a:t>Saad</a:t>
            </a:r>
            <a:r>
              <a:rPr lang="en-US" sz="2000" dirty="0" smtClean="0"/>
              <a:t>, H. V. Poor, and D. B. Smith, “Eco-</a:t>
            </a:r>
            <a:r>
              <a:rPr lang="en-US" sz="2000" dirty="0" err="1" smtClean="0"/>
              <a:t>nomics</a:t>
            </a:r>
            <a:r>
              <a:rPr lang="en-US" sz="2000" dirty="0" smtClean="0"/>
              <a:t> of electric vehicle charging: A game </a:t>
            </a:r>
            <a:r>
              <a:rPr lang="en-US" sz="2000" dirty="0" err="1" smtClean="0"/>
              <a:t>theoreticapproach,”IEEE</a:t>
            </a:r>
            <a:r>
              <a:rPr lang="en-US" sz="2000" dirty="0" smtClean="0"/>
              <a:t> Transactions on Smart Grid, vol. 3,no. 4, pp. 1767–1778, 2012.</a:t>
            </a:r>
          </a:p>
          <a:p>
            <a:pPr algn="just">
              <a:lnSpc>
                <a:spcPct val="170000"/>
              </a:lnSpc>
            </a:pPr>
            <a:r>
              <a:rPr lang="en-US" sz="2000" dirty="0" smtClean="0"/>
              <a:t>[8] W. </a:t>
            </a:r>
            <a:r>
              <a:rPr lang="en-US" sz="2000" dirty="0" err="1" smtClean="0"/>
              <a:t>Tushar</a:t>
            </a:r>
            <a:r>
              <a:rPr lang="en-US" sz="2000" dirty="0" smtClean="0"/>
              <a:t>, C. Yuen, H. </a:t>
            </a:r>
            <a:r>
              <a:rPr lang="en-US" sz="2000" dirty="0" err="1" smtClean="0"/>
              <a:t>Mohsenian-Rad</a:t>
            </a:r>
            <a:r>
              <a:rPr lang="en-US" sz="2000" dirty="0" smtClean="0"/>
              <a:t>, T. </a:t>
            </a:r>
            <a:r>
              <a:rPr lang="en-US" sz="2000" dirty="0" err="1" smtClean="0"/>
              <a:t>Saha</a:t>
            </a:r>
            <a:r>
              <a:rPr lang="en-US" sz="2000" dirty="0" smtClean="0"/>
              <a:t>, H. </a:t>
            </a:r>
            <a:r>
              <a:rPr lang="en-US" sz="2000" dirty="0" err="1" smtClean="0"/>
              <a:t>V.Poor</a:t>
            </a:r>
            <a:r>
              <a:rPr lang="en-US" sz="2000" dirty="0" smtClean="0"/>
              <a:t>, and K. L. Wood, “Transforming energy </a:t>
            </a:r>
            <a:r>
              <a:rPr lang="en-US" sz="2000" dirty="0" err="1" smtClean="0"/>
              <a:t>networksvia</a:t>
            </a:r>
            <a:r>
              <a:rPr lang="en-US" sz="2000" dirty="0" smtClean="0"/>
              <a:t> peer to peer energy trading: Potential of </a:t>
            </a:r>
            <a:r>
              <a:rPr lang="en-US" sz="2000" dirty="0" err="1" smtClean="0"/>
              <a:t>gametheoretic</a:t>
            </a:r>
            <a:r>
              <a:rPr lang="en-US" sz="2000" dirty="0" smtClean="0"/>
              <a:t> </a:t>
            </a:r>
            <a:r>
              <a:rPr lang="en-US" sz="2000" dirty="0" err="1" smtClean="0"/>
              <a:t>approaches,”arXiv</a:t>
            </a:r>
            <a:r>
              <a:rPr lang="en-US" sz="2000" dirty="0" smtClean="0"/>
              <a:t> preprint arXiv:1804.00962,2018.</a:t>
            </a:r>
          </a:p>
          <a:p>
            <a:pPr algn="just">
              <a:lnSpc>
                <a:spcPct val="170000"/>
              </a:lnSpc>
            </a:pPr>
            <a:r>
              <a:rPr lang="en-US" sz="2000" dirty="0" smtClean="0"/>
              <a:t>[9] W. </a:t>
            </a:r>
            <a:r>
              <a:rPr lang="en-US" sz="2000" dirty="0" err="1" smtClean="0"/>
              <a:t>Tushar</a:t>
            </a:r>
            <a:r>
              <a:rPr lang="en-US" sz="2000" dirty="0" smtClean="0"/>
              <a:t>, B. </a:t>
            </a:r>
            <a:r>
              <a:rPr lang="en-US" sz="2000" dirty="0" err="1" smtClean="0"/>
              <a:t>Chai</a:t>
            </a:r>
            <a:r>
              <a:rPr lang="en-US" sz="2000" dirty="0" smtClean="0"/>
              <a:t>, C. Yuen, D. B. Smith, K. L. </a:t>
            </a:r>
            <a:r>
              <a:rPr lang="en-US" sz="2000" dirty="0" err="1" smtClean="0"/>
              <a:t>Wood,Z</a:t>
            </a:r>
            <a:r>
              <a:rPr lang="en-US" sz="2000" dirty="0" smtClean="0"/>
              <a:t>. Yang, and H. V. Poor, “Three-party energy manage-</a:t>
            </a:r>
            <a:r>
              <a:rPr lang="en-US" sz="2000" dirty="0" err="1" smtClean="0"/>
              <a:t>ment</a:t>
            </a:r>
            <a:r>
              <a:rPr lang="en-US" sz="2000" dirty="0" smtClean="0"/>
              <a:t> with distributed energy resources in smart </a:t>
            </a:r>
            <a:r>
              <a:rPr lang="en-US" sz="2000" dirty="0" err="1" smtClean="0"/>
              <a:t>grid,”IEEE</a:t>
            </a:r>
            <a:r>
              <a:rPr lang="en-US" sz="2000" dirty="0" smtClean="0"/>
              <a:t> Transactions on Industrial Electronics, vol. 62,no. 4, pp. 2487–2498, 2014.</a:t>
            </a:r>
            <a:endParaRPr lang="en-IN" sz="2000" dirty="0" smtClean="0"/>
          </a:p>
          <a:p>
            <a:pPr algn="just">
              <a:lnSpc>
                <a:spcPct val="170000"/>
              </a:lnSpc>
            </a:pPr>
            <a:r>
              <a:rPr lang="en-US" sz="1800" dirty="0" smtClean="0"/>
              <a:t>[10] S. </a:t>
            </a:r>
            <a:r>
              <a:rPr lang="en-US" sz="1800" dirty="0" err="1" smtClean="0"/>
              <a:t>Nakamotoet</a:t>
            </a:r>
            <a:r>
              <a:rPr lang="en-US" sz="1800" dirty="0" smtClean="0"/>
              <a:t> al., “</a:t>
            </a:r>
            <a:r>
              <a:rPr lang="en-US" sz="1800" dirty="0" err="1" smtClean="0"/>
              <a:t>Bitcoin</a:t>
            </a:r>
            <a:r>
              <a:rPr lang="en-US" sz="1800" dirty="0" smtClean="0"/>
              <a:t>: A peer-to-peer </a:t>
            </a:r>
            <a:r>
              <a:rPr lang="en-US" sz="1800" dirty="0" err="1" smtClean="0"/>
              <a:t>electroniccash</a:t>
            </a:r>
            <a:r>
              <a:rPr lang="en-US" sz="1800" dirty="0" smtClean="0"/>
              <a:t> system,” 2008.</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1167</TotalTime>
  <Words>1379</Words>
  <Application>Microsoft Office PowerPoint</Application>
  <PresentationFormat>On-screen Show (4:3)</PresentationFormat>
  <Paragraphs>75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Block chain-based Framework for Lightweight Data Sharing and Energy Trading in V2G Network</vt:lpstr>
      <vt:lpstr>Abstract</vt:lpstr>
      <vt:lpstr>Slide 3</vt:lpstr>
      <vt:lpstr>Existing System</vt:lpstr>
      <vt:lpstr>Disadvantage of Existing System</vt:lpstr>
      <vt:lpstr>PROPOSED SYSTEM :</vt:lpstr>
      <vt:lpstr>Slide 7</vt:lpstr>
      <vt:lpstr>ADVANTAGE</vt:lpstr>
      <vt:lpstr>Slide 9</vt:lpstr>
      <vt:lpstr>Slide 10</vt:lpstr>
      <vt:lpstr>Architecture Diagram </vt:lpstr>
      <vt:lpstr>SOFTWARE REQUIREMENTS:</vt:lpstr>
      <vt:lpstr>HARDWARE REQUIREMENTS:</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522</cp:revision>
  <dcterms:created xsi:type="dcterms:W3CDTF">2006-08-16T00:00:00Z</dcterms:created>
  <dcterms:modified xsi:type="dcterms:W3CDTF">2021-04-08T10:35:44Z</dcterms:modified>
</cp:coreProperties>
</file>