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26" r:id="rId9"/>
    <p:sldId id="298" r:id="rId10"/>
    <p:sldId id="296" r:id="rId11"/>
    <p:sldId id="295"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US" b="1" dirty="0" smtClean="0"/>
              <a:t> </a:t>
            </a:r>
            <a:r>
              <a:rPr lang="en-US" dirty="0" smtClean="0"/>
              <a:t/>
            </a:r>
            <a:br>
              <a:rPr lang="en-US" dirty="0" smtClean="0"/>
            </a:br>
            <a:r>
              <a:rPr lang="en-US" b="1" dirty="0" smtClean="0"/>
              <a:t>ANIMAL ALERT SYSTEM IN AGRICULTURE LAND USING PIR SENSOR IR SENSOR BUZZER GSM</a:t>
            </a:r>
            <a:r>
              <a:rPr lang="en-US" dirty="0" smtClean="0"/>
              <a:t/>
            </a:r>
            <a:br>
              <a:rPr lang="en-US"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70000"/>
              </a:lnSpc>
            </a:pPr>
            <a:r>
              <a:rPr lang="en-US" sz="2000" dirty="0" smtClean="0">
                <a:latin typeface="Times New Roman" pitchFamily="18" charset="0"/>
                <a:cs typeface="Times New Roman" pitchFamily="18" charset="0"/>
              </a:rPr>
              <a:t>The main aim of our project is to protect the crops from damage caused by animal as well as divert the animal without any harm.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Animal </a:t>
            </a:r>
            <a:r>
              <a:rPr lang="en-US" sz="2000" dirty="0" smtClean="0">
                <a:latin typeface="Times New Roman" pitchFamily="18" charset="0"/>
                <a:cs typeface="Times New Roman" pitchFamily="18" charset="0"/>
              </a:rPr>
              <a:t>detection system is designed to detect the presence of animal and offer a warning.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project we used PIR and ultrasonic sensors to detect the movement of the animal and send signal to the controller </a:t>
            </a:r>
            <a:r>
              <a:rPr lang="en-US" sz="2000" dirty="0" smtClean="0">
                <a:latin typeface="Times New Roman" pitchFamily="18" charset="0"/>
                <a:cs typeface="Times New Roman" pitchFamily="18" charset="0"/>
              </a:rPr>
              <a:t>.</a:t>
            </a:r>
          </a:p>
          <a:p>
            <a:pPr algn="just">
              <a:lnSpc>
                <a:spcPct val="17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diverts the animal by producing sound and signal further, this signal is transmitted to GSM and which gives an alert to farmers and forest department immediately.</a:t>
            </a:r>
          </a:p>
          <a:p>
            <a:pPr algn="just">
              <a:lnSpc>
                <a:spcPct val="170000"/>
              </a:lnSpc>
              <a:buNone/>
            </a:pP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This project describes a security alarm system that can monitor an industry and home.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is a simple and useful security system and easy to install. This motion detector is realized using readily available, low cost components.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One </a:t>
            </a:r>
            <a:r>
              <a:rPr lang="en-US" sz="2000" dirty="0" smtClean="0">
                <a:latin typeface="Times New Roman" pitchFamily="18" charset="0"/>
                <a:cs typeface="Times New Roman" pitchFamily="18" charset="0"/>
              </a:rPr>
              <a:t>of its many placations is in a rolling shutter guard for offices, lands and shops.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detector will sense motion caused activities like animals and switch on the connected load (bulb, </a:t>
            </a:r>
            <a:r>
              <a:rPr lang="en-US" sz="2000" dirty="0" err="1" smtClean="0">
                <a:latin typeface="Times New Roman" pitchFamily="18" charset="0"/>
                <a:cs typeface="Times New Roman" pitchFamily="18" charset="0"/>
              </a:rPr>
              <a:t>piezo</a:t>
            </a:r>
            <a:r>
              <a:rPr lang="en-US" sz="2000" dirty="0" smtClean="0">
                <a:latin typeface="Times New Roman" pitchFamily="18" charset="0"/>
                <a:cs typeface="Times New Roman" pitchFamily="18" charset="0"/>
              </a:rPr>
              <a:t> buzzer, etc) to alert you.</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buNone/>
            </a:pPr>
            <a:r>
              <a:rPr lang="en-US" sz="2000" b="1" dirty="0" smtClean="0"/>
              <a:t> </a:t>
            </a:r>
            <a:endParaRPr lang="en-US" sz="2000" dirty="0" smtClean="0"/>
          </a:p>
          <a:p>
            <a:pPr lvl="0"/>
            <a:r>
              <a:rPr lang="en-IN" sz="2000" dirty="0" smtClean="0"/>
              <a:t>Less Accuracy</a:t>
            </a:r>
            <a:endParaRPr lang="en-US" sz="2000" dirty="0" smtClean="0"/>
          </a:p>
          <a:p>
            <a:pPr lvl="0"/>
            <a:r>
              <a:rPr lang="en-IN" sz="2000" dirty="0" smtClean="0"/>
              <a:t>More Equipment Fault</a:t>
            </a:r>
            <a:endParaRPr lang="en-US" sz="2000" dirty="0" smtClean="0"/>
          </a:p>
          <a:p>
            <a:pPr lvl="0"/>
            <a:r>
              <a:rPr lang="en-IN" sz="2000" dirty="0" smtClean="0"/>
              <a:t>Harmful to animals</a:t>
            </a:r>
            <a:endParaRPr lang="en-US" sz="2000" dirty="0" smtClean="0"/>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1600" dirty="0" smtClean="0">
                <a:latin typeface="Times New Roman" pitchFamily="18" charset="0"/>
                <a:cs typeface="Times New Roman" pitchFamily="18" charset="0"/>
              </a:rPr>
              <a:t>In </a:t>
            </a:r>
            <a:r>
              <a:rPr lang="en-US" sz="1600" dirty="0" smtClean="0">
                <a:latin typeface="Times New Roman" pitchFamily="18" charset="0"/>
                <a:cs typeface="Times New Roman" pitchFamily="18" charset="0"/>
              </a:rPr>
              <a:t>the proposed system, Crop monitoring is done where sensors are used to collect information in the agricultural field. In our proposed work, PIR, Smoke sensor and GSM is used. </a:t>
            </a:r>
            <a:endParaRPr lang="en-US"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When </a:t>
            </a:r>
            <a:r>
              <a:rPr lang="en-US" sz="1600" dirty="0" smtClean="0">
                <a:latin typeface="Times New Roman" pitchFamily="18" charset="0"/>
                <a:cs typeface="Times New Roman" pitchFamily="18" charset="0"/>
              </a:rPr>
              <a:t>animals come near to the PIR sensor and it detects the animal movement. After getting that initial input signal, it is passed for further processing. </a:t>
            </a:r>
            <a:endParaRPr lang="en-US"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Then </a:t>
            </a:r>
            <a:r>
              <a:rPr lang="en-US" sz="1600" dirty="0" smtClean="0">
                <a:latin typeface="Times New Roman" pitchFamily="18" charset="0"/>
                <a:cs typeface="Times New Roman" pitchFamily="18" charset="0"/>
              </a:rPr>
              <a:t>it will be given to the microcontroller. </a:t>
            </a:r>
            <a:endParaRPr lang="en-US"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Our </a:t>
            </a:r>
            <a:r>
              <a:rPr lang="en-US" sz="1600" dirty="0" smtClean="0">
                <a:latin typeface="Times New Roman" pitchFamily="18" charset="0"/>
                <a:cs typeface="Times New Roman" pitchFamily="18" charset="0"/>
              </a:rPr>
              <a:t>system will be activated, immediately buzzer will be on, at the same time it sends an SMS and makes call to the owner. </a:t>
            </a:r>
            <a:endParaRPr lang="en-US"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Microcontroller </a:t>
            </a:r>
            <a:r>
              <a:rPr lang="en-US" sz="1600" dirty="0" smtClean="0">
                <a:latin typeface="Times New Roman" pitchFamily="18" charset="0"/>
                <a:cs typeface="Times New Roman" pitchFamily="18" charset="0"/>
              </a:rPr>
              <a:t>Block is used for reading the inputs from PIR and Smoke sensor. Whole process is controlled by microcontroller. </a:t>
            </a:r>
            <a:endParaRPr lang="en-US"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The </a:t>
            </a:r>
            <a:r>
              <a:rPr lang="en-US" sz="1600" dirty="0" smtClean="0">
                <a:latin typeface="Times New Roman" pitchFamily="18" charset="0"/>
                <a:cs typeface="Times New Roman" pitchFamily="18" charset="0"/>
              </a:rPr>
              <a:t>GSM module is used for sending SMS and making call to farmer when movement or smoke is detected. It also turns ON the motor, when smoke is detected. It alerts the farmer that some animals try to enter into the farm</a:t>
            </a:r>
            <a:r>
              <a:rPr lang="en-US" sz="1600" dirty="0" smtClean="0">
                <a:latin typeface="Times New Roman" pitchFamily="18" charset="0"/>
                <a:cs typeface="Times New Roman" pitchFamily="18" charset="0"/>
              </a:rPr>
              <a:t>.</a:t>
            </a:r>
          </a:p>
          <a:p>
            <a:pPr algn="just">
              <a:lnSpc>
                <a:spcPct val="150000"/>
              </a:lnSpc>
            </a:pP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Our LCD data will be display for SMS sending.</a:t>
            </a: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638800"/>
          </a:xfrm>
        </p:spPr>
        <p:txBody>
          <a:bodyPr>
            <a:normAutofit/>
          </a:bodyPr>
          <a:lstStyle/>
          <a:p>
            <a:pPr lvl="0"/>
            <a:r>
              <a:rPr lang="en-IN" sz="2000" dirty="0" smtClean="0">
                <a:latin typeface="Times New Roman" pitchFamily="18" charset="0"/>
                <a:cs typeface="Times New Roman" pitchFamily="18" charset="0"/>
              </a:rPr>
              <a:t>To provide protection from the attacks of the wild animals and thus minimizing the probable loss to the farmer. </a:t>
            </a:r>
            <a:endParaRPr lang="en-US" sz="2000" dirty="0" smtClean="0">
              <a:latin typeface="Times New Roman" pitchFamily="18" charset="0"/>
              <a:cs typeface="Times New Roman" pitchFamily="18" charset="0"/>
            </a:endParaRPr>
          </a:p>
          <a:p>
            <a:pPr lvl="0"/>
            <a:r>
              <a:rPr lang="en-IN" sz="2000" dirty="0" smtClean="0">
                <a:latin typeface="Times New Roman" pitchFamily="18" charset="0"/>
                <a:cs typeface="Times New Roman" pitchFamily="18" charset="0"/>
              </a:rPr>
              <a:t>To detect intrusion around the field.			</a:t>
            </a:r>
            <a:endParaRPr lang="en-US" sz="2000" dirty="0" smtClean="0">
              <a:latin typeface="Times New Roman" pitchFamily="18" charset="0"/>
              <a:cs typeface="Times New Roman" pitchFamily="18" charset="0"/>
            </a:endParaRPr>
          </a:p>
          <a:p>
            <a:pPr lvl="0"/>
            <a:r>
              <a:rPr lang="en-IN" sz="2000" dirty="0" smtClean="0">
                <a:latin typeface="Times New Roman" pitchFamily="18" charset="0"/>
                <a:cs typeface="Times New Roman" pitchFamily="18" charset="0"/>
              </a:rPr>
              <a:t>To send notification to farm owner and forest officials using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6580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lang="en-US" sz="1800" dirty="0" smtClean="0">
                          <a:latin typeface="Times New Roman" pitchFamily="18" charset="0"/>
                          <a:cs typeface="Times New Roman" pitchFamily="18" charset="0"/>
                        </a:rPr>
                        <a:t>Smart Passive Infrared Sensor -Hardware Platform</a:t>
                      </a:r>
                      <a:endParaRPr lang="en-IN" dirty="0"/>
                    </a:p>
                  </a:txBody>
                  <a:tcPr/>
                </a:tc>
                <a:tc>
                  <a:txBody>
                    <a:bodyPr/>
                    <a:lstStyle/>
                    <a:p>
                      <a:pPr algn="ctr"/>
                      <a:r>
                        <a:rPr lang="en-US" sz="1800" dirty="0" err="1" smtClean="0">
                          <a:latin typeface="Times New Roman" pitchFamily="18" charset="0"/>
                          <a:cs typeface="Times New Roman" pitchFamily="18" charset="0"/>
                        </a:rPr>
                        <a:t>ArturFrankiewicz</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RafałCupek</a:t>
                      </a:r>
                      <a:r>
                        <a:rPr lang="en-US" sz="1800" dirty="0" smtClean="0">
                          <a:latin typeface="Times New Roman" pitchFamily="18" charset="0"/>
                          <a:cs typeface="Times New Roman" pitchFamily="18" charset="0"/>
                        </a:rPr>
                        <a:t>.</a:t>
                      </a:r>
                      <a:endParaRPr lang="en-IN" dirty="0"/>
                    </a:p>
                  </a:txBody>
                  <a:tcPr/>
                </a:tc>
                <a:tc>
                  <a:txBody>
                    <a:bodyPr/>
                    <a:lstStyle/>
                    <a:p>
                      <a:pPr algn="just"/>
                      <a:r>
                        <a:rPr lang="en-US" dirty="0" smtClean="0"/>
                        <a:t>This system mainly deals with the light automation with dual operating process. The room will be furnished with the PIR sensor where it detects the human motion and powers up all the light sources and ventilation devices connected to the system. </a:t>
                      </a:r>
                      <a:endParaRPr lang="en-IN" dirty="0"/>
                    </a:p>
                  </a:txBody>
                  <a:tcPr/>
                </a:tc>
              </a:tr>
              <a:tr h="370840">
                <a:tc>
                  <a:txBody>
                    <a:bodyPr/>
                    <a:lstStyle/>
                    <a:p>
                      <a:pPr algn="ctr"/>
                      <a:r>
                        <a:rPr lang="en-US" sz="1800" dirty="0" smtClean="0">
                          <a:latin typeface="Times New Roman" pitchFamily="18" charset="0"/>
                          <a:cs typeface="Times New Roman" pitchFamily="18" charset="0"/>
                        </a:rPr>
                        <a:t>Community Alarm System Design Based On MCU And GSM</a:t>
                      </a:r>
                      <a:endParaRPr lang="en-IN" dirty="0"/>
                    </a:p>
                  </a:txBody>
                  <a:tcPr/>
                </a:tc>
                <a:tc>
                  <a:txBody>
                    <a:bodyPr/>
                    <a:lstStyle/>
                    <a:p>
                      <a:pPr algn="ctr"/>
                      <a:r>
                        <a:rPr lang="en-US" sz="1800" dirty="0" err="1" smtClean="0">
                          <a:latin typeface="Times New Roman" pitchFamily="18" charset="0"/>
                          <a:cs typeface="Times New Roman" pitchFamily="18" charset="0"/>
                        </a:rPr>
                        <a:t>Hanshi</a:t>
                      </a:r>
                      <a:r>
                        <a:rPr lang="en-US" sz="1800" dirty="0" smtClean="0">
                          <a:latin typeface="Times New Roman" pitchFamily="18" charset="0"/>
                          <a:cs typeface="Times New Roman" pitchFamily="18" charset="0"/>
                        </a:rPr>
                        <a:t> Wang; </a:t>
                      </a:r>
                      <a:r>
                        <a:rPr lang="en-US" sz="1800" dirty="0" err="1" smtClean="0">
                          <a:latin typeface="Times New Roman" pitchFamily="18" charset="0"/>
                          <a:cs typeface="Times New Roman" pitchFamily="18" charset="0"/>
                        </a:rPr>
                        <a:t>Jingli</a:t>
                      </a:r>
                      <a:r>
                        <a:rPr lang="en-US" sz="1800" dirty="0" smtClean="0">
                          <a:latin typeface="Times New Roman" pitchFamily="18" charset="0"/>
                          <a:cs typeface="Times New Roman" pitchFamily="18" charset="0"/>
                        </a:rPr>
                        <a:t> Lu; </a:t>
                      </a:r>
                      <a:r>
                        <a:rPr lang="en-US" sz="1800" dirty="0" err="1" smtClean="0">
                          <a:latin typeface="Times New Roman" pitchFamily="18" charset="0"/>
                          <a:cs typeface="Times New Roman" pitchFamily="18" charset="0"/>
                        </a:rPr>
                        <a:t>Lizhen</a:t>
                      </a:r>
                      <a:r>
                        <a:rPr lang="en-US" sz="1800" dirty="0" smtClean="0">
                          <a:latin typeface="Times New Roman" pitchFamily="18" charset="0"/>
                          <a:cs typeface="Times New Roman" pitchFamily="18" charset="0"/>
                        </a:rPr>
                        <a:t> Liu; Wei Song; </a:t>
                      </a:r>
                      <a:r>
                        <a:rPr lang="en-US" sz="1800" dirty="0" err="1" smtClean="0">
                          <a:latin typeface="Times New Roman" pitchFamily="18" charset="0"/>
                          <a:cs typeface="Times New Roman" pitchFamily="18" charset="0"/>
                        </a:rPr>
                        <a:t>Zhaoxia</a:t>
                      </a:r>
                      <a:r>
                        <a:rPr lang="en-US" sz="1800" dirty="0" smtClean="0">
                          <a:latin typeface="Times New Roman" pitchFamily="18" charset="0"/>
                          <a:cs typeface="Times New Roman" pitchFamily="18" charset="0"/>
                        </a:rPr>
                        <a:t> Wang; </a:t>
                      </a:r>
                      <a:endParaRPr lang="en-IN" dirty="0"/>
                    </a:p>
                  </a:txBody>
                  <a:tcPr/>
                </a:tc>
                <a:tc>
                  <a:txBody>
                    <a:bodyPr/>
                    <a:lstStyle/>
                    <a:p>
                      <a:pPr algn="just"/>
                      <a:r>
                        <a:rPr lang="en-US" dirty="0" smtClean="0"/>
                        <a:t>In this paper, we use GSM mobile network that is the most reliable and matured in this day to achieve community alarm system. And it will directly convey the alarm news in short message or telephone at manager's mobile phone. The design includes hardware and software parts.</a:t>
                      </a:r>
                      <a:endParaRPr lang="en-IN" dirty="0"/>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66852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lang="en-US" sz="1800" dirty="0" smtClean="0">
                          <a:latin typeface="Times New Roman" pitchFamily="18" charset="0"/>
                          <a:cs typeface="Times New Roman" pitchFamily="18" charset="0"/>
                        </a:rPr>
                        <a:t>Quality Of Obstacle Distance Measurement Using Ultrasonic Sensor And Precision Of Two Computer Vision-Based Obstacle Detection Approaches</a:t>
                      </a:r>
                      <a:endParaRPr lang="en-IN" dirty="0"/>
                    </a:p>
                  </a:txBody>
                  <a:tcPr/>
                </a:tc>
                <a:tc>
                  <a:txBody>
                    <a:bodyPr/>
                    <a:lstStyle/>
                    <a:p>
                      <a:pPr algn="just"/>
                      <a:r>
                        <a:rPr lang="en-US" sz="1800" dirty="0" smtClean="0">
                          <a:latin typeface="Times New Roman" pitchFamily="18" charset="0"/>
                          <a:cs typeface="Times New Roman" pitchFamily="18" charset="0"/>
                        </a:rPr>
                        <a:t>Markus </a:t>
                      </a:r>
                      <a:r>
                        <a:rPr lang="en-US" sz="1800" dirty="0" err="1" smtClean="0">
                          <a:latin typeface="Times New Roman" pitchFamily="18" charset="0"/>
                          <a:cs typeface="Times New Roman" pitchFamily="18" charset="0"/>
                        </a:rPr>
                        <a:t>Borschbach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Navya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Amin</a:t>
                      </a:r>
                      <a:r>
                        <a:rPr lang="en-US" sz="1800" dirty="0" smtClean="0">
                          <a:latin typeface="Times New Roman" pitchFamily="18" charset="0"/>
                          <a:cs typeface="Times New Roman" pitchFamily="18" charset="0"/>
                        </a:rPr>
                        <a:t>,</a:t>
                      </a:r>
                      <a:endParaRPr lang="en-IN" dirty="0"/>
                    </a:p>
                  </a:txBody>
                  <a:tcPr/>
                </a:tc>
                <a:tc>
                  <a:txBody>
                    <a:bodyPr/>
                    <a:lstStyle/>
                    <a:p>
                      <a:pPr algn="just"/>
                      <a:r>
                        <a:rPr lang="en-US" dirty="0" smtClean="0"/>
                        <a:t>In this paper, the accuracy of detection of obstacles and estimating their distance from the user using US sensors is determined.</a:t>
                      </a:r>
                      <a:endParaRPr lang="en-IN" dirty="0"/>
                    </a:p>
                  </a:txBody>
                  <a:tcPr/>
                </a:tc>
              </a:tr>
              <a:tr h="370840">
                <a:tc>
                  <a:txBody>
                    <a:bodyPr/>
                    <a:lstStyle/>
                    <a:p>
                      <a:pPr algn="just"/>
                      <a:r>
                        <a:rPr lang="en-US" sz="1800" dirty="0" smtClean="0">
                          <a:latin typeface="Times New Roman" pitchFamily="18" charset="0"/>
                          <a:cs typeface="Times New Roman" pitchFamily="18" charset="0"/>
                        </a:rPr>
                        <a:t>Ultrasonic And Infrared Sensors Performance In A Wireless Obstacle Detection System</a:t>
                      </a:r>
                      <a:endParaRPr lang="en-IN" dirty="0"/>
                    </a:p>
                  </a:txBody>
                  <a:tcPr/>
                </a:tc>
                <a:tc>
                  <a:txBody>
                    <a:bodyPr/>
                    <a:lstStyle/>
                    <a:p>
                      <a:pPr algn="just"/>
                      <a:r>
                        <a:rPr lang="en-US" sz="1800" dirty="0" smtClean="0">
                          <a:latin typeface="Times New Roman" pitchFamily="18" charset="0"/>
                          <a:cs typeface="Times New Roman" pitchFamily="18" charset="0"/>
                        </a:rPr>
                        <a:t>Mustapha, </a:t>
                      </a:r>
                      <a:r>
                        <a:rPr lang="en-US" sz="1800" dirty="0" err="1" smtClean="0">
                          <a:latin typeface="Times New Roman" pitchFamily="18" charset="0"/>
                          <a:cs typeface="Times New Roman" pitchFamily="18" charset="0"/>
                        </a:rPr>
                        <a:t>Baharuddin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AladinZayegh</a:t>
                      </a:r>
                      <a:r>
                        <a:rPr lang="en-US" sz="1800" dirty="0" smtClean="0">
                          <a:latin typeface="Times New Roman" pitchFamily="18" charset="0"/>
                          <a:cs typeface="Times New Roman" pitchFamily="18" charset="0"/>
                        </a:rPr>
                        <a:t>, and </a:t>
                      </a:r>
                      <a:r>
                        <a:rPr lang="en-US" sz="1800" dirty="0" err="1" smtClean="0">
                          <a:latin typeface="Times New Roman" pitchFamily="18" charset="0"/>
                          <a:cs typeface="Times New Roman" pitchFamily="18" charset="0"/>
                        </a:rPr>
                        <a:t>Rezaul</a:t>
                      </a:r>
                      <a:r>
                        <a:rPr lang="en-US" sz="1800" dirty="0" smtClean="0">
                          <a:latin typeface="Times New Roman" pitchFamily="18" charset="0"/>
                          <a:cs typeface="Times New Roman" pitchFamily="18" charset="0"/>
                        </a:rPr>
                        <a:t> K. </a:t>
                      </a:r>
                      <a:r>
                        <a:rPr lang="en-US" sz="1800" dirty="0" err="1" smtClean="0">
                          <a:latin typeface="Times New Roman" pitchFamily="18" charset="0"/>
                          <a:cs typeface="Times New Roman" pitchFamily="18" charset="0"/>
                        </a:rPr>
                        <a:t>Begg</a:t>
                      </a:r>
                      <a:r>
                        <a:rPr lang="en-US" sz="1800" dirty="0" smtClean="0">
                          <a:latin typeface="Times New Roman" pitchFamily="18" charset="0"/>
                          <a:cs typeface="Times New Roman" pitchFamily="18" charset="0"/>
                        </a:rPr>
                        <a:t>. </a:t>
                      </a:r>
                      <a:endParaRPr lang="en-IN" dirty="0"/>
                    </a:p>
                  </a:txBody>
                  <a:tcPr/>
                </a:tc>
                <a:tc>
                  <a:txBody>
                    <a:bodyPr/>
                    <a:lstStyle/>
                    <a:p>
                      <a:pPr algn="just"/>
                      <a:r>
                        <a:rPr lang="en-US" dirty="0" smtClean="0"/>
                        <a:t>In this project, an obstacle detection system is built based on these two types of sensors. The system is intended for use by the elderly and people with vision impairment.</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447801" y="1219200"/>
            <a:ext cx="6613926" cy="4653245"/>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600" dirty="0" smtClean="0">
                <a:latin typeface="Times New Roman" pitchFamily="18" charset="0"/>
                <a:cs typeface="Times New Roman" pitchFamily="18" charset="0"/>
              </a:rPr>
              <a:t>[1]</a:t>
            </a:r>
            <a:r>
              <a:rPr lang="en-US" sz="1600" dirty="0" err="1" smtClean="0">
                <a:latin typeface="Times New Roman" pitchFamily="18" charset="0"/>
                <a:cs typeface="Times New Roman" pitchFamily="18" charset="0"/>
              </a:rPr>
              <a:t>ArturFrankiewicz</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RafałCupek</a:t>
            </a:r>
            <a:r>
              <a:rPr lang="en-US" sz="1600" dirty="0" smtClean="0">
                <a:latin typeface="Times New Roman" pitchFamily="18" charset="0"/>
                <a:cs typeface="Times New Roman" pitchFamily="18" charset="0"/>
              </a:rPr>
              <a:t>.”Smart Passive Infrared Sensor -Hardware Platform“ Year: 2013 IECON 2013 -39th Annual Conference of the IEEE Industrial Electronics </a:t>
            </a:r>
            <a:r>
              <a:rPr lang="en-US" sz="1600" dirty="0" err="1" smtClean="0">
                <a:latin typeface="Times New Roman" pitchFamily="18" charset="0"/>
                <a:cs typeface="Times New Roman" pitchFamily="18" charset="0"/>
              </a:rPr>
              <a:t>SocietyPages</a:t>
            </a:r>
            <a:r>
              <a:rPr lang="en-US" sz="1600" dirty="0" smtClean="0">
                <a:latin typeface="Times New Roman" pitchFamily="18" charset="0"/>
                <a:cs typeface="Times New Roman" pitchFamily="18" charset="0"/>
              </a:rPr>
              <a:t>: 7543 -7547,</a:t>
            </a:r>
          </a:p>
          <a:p>
            <a:pPr algn="just">
              <a:lnSpc>
                <a:spcPct val="160000"/>
              </a:lnSpc>
            </a:pPr>
            <a:r>
              <a:rPr lang="en-US" sz="1600" dirty="0" smtClean="0">
                <a:latin typeface="Times New Roman" pitchFamily="18" charset="0"/>
                <a:cs typeface="Times New Roman" pitchFamily="18" charset="0"/>
              </a:rPr>
              <a:t>[2]DOI:10.1109/IECON.2013.6700389CITED BY:PAPERS (1)</a:t>
            </a:r>
          </a:p>
          <a:p>
            <a:pPr algn="just">
              <a:lnSpc>
                <a:spcPct val="160000"/>
              </a:lnSpc>
            </a:pPr>
            <a:r>
              <a:rPr lang="en-US" sz="1600" dirty="0" smtClean="0">
                <a:latin typeface="Times New Roman" pitchFamily="18" charset="0"/>
                <a:cs typeface="Times New Roman" pitchFamily="18" charset="0"/>
              </a:rPr>
              <a:t>[3]</a:t>
            </a:r>
            <a:r>
              <a:rPr lang="en-US" sz="1600" dirty="0" err="1" smtClean="0">
                <a:latin typeface="Times New Roman" pitchFamily="18" charset="0"/>
                <a:cs typeface="Times New Roman" pitchFamily="18" charset="0"/>
              </a:rPr>
              <a:t>Hanshi</a:t>
            </a:r>
            <a:r>
              <a:rPr lang="en-US" sz="1600" dirty="0" smtClean="0">
                <a:latin typeface="Times New Roman" pitchFamily="18" charset="0"/>
                <a:cs typeface="Times New Roman" pitchFamily="18" charset="0"/>
              </a:rPr>
              <a:t> Wang; </a:t>
            </a:r>
            <a:r>
              <a:rPr lang="en-US" sz="1600" dirty="0" err="1" smtClean="0">
                <a:latin typeface="Times New Roman" pitchFamily="18" charset="0"/>
                <a:cs typeface="Times New Roman" pitchFamily="18" charset="0"/>
              </a:rPr>
              <a:t>Jingli</a:t>
            </a:r>
            <a:r>
              <a:rPr lang="en-US" sz="1600" dirty="0" smtClean="0">
                <a:latin typeface="Times New Roman" pitchFamily="18" charset="0"/>
                <a:cs typeface="Times New Roman" pitchFamily="18" charset="0"/>
              </a:rPr>
              <a:t> Lu; </a:t>
            </a:r>
            <a:r>
              <a:rPr lang="en-US" sz="1600" dirty="0" err="1" smtClean="0">
                <a:latin typeface="Times New Roman" pitchFamily="18" charset="0"/>
                <a:cs typeface="Times New Roman" pitchFamily="18" charset="0"/>
              </a:rPr>
              <a:t>Lizhen</a:t>
            </a:r>
            <a:r>
              <a:rPr lang="en-US" sz="1600" dirty="0" smtClean="0">
                <a:latin typeface="Times New Roman" pitchFamily="18" charset="0"/>
                <a:cs typeface="Times New Roman" pitchFamily="18" charset="0"/>
              </a:rPr>
              <a:t> Liu; Wei Song; </a:t>
            </a:r>
            <a:r>
              <a:rPr lang="en-US" sz="1600" dirty="0" err="1" smtClean="0">
                <a:latin typeface="Times New Roman" pitchFamily="18" charset="0"/>
                <a:cs typeface="Times New Roman" pitchFamily="18" charset="0"/>
              </a:rPr>
              <a:t>Zhaoxia</a:t>
            </a:r>
            <a:r>
              <a:rPr lang="en-US" sz="1600" dirty="0" smtClean="0">
                <a:latin typeface="Times New Roman" pitchFamily="18" charset="0"/>
                <a:cs typeface="Times New Roman" pitchFamily="18" charset="0"/>
              </a:rPr>
              <a:t> Wang; “Community Alarm System Design Based On MCU And GSM” Year: 2015</a:t>
            </a:r>
          </a:p>
          <a:p>
            <a:pPr algn="just">
              <a:lnSpc>
                <a:spcPct val="160000"/>
              </a:lnSpc>
            </a:pPr>
            <a:r>
              <a:rPr lang="en-US" sz="1600" dirty="0" smtClean="0">
                <a:latin typeface="Times New Roman" pitchFamily="18" charset="0"/>
                <a:cs typeface="Times New Roman" pitchFamily="18" charset="0"/>
              </a:rPr>
              <a:t>[4]Volume:01 Pages:859-862, DOI:10.1109/ICCSNT.2015.7490876, IEEE Conference Publications.</a:t>
            </a:r>
          </a:p>
          <a:p>
            <a:pPr algn="just">
              <a:lnSpc>
                <a:spcPct val="160000"/>
              </a:lnSpc>
            </a:pPr>
            <a:r>
              <a:rPr lang="en-US" sz="1600" dirty="0" smtClean="0">
                <a:latin typeface="Times New Roman" pitchFamily="18" charset="0"/>
                <a:cs typeface="Times New Roman" pitchFamily="18" charset="0"/>
              </a:rPr>
              <a:t>[5]Markus </a:t>
            </a:r>
            <a:r>
              <a:rPr lang="en-US" sz="1600" dirty="0" err="1" smtClean="0">
                <a:latin typeface="Times New Roman" pitchFamily="18" charset="0"/>
                <a:cs typeface="Times New Roman" pitchFamily="18" charset="0"/>
              </a:rPr>
              <a:t>Borschbach</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Navya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Amin,“Quality</a:t>
            </a:r>
            <a:r>
              <a:rPr lang="en-US" sz="1600" dirty="0" smtClean="0">
                <a:latin typeface="Times New Roman" pitchFamily="18" charset="0"/>
                <a:cs typeface="Times New Roman" pitchFamily="18" charset="0"/>
              </a:rPr>
              <a:t> Of Obstacle Distance Measurement Using Ultrasonic Sensor And Precision Of Two Computer Vision-Based Obstacle Detection Approaches” Year: 2015, 2015 International Conference on Smart Sensors and Systems (IC-SSS)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fontScale="47500" lnSpcReduction="20000"/>
          </a:bodyPr>
          <a:lstStyle/>
          <a:p>
            <a:pPr algn="just">
              <a:lnSpc>
                <a:spcPct val="170000"/>
              </a:lnSpc>
            </a:pPr>
            <a:r>
              <a:rPr lang="en-US" sz="3600" dirty="0" smtClean="0">
                <a:latin typeface="Times New Roman" pitchFamily="18" charset="0"/>
                <a:cs typeface="Times New Roman" pitchFamily="18" charset="0"/>
              </a:rPr>
              <a:t>[6]Pages: 1-6, DOI: 10.1109/SMARTSENS.2015.7873595IEEE Conference Publications</a:t>
            </a:r>
          </a:p>
          <a:p>
            <a:pPr algn="just">
              <a:lnSpc>
                <a:spcPct val="170000"/>
              </a:lnSpc>
            </a:pPr>
            <a:r>
              <a:rPr lang="en-US" sz="3600" dirty="0" smtClean="0">
                <a:latin typeface="Times New Roman" pitchFamily="18" charset="0"/>
                <a:cs typeface="Times New Roman" pitchFamily="18" charset="0"/>
              </a:rPr>
              <a:t>[7]Mustapha, </a:t>
            </a:r>
            <a:r>
              <a:rPr lang="en-US" sz="3600" dirty="0" err="1" smtClean="0">
                <a:latin typeface="Times New Roman" pitchFamily="18" charset="0"/>
                <a:cs typeface="Times New Roman" pitchFamily="18" charset="0"/>
              </a:rPr>
              <a:t>Baharuddin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AladinZayegh</a:t>
            </a:r>
            <a:r>
              <a:rPr lang="en-US" sz="3600" dirty="0" smtClean="0">
                <a:latin typeface="Times New Roman" pitchFamily="18" charset="0"/>
                <a:cs typeface="Times New Roman" pitchFamily="18" charset="0"/>
              </a:rPr>
              <a:t>, and </a:t>
            </a:r>
            <a:r>
              <a:rPr lang="en-US" sz="3600" dirty="0" err="1" smtClean="0">
                <a:latin typeface="Times New Roman" pitchFamily="18" charset="0"/>
                <a:cs typeface="Times New Roman" pitchFamily="18" charset="0"/>
              </a:rPr>
              <a:t>Rezaul</a:t>
            </a:r>
            <a:r>
              <a:rPr lang="en-US" sz="3600" dirty="0" smtClean="0">
                <a:latin typeface="Times New Roman" pitchFamily="18" charset="0"/>
                <a:cs typeface="Times New Roman" pitchFamily="18" charset="0"/>
              </a:rPr>
              <a:t> K. </a:t>
            </a:r>
            <a:r>
              <a:rPr lang="en-US" sz="3600" dirty="0" err="1" smtClean="0">
                <a:latin typeface="Times New Roman" pitchFamily="18" charset="0"/>
                <a:cs typeface="Times New Roman" pitchFamily="18" charset="0"/>
              </a:rPr>
              <a:t>Begg</a:t>
            </a:r>
            <a:r>
              <a:rPr lang="en-US" sz="3600" dirty="0" smtClean="0">
                <a:latin typeface="Times New Roman" pitchFamily="18" charset="0"/>
                <a:cs typeface="Times New Roman" pitchFamily="18" charset="0"/>
              </a:rPr>
              <a:t>. “Ultrasonic And Infrared Sensors Performance In A Wireless Obstacle Detection System” Artificial Intelligence, </a:t>
            </a:r>
            <a:r>
              <a:rPr lang="en-US" sz="3600" dirty="0" err="1" smtClean="0">
                <a:latin typeface="Times New Roman" pitchFamily="18" charset="0"/>
                <a:cs typeface="Times New Roman" pitchFamily="18" charset="0"/>
              </a:rPr>
              <a:t>Modelling</a:t>
            </a:r>
            <a:r>
              <a:rPr lang="en-US" sz="3600" dirty="0" smtClean="0">
                <a:latin typeface="Times New Roman" pitchFamily="18" charset="0"/>
                <a:cs typeface="Times New Roman" pitchFamily="18" charset="0"/>
              </a:rPr>
              <a:t> and Simulation (AIMS), 2013 1st International Conference on. IEEE, 2013.</a:t>
            </a:r>
          </a:p>
          <a:p>
            <a:pPr algn="just">
              <a:lnSpc>
                <a:spcPct val="170000"/>
              </a:lnSpc>
            </a:pPr>
            <a:r>
              <a:rPr lang="en-US" sz="3600" dirty="0" smtClean="0">
                <a:latin typeface="Times New Roman" pitchFamily="18" charset="0"/>
                <a:cs typeface="Times New Roman" pitchFamily="18" charset="0"/>
              </a:rPr>
              <a:t>[8]Dr. Wilson, “Electric Fence” Handbook of Texas, Project report published by the Texas State Historical Association. August 4, 2011 </a:t>
            </a:r>
          </a:p>
          <a:p>
            <a:pPr algn="just">
              <a:lnSpc>
                <a:spcPct val="170000"/>
              </a:lnSpc>
            </a:pPr>
            <a:r>
              <a:rPr lang="en-US" sz="3600" dirty="0" smtClean="0">
                <a:latin typeface="Times New Roman" pitchFamily="18" charset="0"/>
                <a:cs typeface="Times New Roman" pitchFamily="18" charset="0"/>
              </a:rPr>
              <a:t>[9]T. Mohammad, “Using Ultrasonic </a:t>
            </a:r>
            <a:r>
              <a:rPr lang="en-US" sz="3600" dirty="0" err="1" smtClean="0">
                <a:latin typeface="Times New Roman" pitchFamily="18" charset="0"/>
                <a:cs typeface="Times New Roman" pitchFamily="18" charset="0"/>
              </a:rPr>
              <a:t>AndInfrared</a:t>
            </a:r>
            <a:r>
              <a:rPr lang="en-US" sz="3600" dirty="0" smtClean="0">
                <a:latin typeface="Times New Roman" pitchFamily="18" charset="0"/>
                <a:cs typeface="Times New Roman" pitchFamily="18" charset="0"/>
              </a:rPr>
              <a:t> Sensors For Distance Measurement” World Academy of Science, Engineering and </a:t>
            </a:r>
            <a:r>
              <a:rPr lang="en-US" sz="3600" dirty="0" err="1" smtClean="0">
                <a:latin typeface="Times New Roman" pitchFamily="18" charset="0"/>
                <a:cs typeface="Times New Roman" pitchFamily="18" charset="0"/>
              </a:rPr>
              <a:t>Technology,pp</a:t>
            </a:r>
            <a:r>
              <a:rPr lang="en-US" sz="3600" dirty="0" smtClean="0">
                <a:latin typeface="Times New Roman" pitchFamily="18" charset="0"/>
                <a:cs typeface="Times New Roman" pitchFamily="18" charset="0"/>
              </a:rPr>
              <a:t>. 293-298, 2009.</a:t>
            </a:r>
          </a:p>
          <a:p>
            <a:pPr algn="just">
              <a:lnSpc>
                <a:spcPct val="170000"/>
              </a:lnSpc>
            </a:pPr>
            <a:r>
              <a:rPr lang="en-US" sz="3600" dirty="0" smtClean="0">
                <a:latin typeface="Times New Roman" pitchFamily="18" charset="0"/>
                <a:cs typeface="Times New Roman" pitchFamily="18" charset="0"/>
              </a:rPr>
              <a:t>[10]</a:t>
            </a:r>
            <a:r>
              <a:rPr lang="en-US" sz="3600" dirty="0" err="1" smtClean="0">
                <a:latin typeface="Times New Roman" pitchFamily="18" charset="0"/>
                <a:cs typeface="Times New Roman" pitchFamily="18" charset="0"/>
              </a:rPr>
              <a:t>Discant</a:t>
            </a:r>
            <a:r>
              <a:rPr lang="en-US" sz="3600" dirty="0" smtClean="0">
                <a:latin typeface="Times New Roman" pitchFamily="18" charset="0"/>
                <a:cs typeface="Times New Roman" pitchFamily="18" charset="0"/>
              </a:rPr>
              <a:t>, A. </a:t>
            </a:r>
            <a:r>
              <a:rPr lang="en-US" sz="3600" dirty="0" err="1" smtClean="0">
                <a:latin typeface="Times New Roman" pitchFamily="18" charset="0"/>
                <a:cs typeface="Times New Roman" pitchFamily="18" charset="0"/>
              </a:rPr>
              <a:t>Rogozan</a:t>
            </a:r>
            <a:r>
              <a:rPr lang="en-US" sz="3600" dirty="0" smtClean="0">
                <a:latin typeface="Times New Roman" pitchFamily="18" charset="0"/>
                <a:cs typeface="Times New Roman" pitchFamily="18" charset="0"/>
              </a:rPr>
              <a:t>, C. </a:t>
            </a:r>
            <a:r>
              <a:rPr lang="en-US" sz="3600" dirty="0" err="1" smtClean="0">
                <a:latin typeface="Times New Roman" pitchFamily="18" charset="0"/>
                <a:cs typeface="Times New Roman" pitchFamily="18" charset="0"/>
              </a:rPr>
              <a:t>Rusu</a:t>
            </a:r>
            <a:r>
              <a:rPr lang="en-US" sz="3600" dirty="0" smtClean="0">
                <a:latin typeface="Times New Roman" pitchFamily="18" charset="0"/>
                <a:cs typeface="Times New Roman" pitchFamily="18" charset="0"/>
              </a:rPr>
              <a:t> and A. </a:t>
            </a:r>
            <a:r>
              <a:rPr lang="en-US" sz="3600" dirty="0" err="1" smtClean="0">
                <a:latin typeface="Times New Roman" pitchFamily="18" charset="0"/>
                <a:cs typeface="Times New Roman" pitchFamily="18" charset="0"/>
              </a:rPr>
              <a:t>Bensrhair</a:t>
            </a:r>
            <a:r>
              <a:rPr lang="en-US" sz="3600" dirty="0" smtClean="0">
                <a:latin typeface="Times New Roman" pitchFamily="18" charset="0"/>
                <a:cs typeface="Times New Roman" pitchFamily="18" charset="0"/>
              </a:rPr>
              <a:t>, “Sensors For Obstacle Detection” 2007 30th International Spring Seminar on Electronics Technology (ISSE), Cluj-Napoca, 2007, pp. 100-105. </a:t>
            </a:r>
            <a:r>
              <a:rPr lang="en-US" sz="3600" dirty="0" err="1" smtClean="0">
                <a:latin typeface="Times New Roman" pitchFamily="18" charset="0"/>
                <a:cs typeface="Times New Roman" pitchFamily="18" charset="0"/>
              </a:rPr>
              <a:t>doi</a:t>
            </a:r>
            <a:r>
              <a:rPr lang="en-US" sz="3600" dirty="0" smtClean="0">
                <a:latin typeface="Times New Roman" pitchFamily="18" charset="0"/>
                <a:cs typeface="Times New Roman" pitchFamily="18" charset="0"/>
              </a:rPr>
              <a:t>: 10.1109/ISSE.2007.4432828</a:t>
            </a: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1169</TotalTime>
  <Words>925</Words>
  <Application>Microsoft Office PowerPoint</Application>
  <PresentationFormat>On-screen Show (4:3)</PresentationFormat>
  <Paragraphs>71</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  ANIMAL ALERT SYSTEM IN AGRICULTURE LAND USING PIR SENSOR IR SENSOR BUZZER GSM </vt:lpstr>
      <vt:lpstr>Abstract</vt:lpstr>
      <vt:lpstr>Existing System</vt:lpstr>
      <vt:lpstr>Disadvantage of Existing System</vt:lpstr>
      <vt:lpstr>PROPOSED SYSTEM :</vt:lpstr>
      <vt:lpstr>ADVANTAGE</vt:lpstr>
      <vt:lpstr>Slide 7</vt:lpstr>
      <vt:lpstr>Slide 8</vt:lpstr>
      <vt:lpstr>Architecture Diagram </vt:lpstr>
      <vt:lpstr>SOFTWARE REQUIREMENTS:</vt:lpstr>
      <vt:lpstr>HARDWARE REQUIREMENTS:</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538</cp:revision>
  <dcterms:created xsi:type="dcterms:W3CDTF">2006-08-16T00:00:00Z</dcterms:created>
  <dcterms:modified xsi:type="dcterms:W3CDTF">2021-04-12T10:29:20Z</dcterms:modified>
</cp:coreProperties>
</file>