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328" r:id="rId4"/>
    <p:sldId id="260" r:id="rId5"/>
    <p:sldId id="262" r:id="rId6"/>
    <p:sldId id="263" r:id="rId7"/>
    <p:sldId id="294" r:id="rId8"/>
    <p:sldId id="327" r:id="rId9"/>
    <p:sldId id="326" r:id="rId10"/>
    <p:sldId id="298" r:id="rId11"/>
    <p:sldId id="296" r:id="rId12"/>
    <p:sldId id="295" r:id="rId13"/>
    <p:sldId id="323"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12-Apr-21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12-Apr-21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12-Apr-21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12-Apr-21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12-Apr-21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12-Apr-21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Accident prevention and alert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rmAutofit fontScale="85000" lnSpcReduction="10000"/>
          </a:bodyPr>
          <a:lstStyle/>
          <a:p>
            <a:pPr algn="just">
              <a:lnSpc>
                <a:spcPct val="170000"/>
              </a:lnSpc>
            </a:pPr>
            <a:r>
              <a:rPr lang="en-US" sz="2000" dirty="0" smtClean="0">
                <a:latin typeface="Times New Roman" pitchFamily="18" charset="0"/>
                <a:cs typeface="Times New Roman" pitchFamily="18" charset="0"/>
              </a:rPr>
              <a:t>The   expanding   number   of   road mishaps  is  because  of  an  expanding  populace  and  a  huge number  of  vehicles  on  the  street.  </a:t>
            </a:r>
            <a:endParaRPr lang="en-US" sz="2000" dirty="0" smtClean="0">
              <a:latin typeface="Times New Roman" pitchFamily="18" charset="0"/>
              <a:cs typeface="Times New Roman" pitchFamily="18" charset="0"/>
            </a:endParaRPr>
          </a:p>
          <a:p>
            <a:pPr algn="just">
              <a:lnSpc>
                <a:spcPct val="170000"/>
              </a:lnSpc>
            </a:pPr>
            <a:r>
              <a:rPr lang="en-US" sz="2000" dirty="0" smtClean="0">
                <a:latin typeface="Times New Roman" pitchFamily="18" charset="0"/>
                <a:cs typeface="Times New Roman" pitchFamily="18" charset="0"/>
              </a:rPr>
              <a:t>We  </a:t>
            </a:r>
            <a:r>
              <a:rPr lang="en-US" sz="2000" dirty="0" smtClean="0">
                <a:latin typeface="Times New Roman" pitchFamily="18" charset="0"/>
                <a:cs typeface="Times New Roman" pitchFamily="18" charset="0"/>
              </a:rPr>
              <a:t>can't  stop  mishaps  yet we   can   find   a   way   to   forestall   it.   As   indicated   by   the statistics,  an  enormous  number  of  individuals  lose</a:t>
            </a:r>
            <a:r>
              <a:rPr lang="en-US" sz="2000" b="1" i="1"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their life since  they  don't  get  legitimate  or  quick  assistance.  </a:t>
            </a:r>
            <a:endParaRPr lang="en-US" sz="2000" dirty="0" smtClean="0">
              <a:latin typeface="Times New Roman" pitchFamily="18" charset="0"/>
              <a:cs typeface="Times New Roman" pitchFamily="18" charset="0"/>
            </a:endParaRPr>
          </a:p>
          <a:p>
            <a:pPr algn="just">
              <a:lnSpc>
                <a:spcPct val="17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paper   presents   a   method   to   prevent   and   provide   the necessary   help   immediately.   </a:t>
            </a:r>
            <a:endParaRPr lang="en-US" sz="2000" dirty="0" smtClean="0">
              <a:latin typeface="Times New Roman" pitchFamily="18" charset="0"/>
              <a:cs typeface="Times New Roman" pitchFamily="18" charset="0"/>
            </a:endParaRPr>
          </a:p>
          <a:p>
            <a:pPr algn="just">
              <a:lnSpc>
                <a:spcPct val="17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is   an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(Internet   of Things)  based  system  consisting  of  </a:t>
            </a:r>
            <a:r>
              <a:rPr lang="en-US" sz="2000" dirty="0" err="1" smtClean="0">
                <a:latin typeface="Times New Roman" pitchFamily="18" charset="0"/>
                <a:cs typeface="Times New Roman" pitchFamily="18" charset="0"/>
              </a:rPr>
              <a:t>Arduino</a:t>
            </a:r>
            <a:r>
              <a:rPr lang="en-US" sz="2000" dirty="0" smtClean="0">
                <a:latin typeface="Times New Roman" pitchFamily="18" charset="0"/>
                <a:cs typeface="Times New Roman" pitchFamily="18" charset="0"/>
              </a:rPr>
              <a:t>  board,  Ultra Sonic sensor, temperature sensor, accelerometer GPS(Global Positioning  System)  module,  and  GSM(Global  System  for Mobile   communication)   module.   </a:t>
            </a:r>
          </a:p>
          <a:p>
            <a:pPr algn="just">
              <a:lnSpc>
                <a:spcPct val="170000"/>
              </a:lnSpc>
              <a:buNone/>
            </a:pPr>
            <a:endParaRPr lang="en-IN" sz="18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US" sz="2000" dirty="0" smtClean="0">
                <a:latin typeface="Times New Roman" pitchFamily="18" charset="0"/>
                <a:cs typeface="Times New Roman" pitchFamily="18" charset="0"/>
              </a:rPr>
              <a:t>At   the   point   when   an accident will happen, the location of the accident is detected by  a  GPS  module  and  an  alert  message  will  be  sent  with location  via  GSM  module  to  the  registered  mobile  numbers.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alert message will help in giving quick assistance to the victim.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response time of the proposed device is too little, it implies when the vehicle meets mishap, within a couple of moments  the  message  is  transmitted,  hence  helps  in  saving the lives of a large number of people.</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buNone/>
            </a:pPr>
            <a:r>
              <a:rPr lang="en-US" sz="1800" dirty="0" smtClean="0">
                <a:latin typeface="Times New Roman" pitchFamily="18" charset="0"/>
                <a:cs typeface="Times New Roman" pitchFamily="18" charset="0"/>
              </a:rPr>
              <a:t>      Drowsiness is main thing to simulate whether the accident happened due to the driver asleep. Each and every second   number   of   accidents   happened   due   to   driver drowsiness/speed   of   the   vehicle.   Drowsiness   detection system can identified through non-intrusive machines and the  kit  having  camera  that  was  fixed  to  record  your  head movements to detect the </a:t>
            </a:r>
            <a:r>
              <a:rPr lang="en-US" sz="1800" dirty="0" err="1" smtClean="0">
                <a:latin typeface="Times New Roman" pitchFamily="18" charset="0"/>
                <a:cs typeface="Times New Roman" pitchFamily="18" charset="0"/>
              </a:rPr>
              <a:t>asleep.When</a:t>
            </a:r>
            <a:r>
              <a:rPr lang="en-US" sz="1800" dirty="0" smtClean="0">
                <a:latin typeface="Times New Roman" pitchFamily="18" charset="0"/>
                <a:cs typeface="Times New Roman" pitchFamily="18" charset="0"/>
              </a:rPr>
              <a:t> the vehicle met with any accident the sensor will detect the vibration depending upon the crashes. Then the vibration will sends to microcontroller/ chip to find the location of the accident. The main purpose of the chip is used to  find  the  latitude  and  longitude  of  the  accident  by  using GPS.GPS  will  helps  to  send  an  alert  message  to  the ambulance  which  is  located  nearest  to  the  accident.  The ambulance immediately finds the location by using Google Maps and rescues the accidents.</a:t>
            </a:r>
            <a:endParaRPr lang="en-US" sz="18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lvl="0" algn="just"/>
            <a:r>
              <a:rPr lang="en-US" sz="2000" dirty="0" smtClean="0">
                <a:latin typeface="Times New Roman" pitchFamily="18" charset="0"/>
                <a:cs typeface="Times New Roman" pitchFamily="18" charset="0"/>
              </a:rPr>
              <a:t>Less expensive</a:t>
            </a:r>
          </a:p>
          <a:p>
            <a:pPr lvl="0" algn="just"/>
            <a:r>
              <a:rPr lang="en-US" sz="2000" dirty="0" smtClean="0">
                <a:latin typeface="Times New Roman" pitchFamily="18" charset="0"/>
                <a:cs typeface="Times New Roman" pitchFamily="18" charset="0"/>
              </a:rPr>
              <a:t>Face detection is not more accurate</a:t>
            </a:r>
          </a:p>
          <a:p>
            <a:pPr lvl="0" algn="just"/>
            <a:r>
              <a:rPr lang="en-US" sz="2000" dirty="0" smtClean="0">
                <a:latin typeface="Times New Roman" pitchFamily="18" charset="0"/>
                <a:cs typeface="Times New Roman" pitchFamily="18" charset="0"/>
              </a:rPr>
              <a:t>It is complex to use</a:t>
            </a:r>
          </a:p>
          <a:p>
            <a:pPr algn="just">
              <a:lnSpc>
                <a:spcPct val="150000"/>
              </a:lnSpc>
              <a:buNone/>
            </a:pP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buNone/>
            </a:pPr>
            <a:r>
              <a:rPr lang="en-US" sz="1800" dirty="0" smtClean="0">
                <a:latin typeface="Times New Roman" pitchFamily="18" charset="0"/>
                <a:cs typeface="Times New Roman" pitchFamily="18" charset="0"/>
              </a:rPr>
              <a:t>     Another   </a:t>
            </a:r>
            <a:r>
              <a:rPr lang="en-US" sz="1800" dirty="0" smtClean="0">
                <a:latin typeface="Times New Roman" pitchFamily="18" charset="0"/>
                <a:cs typeface="Times New Roman" pitchFamily="18" charset="0"/>
              </a:rPr>
              <a:t>method   to   detect   drowsiness   is   by observing  the  eye  blinking  </a:t>
            </a:r>
            <a:r>
              <a:rPr lang="en-US" sz="1800" dirty="0" err="1" smtClean="0">
                <a:latin typeface="Times New Roman" pitchFamily="18" charset="0"/>
                <a:cs typeface="Times New Roman" pitchFamily="18" charset="0"/>
              </a:rPr>
              <a:t>actionof</a:t>
            </a:r>
            <a:r>
              <a:rPr lang="en-US" sz="1800" dirty="0" smtClean="0">
                <a:latin typeface="Times New Roman" pitchFamily="18" charset="0"/>
                <a:cs typeface="Times New Roman" pitchFamily="18" charset="0"/>
              </a:rPr>
              <a:t>  the  driver.  In  this system, the eye blinks of the person are determined and the resulting output is analyzed to finalize whether that person is sleeping or </a:t>
            </a:r>
            <a:r>
              <a:rPr lang="en-US" sz="1800" dirty="0" err="1" smtClean="0">
                <a:latin typeface="Times New Roman" pitchFamily="18" charset="0"/>
                <a:cs typeface="Times New Roman" pitchFamily="18" charset="0"/>
              </a:rPr>
              <a:t>not.The</a:t>
            </a:r>
            <a:r>
              <a:rPr lang="en-US" sz="1800" dirty="0" smtClean="0">
                <a:latin typeface="Times New Roman" pitchFamily="18" charset="0"/>
                <a:cs typeface="Times New Roman" pitchFamily="18" charset="0"/>
              </a:rPr>
              <a:t> proposed algorithm is developed to minimize the  complexity  level  from  existing  system  while  efficiency has given prime importance which was a main objective of this project by tracking the blinks of the </a:t>
            </a:r>
            <a:r>
              <a:rPr lang="en-US" sz="1800" dirty="0" err="1" smtClean="0">
                <a:latin typeface="Times New Roman" pitchFamily="18" charset="0"/>
                <a:cs typeface="Times New Roman" pitchFamily="18" charset="0"/>
              </a:rPr>
              <a:t>eye.In</a:t>
            </a:r>
            <a:r>
              <a:rPr lang="en-US" sz="1800" dirty="0" smtClean="0">
                <a:latin typeface="Times New Roman" pitchFamily="18" charset="0"/>
                <a:cs typeface="Times New Roman" pitchFamily="18" charset="0"/>
              </a:rPr>
              <a:t> addition to that, an alert will also be given to the user to inform him not to sleep while driving. Intel Galileo gen 2 is used along with some sensors and motors to detect and alert the drowsy driver. If any accidents occur because of the environment or third party, then an alert message and an image of the accident occurred will be sent to the nearby ambulance </a:t>
            </a:r>
            <a:r>
              <a:rPr lang="en-US" sz="1800" dirty="0" err="1" smtClean="0">
                <a:latin typeface="Times New Roman" pitchFamily="18" charset="0"/>
                <a:cs typeface="Times New Roman" pitchFamily="18" charset="0"/>
              </a:rPr>
              <a:t>unit.The</a:t>
            </a:r>
            <a:r>
              <a:rPr lang="en-US" sz="1800" dirty="0" smtClean="0">
                <a:latin typeface="Times New Roman" pitchFamily="18" charset="0"/>
                <a:cs typeface="Times New Roman" pitchFamily="18" charset="0"/>
              </a:rPr>
              <a:t>  accident  occurred  is  detected  by  the  vibration  sensor and the alert message will be sent to the nearest hospital.</a:t>
            </a:r>
          </a:p>
          <a:p>
            <a:pPr algn="just">
              <a:lnSpc>
                <a:spcPct val="150000"/>
              </a:lnSpc>
              <a:buNone/>
            </a:pPr>
            <a:endParaRPr lang="en-US" sz="18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600200"/>
            <a:ext cx="7866888" cy="5257800"/>
          </a:xfrm>
        </p:spPr>
        <p:txBody>
          <a:bodyPr>
            <a:normAutofit/>
          </a:bodyPr>
          <a:lstStyle/>
          <a:p>
            <a:pPr lvl="0" algn="just"/>
            <a:r>
              <a:rPr lang="en-US" sz="2000" dirty="0" smtClean="0">
                <a:latin typeface="Times New Roman" pitchFamily="18" charset="0"/>
                <a:cs typeface="Times New Roman" pitchFamily="18" charset="0"/>
              </a:rPr>
              <a:t>Intelligent and safe transportation</a:t>
            </a:r>
          </a:p>
          <a:p>
            <a:pPr lvl="0" algn="just"/>
            <a:r>
              <a:rPr lang="en-US" sz="2000" dirty="0" smtClean="0">
                <a:latin typeface="Times New Roman" pitchFamily="18" charset="0"/>
                <a:cs typeface="Times New Roman" pitchFamily="18" charset="0"/>
              </a:rPr>
              <a:t>Accident can be avoided</a:t>
            </a:r>
          </a:p>
          <a:p>
            <a:pPr lvl="0" algn="just"/>
            <a:r>
              <a:rPr lang="en-US" sz="2000" dirty="0" smtClean="0">
                <a:latin typeface="Times New Roman" pitchFamily="18" charset="0"/>
                <a:cs typeface="Times New Roman" pitchFamily="18" charset="0"/>
              </a:rPr>
              <a:t>Cost Reduction</a:t>
            </a:r>
          </a:p>
          <a:p>
            <a:pPr lvl="0" algn="just"/>
            <a:r>
              <a:rPr lang="en-US" sz="2000" dirty="0" smtClean="0">
                <a:latin typeface="Times New Roman" pitchFamily="18" charset="0"/>
                <a:cs typeface="Times New Roman" pitchFamily="18" charset="0"/>
              </a:rPr>
              <a:t>Eye   blink   sensor   is   used   to   detect   the   eye movement.</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9494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ctr"/>
                      <a:r>
                        <a:rPr lang="en-US" sz="1800" dirty="0" smtClean="0">
                          <a:latin typeface="Times New Roman" pitchFamily="18" charset="0"/>
                          <a:cs typeface="Times New Roman" pitchFamily="18" charset="0"/>
                        </a:rPr>
                        <a:t>Vehicle Accident Detection And Reporting System Using </a:t>
                      </a:r>
                      <a:r>
                        <a:rPr lang="en-US" sz="1800" dirty="0" err="1" smtClean="0">
                          <a:latin typeface="Times New Roman" pitchFamily="18" charset="0"/>
                          <a:cs typeface="Times New Roman" pitchFamily="18" charset="0"/>
                        </a:rPr>
                        <a:t>Gps</a:t>
                      </a:r>
                      <a:r>
                        <a:rPr lang="en-US" sz="1800" dirty="0" smtClean="0">
                          <a:latin typeface="Times New Roman" pitchFamily="18" charset="0"/>
                          <a:cs typeface="Times New Roman" pitchFamily="18" charset="0"/>
                        </a:rPr>
                        <a:t> And </a:t>
                      </a:r>
                      <a:r>
                        <a:rPr lang="en-US" sz="1800" dirty="0" err="1" smtClean="0">
                          <a:latin typeface="Times New Roman" pitchFamily="18" charset="0"/>
                          <a:cs typeface="Times New Roman" pitchFamily="18" charset="0"/>
                        </a:rPr>
                        <a:t>Gsm</a:t>
                      </a:r>
                      <a:endParaRPr lang="en-IN" dirty="0"/>
                    </a:p>
                  </a:txBody>
                  <a:tcPr/>
                </a:tc>
                <a:tc>
                  <a:txBody>
                    <a:bodyPr/>
                    <a:lstStyle/>
                    <a:p>
                      <a:pPr algn="ct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AboliRavindraWakure</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ApurvaRajendraPatkar</a:t>
                      </a:r>
                      <a:r>
                        <a:rPr lang="en-US" sz="1800" dirty="0" smtClean="0">
                          <a:latin typeface="Times New Roman" pitchFamily="18" charset="0"/>
                          <a:cs typeface="Times New Roman" pitchFamily="18" charset="0"/>
                        </a:rPr>
                        <a:t>, </a:t>
                      </a:r>
                      <a:endParaRPr lang="en-IN" dirty="0"/>
                    </a:p>
                  </a:txBody>
                  <a:tcPr/>
                </a:tc>
                <a:tc>
                  <a:txBody>
                    <a:bodyPr/>
                    <a:lstStyle/>
                    <a:p>
                      <a:pPr algn="just"/>
                      <a:r>
                        <a:rPr kumimoji="0" lang="en-US" kern="1200" dirty="0" smtClean="0">
                          <a:solidFill>
                            <a:schemeClr val="dk1"/>
                          </a:solidFill>
                          <a:latin typeface="+mn-lt"/>
                          <a:ea typeface="+mn-ea"/>
                          <a:cs typeface="+mn-cs"/>
                        </a:rPr>
                        <a:t>When accident occurs, </a:t>
                      </a:r>
                      <a:r>
                        <a:rPr kumimoji="0" lang="en-US" kern="1200" dirty="0" err="1" smtClean="0">
                          <a:solidFill>
                            <a:schemeClr val="dk1"/>
                          </a:solidFill>
                          <a:latin typeface="+mn-lt"/>
                          <a:ea typeface="+mn-ea"/>
                          <a:cs typeface="+mn-cs"/>
                        </a:rPr>
                        <a:t>Acceleratometer</a:t>
                      </a:r>
                      <a:r>
                        <a:rPr kumimoji="0" lang="en-US" kern="1200" dirty="0" smtClean="0">
                          <a:solidFill>
                            <a:schemeClr val="dk1"/>
                          </a:solidFill>
                          <a:latin typeface="+mn-lt"/>
                          <a:ea typeface="+mn-ea"/>
                          <a:cs typeface="+mn-cs"/>
                        </a:rPr>
                        <a:t> will detect signal and will send signal to AVR controller, microcontroller will enable airbag to blow and message with accident location is sent to preprogrammed numbers such as ambulance, police station, etc via GSM.</a:t>
                      </a:r>
                      <a:endParaRPr lang="en-IN" dirty="0"/>
                    </a:p>
                  </a:txBody>
                  <a:tcPr/>
                </a:tc>
              </a:tr>
              <a:tr h="370840">
                <a:tc>
                  <a:txBody>
                    <a:bodyPr/>
                    <a:lstStyle/>
                    <a:p>
                      <a:pPr algn="ctr"/>
                      <a:r>
                        <a:rPr lang="en-US" sz="1800" dirty="0" smtClean="0">
                          <a:latin typeface="Times New Roman" pitchFamily="18" charset="0"/>
                          <a:cs typeface="Times New Roman" pitchFamily="18" charset="0"/>
                        </a:rPr>
                        <a:t>Emergency Alert and Service for Automotives for India</a:t>
                      </a:r>
                      <a:endParaRPr lang="en-IN" dirty="0"/>
                    </a:p>
                  </a:txBody>
                  <a:tcPr/>
                </a:tc>
                <a:tc>
                  <a:txBody>
                    <a:bodyPr/>
                    <a:lstStyle/>
                    <a:p>
                      <a:pPr algn="ctr"/>
                      <a:r>
                        <a:rPr lang="en-US" sz="1800" dirty="0" err="1" smtClean="0">
                          <a:latin typeface="Times New Roman" pitchFamily="18" charset="0"/>
                          <a:cs typeface="Times New Roman" pitchFamily="18" charset="0"/>
                        </a:rPr>
                        <a:t>Tanushree</a:t>
                      </a:r>
                      <a:r>
                        <a:rPr lang="en-US" sz="1800" dirty="0" smtClean="0">
                          <a:latin typeface="Times New Roman" pitchFamily="18" charset="0"/>
                          <a:cs typeface="Times New Roman" pitchFamily="18" charset="0"/>
                        </a:rPr>
                        <a:t> Dalai, </a:t>
                      </a:r>
                      <a:endParaRPr lang="en-IN" dirty="0"/>
                    </a:p>
                  </a:txBody>
                  <a:tcPr/>
                </a:tc>
                <a:tc>
                  <a:txBody>
                    <a:bodyPr/>
                    <a:lstStyle/>
                    <a:p>
                      <a:pPr algn="just"/>
                      <a:r>
                        <a:rPr kumimoji="0" lang="en-US" kern="1200" dirty="0" smtClean="0">
                          <a:solidFill>
                            <a:schemeClr val="dk1"/>
                          </a:solidFill>
                          <a:latin typeface="+mn-lt"/>
                          <a:ea typeface="+mn-ea"/>
                          <a:cs typeface="+mn-cs"/>
                        </a:rPr>
                        <a:t>The system consists of a microcontroller unit, a GPS receiver, a GSM Module and CAN transceiver, Alcohol Sensor. The system is intended to capture the location of the vehicle through GPS receiver, send the location information to vehicle owners mobile number through SMS and also to the </a:t>
                      </a:r>
                      <a:r>
                        <a:rPr kumimoji="0" lang="en-US" kern="1200" dirty="0" err="1" smtClean="0">
                          <a:solidFill>
                            <a:schemeClr val="dk1"/>
                          </a:solidFill>
                          <a:latin typeface="+mn-lt"/>
                          <a:ea typeface="+mn-ea"/>
                          <a:cs typeface="+mn-cs"/>
                        </a:rPr>
                        <a:t>telematics</a:t>
                      </a:r>
                      <a:r>
                        <a:rPr kumimoji="0" lang="en-US" kern="1200" dirty="0" smtClean="0">
                          <a:solidFill>
                            <a:schemeClr val="dk1"/>
                          </a:solidFill>
                          <a:latin typeface="+mn-lt"/>
                          <a:ea typeface="+mn-ea"/>
                          <a:cs typeface="+mn-cs"/>
                        </a:rPr>
                        <a:t> operator server through GPRS </a:t>
                      </a:r>
                      <a:endParaRPr lang="en-IN" dirty="0"/>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2457450"/>
                <a:gridCol w="2686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dirty="0" smtClean="0">
                          <a:latin typeface="Times New Roman" pitchFamily="18" charset="0"/>
                          <a:cs typeface="Times New Roman" pitchFamily="18" charset="0"/>
                        </a:rPr>
                        <a:t>Automatic Accident Detection and Reporting Framework for Two Wheelers</a:t>
                      </a:r>
                      <a:endParaRPr lang="en-IN" dirty="0" smtClean="0"/>
                    </a:p>
                    <a:p>
                      <a:pPr algn="just"/>
                      <a:endParaRPr lang="en-IN" dirty="0"/>
                    </a:p>
                  </a:txBody>
                  <a:tcPr/>
                </a:tc>
                <a:tc>
                  <a:txBody>
                    <a:bodyPr/>
                    <a:lstStyle/>
                    <a:p>
                      <a:pPr algn="just"/>
                      <a:r>
                        <a:rPr lang="en-US" sz="1800" dirty="0" err="1" smtClean="0">
                          <a:latin typeface="Times New Roman" pitchFamily="18" charset="0"/>
                          <a:cs typeface="Times New Roman" pitchFamily="18" charset="0"/>
                        </a:rPr>
                        <a:t>Amit</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Meena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Srikrishna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Iyer</a:t>
                      </a:r>
                      <a:r>
                        <a:rPr lang="en-US" sz="1800" dirty="0" smtClean="0">
                          <a:latin typeface="Times New Roman" pitchFamily="18" charset="0"/>
                          <a:cs typeface="Times New Roman" pitchFamily="18" charset="0"/>
                        </a:rPr>
                        <a:t>, Monika </a:t>
                      </a:r>
                      <a:r>
                        <a:rPr lang="en-US" sz="1800" dirty="0" err="1" smtClean="0">
                          <a:latin typeface="Times New Roman" pitchFamily="18" charset="0"/>
                          <a:cs typeface="Times New Roman" pitchFamily="18" charset="0"/>
                        </a:rPr>
                        <a:t>Nimje</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Saket</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JogJekar</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Sachin</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Jagtap</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Mujeeb</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Rahman</a:t>
                      </a:r>
                      <a:r>
                        <a:rPr lang="en-US" sz="1800" dirty="0" smtClean="0">
                          <a:latin typeface="Times New Roman" pitchFamily="18" charset="0"/>
                          <a:cs typeface="Times New Roman" pitchFamily="18" charset="0"/>
                        </a:rPr>
                        <a:t>, </a:t>
                      </a:r>
                      <a:endParaRPr lang="en-IN" dirty="0"/>
                    </a:p>
                  </a:txBody>
                  <a:tcPr/>
                </a:tc>
                <a:tc>
                  <a:txBody>
                    <a:bodyPr/>
                    <a:lstStyle/>
                    <a:p>
                      <a:pPr algn="just"/>
                      <a:r>
                        <a:rPr lang="en-US" dirty="0" smtClean="0"/>
                        <a:t>This paper presents an inexpensive but intelligent framework that can identify and report an accident for two-wheelers. This paper targets two-wheelers because the mortality ratio is highest in two-wheeler accidents in India. This framework includes a microcontroller-based low-cost Accident Detection Unit (ADU) that contains a GPS positioning system and a GSM modem to sense and generate accidental events to a centralized server. </a:t>
                      </a:r>
                      <a:endParaRPr lang="en-IN" dirty="0"/>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5" name="Content Placeholder 4"/>
          <p:cNvPicPr>
            <a:picLocks noGrp="1"/>
          </p:cNvPicPr>
          <p:nvPr>
            <p:ph idx="1"/>
          </p:nvPr>
        </p:nvPicPr>
        <p:blipFill>
          <a:blip r:embed="rId2"/>
          <a:srcRect/>
          <a:stretch>
            <a:fillRect/>
          </a:stretch>
        </p:blipFill>
        <p:spPr bwMode="auto">
          <a:xfrm>
            <a:off x="1905000" y="1219200"/>
            <a:ext cx="6553199" cy="5181600"/>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US" sz="1400" dirty="0" smtClean="0">
                <a:latin typeface="Times New Roman" pitchFamily="18" charset="0"/>
                <a:cs typeface="Times New Roman" pitchFamily="18" charset="0"/>
              </a:rPr>
              <a:t>[1]World Health Organization Road Traffic Injuries Fact Sheet No 358, March 2013, Available from http://www.who.int/mediacentre/factsheets/fs358/en/[Last accessed on 2017 Dec 16</a:t>
            </a:r>
            <a:r>
              <a:rPr lang="en-US" sz="1400" dirty="0" smtClean="0">
                <a:latin typeface="Times New Roman" pitchFamily="18" charset="0"/>
                <a:cs typeface="Times New Roman" pitchFamily="18" charset="0"/>
              </a:rPr>
              <a:t>]</a:t>
            </a:r>
          </a:p>
          <a:p>
            <a:pPr algn="just">
              <a:lnSpc>
                <a:spcPct val="160000"/>
              </a:lnSpc>
            </a:pPr>
            <a:r>
              <a:rPr lang="en-US" sz="1400" dirty="0" smtClean="0">
                <a:latin typeface="Times New Roman" pitchFamily="18" charset="0"/>
                <a:cs typeface="Times New Roman" pitchFamily="18" charset="0"/>
              </a:rPr>
              <a:t>[</a:t>
            </a:r>
            <a:r>
              <a:rPr lang="en-US" sz="1400" dirty="0" smtClean="0">
                <a:latin typeface="Times New Roman" pitchFamily="18" charset="0"/>
                <a:cs typeface="Times New Roman" pitchFamily="18" charset="0"/>
              </a:rPr>
              <a:t>2]National statistics of road traffic accidents in India, September 2013, Available from http://www.jotr.in/article.asp?issn=0975-7341;year=2013;volume=6;issue=1;spage=1;epage=6;aulast=Ruikar /[Last accessed on 2017 Dec 16</a:t>
            </a:r>
            <a:r>
              <a:rPr lang="en-US" sz="1400" dirty="0" smtClean="0">
                <a:latin typeface="Times New Roman" pitchFamily="18" charset="0"/>
                <a:cs typeface="Times New Roman" pitchFamily="18" charset="0"/>
              </a:rPr>
              <a:t>]</a:t>
            </a:r>
          </a:p>
          <a:p>
            <a:pPr algn="just">
              <a:lnSpc>
                <a:spcPct val="160000"/>
              </a:lnSpc>
            </a:pPr>
            <a:r>
              <a:rPr lang="en-US" sz="1400" dirty="0" smtClean="0">
                <a:latin typeface="Times New Roman" pitchFamily="18" charset="0"/>
                <a:cs typeface="Times New Roman" pitchFamily="18" charset="0"/>
              </a:rPr>
              <a:t>[</a:t>
            </a:r>
            <a:r>
              <a:rPr lang="en-US" sz="1400" dirty="0" smtClean="0">
                <a:latin typeface="Times New Roman" pitchFamily="18" charset="0"/>
                <a:cs typeface="Times New Roman" pitchFamily="18" charset="0"/>
              </a:rPr>
              <a:t>3</a:t>
            </a:r>
            <a:r>
              <a:rPr lang="en-US" sz="1400" dirty="0" smtClean="0">
                <a:latin typeface="Times New Roman" pitchFamily="18" charset="0"/>
                <a:cs typeface="Times New Roman" pitchFamily="18" charset="0"/>
              </a:rPr>
              <a:t>]“Vehicle Accident Detection And Reporting System Using </a:t>
            </a:r>
            <a:r>
              <a:rPr lang="en-US" sz="1400" dirty="0" err="1" smtClean="0">
                <a:latin typeface="Times New Roman" pitchFamily="18" charset="0"/>
                <a:cs typeface="Times New Roman" pitchFamily="18" charset="0"/>
              </a:rPr>
              <a:t>Gps</a:t>
            </a:r>
            <a:r>
              <a:rPr lang="en-US" sz="1400" dirty="0" smtClean="0">
                <a:latin typeface="Times New Roman" pitchFamily="18" charset="0"/>
                <a:cs typeface="Times New Roman" pitchFamily="18" charset="0"/>
              </a:rPr>
              <a:t> And </a:t>
            </a:r>
            <a:r>
              <a:rPr lang="en-US" sz="1400" dirty="0" err="1" smtClean="0">
                <a:latin typeface="Times New Roman" pitchFamily="18" charset="0"/>
                <a:cs typeface="Times New Roman" pitchFamily="18" charset="0"/>
              </a:rPr>
              <a:t>Gsm</a:t>
            </a:r>
            <a:r>
              <a:rPr lang="en-US" sz="1400" dirty="0" smtClean="0">
                <a:latin typeface="Times New Roman" pitchFamily="18" charset="0"/>
                <a:cs typeface="Times New Roman" pitchFamily="18" charset="0"/>
              </a:rPr>
              <a:t>.” </a:t>
            </a:r>
            <a:r>
              <a:rPr lang="en-US" sz="1400" dirty="0" smtClean="0">
                <a:latin typeface="Times New Roman" pitchFamily="18" charset="0"/>
                <a:cs typeface="Times New Roman" pitchFamily="18" charset="0"/>
              </a:rPr>
              <a:t>by </a:t>
            </a:r>
            <a:r>
              <a:rPr lang="en-US" sz="1400" dirty="0" err="1" smtClean="0">
                <a:latin typeface="Times New Roman" pitchFamily="18" charset="0"/>
                <a:cs typeface="Times New Roman" pitchFamily="18" charset="0"/>
              </a:rPr>
              <a:t>AboliRavindraWakure</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ApurvaRajendraPatkar</a:t>
            </a:r>
            <a:r>
              <a:rPr lang="en-US" sz="1400" dirty="0" smtClean="0">
                <a:latin typeface="Times New Roman" pitchFamily="18" charset="0"/>
                <a:cs typeface="Times New Roman" pitchFamily="18" charset="0"/>
              </a:rPr>
              <a:t>, </a:t>
            </a:r>
            <a:r>
              <a:rPr lang="en-US" sz="1400" dirty="0" smtClean="0">
                <a:latin typeface="Times New Roman" pitchFamily="18" charset="0"/>
                <a:cs typeface="Times New Roman" pitchFamily="18" charset="0"/>
              </a:rPr>
              <a:t>IJERGS April 2014</a:t>
            </a:r>
            <a:r>
              <a:rPr lang="en-US" sz="1400" dirty="0" smtClean="0">
                <a:latin typeface="Times New Roman" pitchFamily="18" charset="0"/>
                <a:cs typeface="Times New Roman" pitchFamily="18" charset="0"/>
              </a:rPr>
              <a:t>.</a:t>
            </a:r>
          </a:p>
          <a:p>
            <a:pPr algn="just">
              <a:lnSpc>
                <a:spcPct val="160000"/>
              </a:lnSpc>
            </a:pPr>
            <a:r>
              <a:rPr lang="en-US" sz="1400" dirty="0" smtClean="0">
                <a:latin typeface="Times New Roman" pitchFamily="18" charset="0"/>
                <a:cs typeface="Times New Roman" pitchFamily="18" charset="0"/>
              </a:rPr>
              <a:t>[</a:t>
            </a:r>
            <a:r>
              <a:rPr lang="en-US" sz="1400" dirty="0" smtClean="0">
                <a:latin typeface="Times New Roman" pitchFamily="18" charset="0"/>
                <a:cs typeface="Times New Roman" pitchFamily="18" charset="0"/>
              </a:rPr>
              <a:t>4]</a:t>
            </a:r>
            <a:r>
              <a:rPr lang="en-US" sz="1400" dirty="0" err="1" smtClean="0">
                <a:latin typeface="Times New Roman" pitchFamily="18" charset="0"/>
                <a:cs typeface="Times New Roman" pitchFamily="18" charset="0"/>
              </a:rPr>
              <a:t>Tanushree</a:t>
            </a:r>
            <a:r>
              <a:rPr lang="en-US" sz="1400" dirty="0" smtClean="0">
                <a:latin typeface="Times New Roman" pitchFamily="18" charset="0"/>
                <a:cs typeface="Times New Roman" pitchFamily="18" charset="0"/>
              </a:rPr>
              <a:t> Dalai, "Emergency Alert and Service for Automotives for </a:t>
            </a:r>
            <a:r>
              <a:rPr lang="en-US" sz="1400" dirty="0" err="1" smtClean="0">
                <a:latin typeface="Times New Roman" pitchFamily="18" charset="0"/>
                <a:cs typeface="Times New Roman" pitchFamily="18" charset="0"/>
              </a:rPr>
              <a:t>India",InternationalJournal</a:t>
            </a:r>
            <a:r>
              <a:rPr lang="en-US" sz="1400" dirty="0" smtClean="0">
                <a:latin typeface="Times New Roman" pitchFamily="18" charset="0"/>
                <a:cs typeface="Times New Roman" pitchFamily="18" charset="0"/>
              </a:rPr>
              <a:t> of Advanced Trends in Computer Science and Engineering (IJATCSE) Mysore India, vol. 2, no. 5, pp. 08-12, 2013</a:t>
            </a:r>
            <a:r>
              <a:rPr lang="en-US" sz="1400" dirty="0" smtClean="0">
                <a:latin typeface="Times New Roman" pitchFamily="18" charset="0"/>
                <a:cs typeface="Times New Roman" pitchFamily="18" charset="0"/>
              </a:rPr>
              <a:t>.</a:t>
            </a:r>
          </a:p>
          <a:p>
            <a:pPr algn="just">
              <a:lnSpc>
                <a:spcPct val="160000"/>
              </a:lnSpc>
            </a:pPr>
            <a:r>
              <a:rPr lang="en-US" sz="1400" dirty="0" smtClean="0">
                <a:latin typeface="Times New Roman" pitchFamily="18" charset="0"/>
                <a:cs typeface="Times New Roman" pitchFamily="18" charset="0"/>
              </a:rPr>
              <a:t>[</a:t>
            </a:r>
            <a:r>
              <a:rPr lang="en-US" sz="1400" dirty="0" smtClean="0">
                <a:latin typeface="Times New Roman" pitchFamily="18" charset="0"/>
                <a:cs typeface="Times New Roman" pitchFamily="18" charset="0"/>
              </a:rPr>
              <a:t>5]</a:t>
            </a:r>
            <a:r>
              <a:rPr lang="en-US" sz="1400" dirty="0" err="1" smtClean="0">
                <a:latin typeface="Times New Roman" pitchFamily="18" charset="0"/>
                <a:cs typeface="Times New Roman" pitchFamily="18" charset="0"/>
              </a:rPr>
              <a:t>Amit</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Meena</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Srikrishna</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Iyer</a:t>
            </a:r>
            <a:r>
              <a:rPr lang="en-US" sz="1400" dirty="0" smtClean="0">
                <a:latin typeface="Times New Roman" pitchFamily="18" charset="0"/>
                <a:cs typeface="Times New Roman" pitchFamily="18" charset="0"/>
              </a:rPr>
              <a:t>, Monika </a:t>
            </a:r>
            <a:r>
              <a:rPr lang="en-US" sz="1400" dirty="0" err="1" smtClean="0">
                <a:latin typeface="Times New Roman" pitchFamily="18" charset="0"/>
                <a:cs typeface="Times New Roman" pitchFamily="18" charset="0"/>
              </a:rPr>
              <a:t>Nimje</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Saket</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JogJekar</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Sachin</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Jagtap</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Mujeeb</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Rahman</a:t>
            </a:r>
            <a:r>
              <a:rPr lang="en-US" sz="1400" dirty="0" smtClean="0">
                <a:latin typeface="Times New Roman" pitchFamily="18" charset="0"/>
                <a:cs typeface="Times New Roman" pitchFamily="18" charset="0"/>
              </a:rPr>
              <a:t>, "Automatic Accident Detection and Reporting Framework for Two </a:t>
            </a:r>
            <a:r>
              <a:rPr lang="en-US" sz="1400" dirty="0" err="1" smtClean="0">
                <a:latin typeface="Times New Roman" pitchFamily="18" charset="0"/>
                <a:cs typeface="Times New Roman" pitchFamily="18" charset="0"/>
              </a:rPr>
              <a:t>Wheelers",IEEE</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InternationalConference</a:t>
            </a:r>
            <a:r>
              <a:rPr lang="en-US" sz="1400" dirty="0" smtClean="0">
                <a:latin typeface="Times New Roman" pitchFamily="18" charset="0"/>
                <a:cs typeface="Times New Roman" pitchFamily="18" charset="0"/>
              </a:rPr>
              <a:t> on Advanced Communication Control and Computing Technologies (ICACCCT), pp. 962-967, May 2014.</a:t>
            </a:r>
            <a:endParaRPr lang="en-US" sz="14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1220</TotalTime>
  <Words>983</Words>
  <Application>Microsoft Office PowerPoint</Application>
  <PresentationFormat>On-screen Show (4:3)</PresentationFormat>
  <Paragraphs>57</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Accident prevention and alert system</vt:lpstr>
      <vt:lpstr>Abstract</vt:lpstr>
      <vt:lpstr>Slide 3</vt:lpstr>
      <vt:lpstr>Existing System</vt:lpstr>
      <vt:lpstr>Disadvantage of Existing System</vt:lpstr>
      <vt:lpstr>PROPOSED SYSTEM :</vt:lpstr>
      <vt:lpstr>ADVANTAGE</vt:lpstr>
      <vt:lpstr>Slide 8</vt:lpstr>
      <vt:lpstr>Slide 9</vt:lpstr>
      <vt:lpstr>Architecture Diagram </vt:lpstr>
      <vt:lpstr>SOFTWARE REQUIREMENTS:</vt:lpstr>
      <vt:lpstr>HARDWARE REQUIREMENTS:</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533</cp:revision>
  <dcterms:created xsi:type="dcterms:W3CDTF">2006-08-16T00:00:00Z</dcterms:created>
  <dcterms:modified xsi:type="dcterms:W3CDTF">2021-04-12T09:40:26Z</dcterms:modified>
</cp:coreProperties>
</file>