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Complying with Data Handling Requirements in Cloud Storage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1143000"/>
            <a:ext cx="7022592" cy="5105400"/>
          </a:xfrm>
        </p:spPr>
        <p:txBody>
          <a:bodyPr>
            <a:normAutofit/>
          </a:bodyPr>
          <a:lstStyle/>
          <a:p>
            <a:pPr algn="just"/>
            <a:r>
              <a:rPr lang="en-US" sz="2000" dirty="0" smtClean="0">
                <a:latin typeface="Times New Roman" pitchFamily="18" charset="0"/>
                <a:cs typeface="Times New Roman" pitchFamily="18" charset="0"/>
              </a:rPr>
              <a:t>In past years, cloud storage systems saw an enormous rise in usage. </a:t>
            </a:r>
          </a:p>
          <a:p>
            <a:pPr algn="just"/>
            <a:r>
              <a:rPr lang="en-US" sz="2000" dirty="0" smtClean="0">
                <a:latin typeface="Times New Roman" pitchFamily="18" charset="0"/>
                <a:cs typeface="Times New Roman" pitchFamily="18" charset="0"/>
              </a:rPr>
              <a:t>However, despite their popularity and importance as underlying infrastructure for more complex cloud services, today’s cloud storage systems do not account for compliance with regulatory, organizational, or contractual data handling requirements by design. </a:t>
            </a:r>
          </a:p>
          <a:p>
            <a:pPr algn="just"/>
            <a:r>
              <a:rPr lang="en-US" sz="2000" dirty="0" smtClean="0">
                <a:latin typeface="Times New Roman" pitchFamily="18" charset="0"/>
                <a:cs typeface="Times New Roman" pitchFamily="18" charset="0"/>
              </a:rPr>
              <a:t>Since legislation increasingly responds to rising data protection and privacy concerns, complying with data handling requirements becomes a crucial property for cloud storage systems. </a:t>
            </a:r>
          </a:p>
          <a:p>
            <a:pPr algn="just"/>
            <a:r>
              <a:rPr lang="en-US" sz="2000" dirty="0" smtClean="0">
                <a:latin typeface="Times New Roman" pitchFamily="18" charset="0"/>
                <a:cs typeface="Times New Roman" pitchFamily="18" charset="0"/>
              </a:rPr>
              <a:t>We present PRADA, a practical approach to account for compliance with data handling requirements in key-value based cloud storage systems. </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143000"/>
            <a:ext cx="7391400" cy="4648200"/>
          </a:xfrm>
        </p:spPr>
        <p:txBody>
          <a:bodyPr>
            <a:normAutofit/>
          </a:bodyPr>
          <a:lstStyle/>
          <a:p>
            <a:pPr algn="just"/>
            <a:r>
              <a:rPr lang="en-US" sz="2200" dirty="0" smtClean="0">
                <a:latin typeface="Times New Roman" pitchFamily="18" charset="0"/>
                <a:cs typeface="Times New Roman" pitchFamily="18" charset="0"/>
              </a:rPr>
              <a:t>To achieve this goal, PRADA introduces a transparent data handling layer, which empowers clients to request specific data handling requirements and enables operators of cloud storage systems to comply with them. </a:t>
            </a:r>
          </a:p>
          <a:p>
            <a:pPr algn="just"/>
            <a:r>
              <a:rPr lang="en-US" sz="2200" dirty="0" smtClean="0">
                <a:latin typeface="Times New Roman" pitchFamily="18" charset="0"/>
                <a:cs typeface="Times New Roman" pitchFamily="18" charset="0"/>
              </a:rPr>
              <a:t>We implement PRADA on top of the distributed database Cassandra and show in our evaluation that complying with data handling requirements in cloud storage systems is practical in real-world cloud deployments as used for micro blogging, data sharing in the Internet of Things, and distributed email storage.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In the context of cloud computing, sticky policies have been proposed to express requirements on the security and geographical location of storage nodes. </a:t>
            </a:r>
          </a:p>
          <a:p>
            <a:pPr algn="just">
              <a:lnSpc>
                <a:spcPct val="150000"/>
              </a:lnSpc>
            </a:pPr>
            <a:r>
              <a:rPr lang="en-US" sz="2000" dirty="0" smtClean="0">
                <a:latin typeface="Times New Roman" pitchFamily="18" charset="0"/>
                <a:cs typeface="Times New Roman" pitchFamily="18" charset="0"/>
              </a:rPr>
              <a:t>However, so far it has been unclear how this could be realized efficiently in a large and distributed storage system. </a:t>
            </a:r>
          </a:p>
          <a:p>
            <a:pPr algn="just">
              <a:lnSpc>
                <a:spcPct val="150000"/>
              </a:lnSpc>
            </a:pPr>
            <a:r>
              <a:rPr lang="en-US" sz="2000" dirty="0" smtClean="0">
                <a:latin typeface="Times New Roman" pitchFamily="18" charset="0"/>
                <a:cs typeface="Times New Roman" pitchFamily="18" charset="0"/>
              </a:rPr>
              <a:t>With PRADA, we present a mechanism to achieve this goal.</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981200"/>
            <a:ext cx="6108192" cy="4876800"/>
          </a:xfrm>
        </p:spPr>
        <p:txBody>
          <a:bodyPr>
            <a:noAutofit/>
          </a:bodyPr>
          <a:lstStyle/>
          <a:p>
            <a:pPr algn="just"/>
            <a:r>
              <a:rPr lang="en-US" sz="2400" dirty="0" smtClean="0">
                <a:latin typeface="Times New Roman" pitchFamily="18" charset="0"/>
                <a:cs typeface="Times New Roman" pitchFamily="18" charset="0"/>
              </a:rPr>
              <a:t>Data Security Privacy Issue</a:t>
            </a:r>
          </a:p>
          <a:p>
            <a:pPr algn="just"/>
            <a:r>
              <a:rPr lang="en-US" sz="2400" dirty="0" smtClean="0">
                <a:latin typeface="Times New Roman" pitchFamily="18" charset="0"/>
                <a:cs typeface="Times New Roman" pitchFamily="18" charset="0"/>
              </a:rPr>
              <a:t>High Risk when use cloud storage during large data process</a:t>
            </a:r>
          </a:p>
          <a:p>
            <a:pPr algn="just"/>
            <a:r>
              <a:rPr lang="en-US" sz="2400" dirty="0" smtClean="0">
                <a:latin typeface="Times New Roman" pitchFamily="18" charset="0"/>
                <a:cs typeface="Times New Roman" pitchFamily="18" charset="0"/>
              </a:rPr>
              <a:t>Less speed data transfer</a:t>
            </a: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990600" y="762000"/>
            <a:ext cx="7924800" cy="6096000"/>
          </a:xfrm>
        </p:spPr>
        <p:txBody>
          <a:bodyPr>
            <a:noAutofit/>
          </a:bodyPr>
          <a:lstStyle/>
          <a:p>
            <a:pPr algn="just">
              <a:lnSpc>
                <a:spcPct val="150000"/>
              </a:lnSpc>
            </a:pPr>
            <a:r>
              <a:rPr lang="en-US" sz="2000" dirty="0" smtClean="0">
                <a:latin typeface="Times New Roman" pitchFamily="18" charset="0"/>
                <a:cs typeface="Times New Roman" pitchFamily="18" charset="0"/>
              </a:rPr>
              <a:t>Cloud computing is an emerging paradigm for large scale </a:t>
            </a:r>
            <a:r>
              <a:rPr lang="en-US" sz="2000" dirty="0" err="1" smtClean="0">
                <a:latin typeface="Times New Roman" pitchFamily="18" charset="0"/>
                <a:cs typeface="Times New Roman" pitchFamily="18" charset="0"/>
              </a:rPr>
              <a:t>infrastructures.It</a:t>
            </a:r>
            <a:r>
              <a:rPr lang="en-US" sz="2000" dirty="0" smtClean="0">
                <a:latin typeface="Times New Roman" pitchFamily="18" charset="0"/>
                <a:cs typeface="Times New Roman" pitchFamily="18" charset="0"/>
              </a:rPr>
              <a:t> has the advantage of reducing cost by sharing computing and storage resources, combined with an on-demand provisioning mechanism relying on a pay-per-use business model. </a:t>
            </a:r>
          </a:p>
          <a:p>
            <a:pPr algn="just">
              <a:lnSpc>
                <a:spcPct val="150000"/>
              </a:lnSpc>
            </a:pPr>
            <a:r>
              <a:rPr lang="en-US" sz="2000" dirty="0" smtClean="0">
                <a:latin typeface="Times New Roman" pitchFamily="18" charset="0"/>
                <a:cs typeface="Times New Roman" pitchFamily="18" charset="0"/>
              </a:rPr>
              <a:t>These new features have a direct impact on the budgeting of IT budgeting but also affect traditional security, trust and privacy mechanisms in this we use Crypto System Algorithm and Image Pixel Password. </a:t>
            </a:r>
          </a:p>
          <a:p>
            <a:pPr algn="just">
              <a:lnSpc>
                <a:spcPct val="150000"/>
              </a:lnSpc>
            </a:pPr>
            <a:r>
              <a:rPr lang="en-US" sz="2000" dirty="0" smtClean="0">
                <a:latin typeface="Times New Roman" pitchFamily="18" charset="0"/>
                <a:cs typeface="Times New Roman" pitchFamily="18" charset="0"/>
              </a:rPr>
              <a:t>Many of these mechanisms are no longer adequate, but need to be rethought to fit this new paradigm. In this paper we   assess how security, trust and privacy issues occur in the context of cloud computing and discuss ways in which they may be addressed.</a:t>
            </a: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600200"/>
            <a:ext cx="6172200" cy="5257800"/>
          </a:xfrm>
        </p:spPr>
        <p:txBody>
          <a:bodyPr>
            <a:normAutofit/>
          </a:bodyPr>
          <a:lstStyle/>
          <a:p>
            <a:r>
              <a:rPr lang="en-US" sz="2000" dirty="0" smtClean="0">
                <a:latin typeface="Times New Roman" pitchFamily="18" charset="0"/>
                <a:cs typeface="Times New Roman" pitchFamily="18" charset="0"/>
              </a:rPr>
              <a:t>High Speed Data Transfer</a:t>
            </a:r>
          </a:p>
          <a:p>
            <a:r>
              <a:rPr lang="en-US" sz="2000" dirty="0" smtClean="0">
                <a:latin typeface="Times New Roman" pitchFamily="18" charset="0"/>
                <a:cs typeface="Times New Roman" pitchFamily="18" charset="0"/>
              </a:rPr>
              <a:t>Large data can be accessed in cloud storage </a:t>
            </a:r>
          </a:p>
          <a:p>
            <a:r>
              <a:rPr lang="en-US" sz="2000" dirty="0" smtClean="0">
                <a:latin typeface="Times New Roman" pitchFamily="18" charset="0"/>
                <a:cs typeface="Times New Roman" pitchFamily="18" charset="0"/>
              </a:rPr>
              <a:t>High Privacy in data transfer</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0120"/>
        </p:xfrm>
        <a:graphic>
          <a:graphicData uri="http://schemas.openxmlformats.org/drawingml/2006/table">
            <a:tbl>
              <a:tblPr firstRow="1" bandRow="1">
                <a:tableStyleId>{5C22544A-7EE6-4342-B048-85BDC9FD1C3A}</a:tableStyleId>
              </a:tblPr>
              <a:tblGrid>
                <a:gridCol w="2622550"/>
                <a:gridCol w="24828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Privacy in the Clouds: Risks to Privacy and </a:t>
                      </a:r>
                      <a:r>
                        <a:rPr kumimoji="0" lang="en-US" kern="1200" dirty="0" err="1" smtClean="0">
                          <a:solidFill>
                            <a:schemeClr val="dk1"/>
                          </a:solidFill>
                          <a:latin typeface="+mn-lt"/>
                          <a:ea typeface="+mn-ea"/>
                          <a:cs typeface="+mn-cs"/>
                        </a:rPr>
                        <a:t>Confi-dentiality</a:t>
                      </a:r>
                      <a:r>
                        <a:rPr kumimoji="0" lang="en-US" kern="1200" dirty="0" smtClean="0">
                          <a:solidFill>
                            <a:schemeClr val="dk1"/>
                          </a:solidFill>
                          <a:latin typeface="+mn-lt"/>
                          <a:ea typeface="+mn-ea"/>
                          <a:cs typeface="+mn-cs"/>
                        </a:rPr>
                        <a:t> from Cloud Computing</a:t>
                      </a:r>
                      <a:endParaRPr lang="en-IN" dirty="0"/>
                    </a:p>
                  </a:txBody>
                  <a:tcPr/>
                </a:tc>
                <a:tc>
                  <a:txBody>
                    <a:bodyPr/>
                    <a:lstStyle/>
                    <a:p>
                      <a:pPr algn="ctr"/>
                      <a:r>
                        <a:rPr kumimoji="0" lang="en-US" kern="1200" dirty="0" smtClean="0">
                          <a:solidFill>
                            <a:schemeClr val="dk1"/>
                          </a:solidFill>
                          <a:latin typeface="+mn-lt"/>
                          <a:ea typeface="+mn-ea"/>
                          <a:cs typeface="+mn-cs"/>
                        </a:rPr>
                        <a:t>R. Gellman, </a:t>
                      </a:r>
                      <a:endParaRPr lang="en-IN" dirty="0"/>
                    </a:p>
                  </a:txBody>
                  <a:tcPr/>
                </a:tc>
                <a:tc>
                  <a:txBody>
                    <a:bodyPr/>
                    <a:lstStyle/>
                    <a:p>
                      <a:pPr algn="just"/>
                      <a:r>
                        <a:rPr lang="en-US" dirty="0" smtClean="0"/>
                        <a:t>In this paper, we do a study of the issues related to confidentiality in cloud computing and also briefly discuss idea behind some approaches to preserve, enhance the confidentiality and thus ensuring the cloud security.</a:t>
                      </a:r>
                      <a:endParaRPr lang="en-IN" dirty="0"/>
                    </a:p>
                  </a:txBody>
                  <a:tcPr/>
                </a:tc>
              </a:tr>
              <a:tr h="370840">
                <a:tc>
                  <a:txBody>
                    <a:bodyPr/>
                    <a:lstStyle/>
                    <a:p>
                      <a:pPr algn="ctr"/>
                      <a:r>
                        <a:rPr kumimoji="0" lang="en-US" kern="1200" dirty="0" smtClean="0">
                          <a:solidFill>
                            <a:schemeClr val="dk1"/>
                          </a:solidFill>
                          <a:latin typeface="+mn-lt"/>
                          <a:ea typeface="+mn-ea"/>
                          <a:cs typeface="+mn-cs"/>
                        </a:rPr>
                        <a:t>Privacy, Security and Trust </a:t>
                      </a:r>
                      <a:r>
                        <a:rPr kumimoji="0" lang="en-US" kern="1200" dirty="0" err="1" smtClean="0">
                          <a:solidFill>
                            <a:schemeClr val="dk1"/>
                          </a:solidFill>
                          <a:latin typeface="+mn-lt"/>
                          <a:ea typeface="+mn-ea"/>
                          <a:cs typeface="+mn-cs"/>
                        </a:rPr>
                        <a:t>IssuesArising</a:t>
                      </a:r>
                      <a:r>
                        <a:rPr kumimoji="0" lang="en-US" kern="1200" dirty="0" smtClean="0">
                          <a:solidFill>
                            <a:schemeClr val="dk1"/>
                          </a:solidFill>
                          <a:latin typeface="+mn-lt"/>
                          <a:ea typeface="+mn-ea"/>
                          <a:cs typeface="+mn-cs"/>
                        </a:rPr>
                        <a:t> from Cloud Computing</a:t>
                      </a:r>
                      <a:endParaRPr lang="en-IN" dirty="0"/>
                    </a:p>
                  </a:txBody>
                  <a:tcPr/>
                </a:tc>
                <a:tc>
                  <a:txBody>
                    <a:bodyPr/>
                    <a:lstStyle/>
                    <a:p>
                      <a:pPr algn="ctr"/>
                      <a:r>
                        <a:rPr kumimoji="0" lang="en-US" kern="1200" dirty="0" smtClean="0">
                          <a:solidFill>
                            <a:schemeClr val="dk1"/>
                          </a:solidFill>
                          <a:latin typeface="+mn-lt"/>
                          <a:ea typeface="+mn-ea"/>
                          <a:cs typeface="+mn-cs"/>
                        </a:rPr>
                        <a:t>S. Pearson and A. </a:t>
                      </a:r>
                      <a:r>
                        <a:rPr kumimoji="0" lang="en-US" kern="1200" dirty="0" err="1" smtClean="0">
                          <a:solidFill>
                            <a:schemeClr val="dk1"/>
                          </a:solidFill>
                          <a:latin typeface="+mn-lt"/>
                          <a:ea typeface="+mn-ea"/>
                          <a:cs typeface="+mn-cs"/>
                        </a:rPr>
                        <a:t>Benameur</a:t>
                      </a:r>
                      <a:r>
                        <a:rPr kumimoji="0" lang="en-US" kern="1200" dirty="0" smtClean="0">
                          <a:solidFill>
                            <a:schemeClr val="dk1"/>
                          </a:solidFill>
                          <a:latin typeface="+mn-lt"/>
                          <a:ea typeface="+mn-ea"/>
                          <a:cs typeface="+mn-cs"/>
                        </a:rPr>
                        <a:t>, </a:t>
                      </a:r>
                      <a:endParaRPr lang="en-IN" dirty="0"/>
                    </a:p>
                  </a:txBody>
                  <a:tcPr/>
                </a:tc>
                <a:tc>
                  <a:txBody>
                    <a:bodyPr/>
                    <a:lstStyle/>
                    <a:p>
                      <a:pPr algn="just"/>
                      <a:r>
                        <a:rPr lang="en-US" dirty="0" smtClean="0"/>
                        <a:t>The aim of this paper is, to address the security, privacy and trust challenges of cloud computing, and we proposed some solutions by analyzing the technological, operational and legal issues of cloud computing, taking into consideration of cloud customers.</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kumimoji="0" lang="en-US" kern="1200" dirty="0" smtClean="0">
                          <a:solidFill>
                            <a:schemeClr val="dk1"/>
                          </a:solidFill>
                          <a:latin typeface="+mn-lt"/>
                          <a:ea typeface="+mn-ea"/>
                          <a:cs typeface="+mn-cs"/>
                        </a:rPr>
                        <a:t>Gramm-Leach-Bliley Act (GLBA)</a:t>
                      </a:r>
                      <a:endParaRPr lang="en-IN" dirty="0"/>
                    </a:p>
                  </a:txBody>
                  <a:tcPr/>
                </a:tc>
                <a:tc>
                  <a:txBody>
                    <a:bodyPr/>
                    <a:lstStyle/>
                    <a:p>
                      <a:pPr algn="just"/>
                      <a:r>
                        <a:rPr kumimoji="0" lang="en-US" kern="1200" dirty="0" smtClean="0">
                          <a:solidFill>
                            <a:schemeClr val="dk1"/>
                          </a:solidFill>
                          <a:latin typeface="+mn-lt"/>
                          <a:ea typeface="+mn-ea"/>
                          <a:cs typeface="+mn-cs"/>
                        </a:rPr>
                        <a:t>United States Congress, </a:t>
                      </a:r>
                      <a:endParaRPr lang="en-IN" dirty="0"/>
                    </a:p>
                  </a:txBody>
                  <a:tcPr/>
                </a:tc>
                <a:tc>
                  <a:txBody>
                    <a:bodyPr/>
                    <a:lstStyle/>
                    <a:p>
                      <a:pPr algn="just"/>
                      <a:r>
                        <a:rPr lang="en-US" dirty="0" smtClean="0"/>
                        <a:t>We find that the law has a differential impact across the financial services industry. All three industries have gained due to this law with commercial banks benefiting most, followed by the insurance industry. </a:t>
                      </a:r>
                      <a:endParaRPr lang="en-IN"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Cloud Data Protection for the Masses</a:t>
                      </a:r>
                      <a:endParaRPr lang="en-IN" dirty="0" smtClean="0"/>
                    </a:p>
                    <a:p>
                      <a:pPr algn="just"/>
                      <a:endParaRPr lang="en-IN" dirty="0"/>
                    </a:p>
                  </a:txBody>
                  <a:tcPr/>
                </a:tc>
                <a:tc>
                  <a:txBody>
                    <a:bodyPr/>
                    <a:lstStyle/>
                    <a:p>
                      <a:pPr algn="just"/>
                      <a:r>
                        <a:rPr kumimoji="0" lang="en-US" kern="1200" dirty="0" smtClean="0">
                          <a:solidFill>
                            <a:schemeClr val="dk1"/>
                          </a:solidFill>
                          <a:latin typeface="+mn-lt"/>
                          <a:ea typeface="+mn-ea"/>
                          <a:cs typeface="+mn-cs"/>
                        </a:rPr>
                        <a:t>D. </a:t>
                      </a:r>
                      <a:r>
                        <a:rPr kumimoji="0" lang="en-US" kern="1200" dirty="0" err="1" smtClean="0">
                          <a:solidFill>
                            <a:schemeClr val="dk1"/>
                          </a:solidFill>
                          <a:latin typeface="+mn-lt"/>
                          <a:ea typeface="+mn-ea"/>
                          <a:cs typeface="+mn-cs"/>
                        </a:rPr>
                        <a:t>Songet</a:t>
                      </a:r>
                      <a:r>
                        <a:rPr kumimoji="0" lang="en-US" kern="1200" dirty="0" smtClean="0">
                          <a:solidFill>
                            <a:schemeClr val="dk1"/>
                          </a:solidFill>
                          <a:latin typeface="+mn-lt"/>
                          <a:ea typeface="+mn-ea"/>
                          <a:cs typeface="+mn-cs"/>
                        </a:rPr>
                        <a:t> al., </a:t>
                      </a:r>
                      <a:endParaRPr lang="en-IN" dirty="0"/>
                    </a:p>
                  </a:txBody>
                  <a:tcPr/>
                </a:tc>
                <a:tc>
                  <a:txBody>
                    <a:bodyPr/>
                    <a:lstStyle/>
                    <a:p>
                      <a:pPr algn="just"/>
                      <a:r>
                        <a:rPr lang="en-US" dirty="0" smtClean="0"/>
                        <a:t>Researchers explore a new cloud platform architecture called Data Protection as a Service, which dramatically reduces the per-application development effort required to offer data protection, while still allowing rapid development and maintenance.</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descr="Cloud data storage architecture | Download Scientific Diagram"/>
          <p:cNvPicPr>
            <a:picLocks noGrp="1"/>
          </p:cNvPicPr>
          <p:nvPr>
            <p:ph idx="1"/>
          </p:nvPr>
        </p:nvPicPr>
        <p:blipFill>
          <a:blip r:embed="rId2"/>
          <a:srcRect/>
          <a:stretch>
            <a:fillRect/>
          </a:stretch>
        </p:blipFill>
        <p:spPr bwMode="auto">
          <a:xfrm>
            <a:off x="1447800" y="1524000"/>
            <a:ext cx="6972300" cy="44196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2000" dirty="0" smtClean="0">
                <a:latin typeface="Times New Roman" pitchFamily="18" charset="0"/>
                <a:cs typeface="Times New Roman" pitchFamily="18" charset="0"/>
              </a:rPr>
              <a:t>[1]R. Gellman, “Privacy in the Clouds: Risks to Privacy and </a:t>
            </a:r>
            <a:r>
              <a:rPr lang="en-US" sz="2000" dirty="0" err="1" smtClean="0">
                <a:latin typeface="Times New Roman" pitchFamily="18" charset="0"/>
                <a:cs typeface="Times New Roman" pitchFamily="18" charset="0"/>
              </a:rPr>
              <a:t>Confi-dentiality</a:t>
            </a:r>
            <a:r>
              <a:rPr lang="en-US" sz="2000" dirty="0" smtClean="0">
                <a:latin typeface="Times New Roman" pitchFamily="18" charset="0"/>
                <a:cs typeface="Times New Roman" pitchFamily="18" charset="0"/>
              </a:rPr>
              <a:t> from Cloud Computing,” World Privacy Forum, 2009.</a:t>
            </a:r>
          </a:p>
          <a:p>
            <a:pPr algn="just">
              <a:lnSpc>
                <a:spcPct val="160000"/>
              </a:lnSpc>
            </a:pPr>
            <a:r>
              <a:rPr lang="en-US" sz="2000" dirty="0" smtClean="0">
                <a:latin typeface="Times New Roman" pitchFamily="18" charset="0"/>
                <a:cs typeface="Times New Roman" pitchFamily="18" charset="0"/>
              </a:rPr>
              <a:t>[2]S. Pearson and A. </a:t>
            </a:r>
            <a:r>
              <a:rPr lang="en-US" sz="2000" dirty="0" err="1" smtClean="0">
                <a:latin typeface="Times New Roman" pitchFamily="18" charset="0"/>
                <a:cs typeface="Times New Roman" pitchFamily="18" charset="0"/>
              </a:rPr>
              <a:t>Benameur</a:t>
            </a:r>
            <a:r>
              <a:rPr lang="en-US" sz="2000" dirty="0" smtClean="0">
                <a:latin typeface="Times New Roman" pitchFamily="18" charset="0"/>
                <a:cs typeface="Times New Roman" pitchFamily="18" charset="0"/>
              </a:rPr>
              <a:t>, “Privacy, Security and Trust </a:t>
            </a:r>
            <a:r>
              <a:rPr lang="en-US" sz="2000" dirty="0" err="1" smtClean="0">
                <a:latin typeface="Times New Roman" pitchFamily="18" charset="0"/>
                <a:cs typeface="Times New Roman" pitchFamily="18" charset="0"/>
              </a:rPr>
              <a:t>IssuesArising</a:t>
            </a:r>
            <a:r>
              <a:rPr lang="en-US" sz="2000" dirty="0" smtClean="0">
                <a:latin typeface="Times New Roman" pitchFamily="18" charset="0"/>
                <a:cs typeface="Times New Roman" pitchFamily="18" charset="0"/>
              </a:rPr>
              <a:t> from Cloud Computing,” </a:t>
            </a:r>
            <a:r>
              <a:rPr lang="en-US" sz="2000" dirty="0" err="1" smtClean="0">
                <a:latin typeface="Times New Roman" pitchFamily="18" charset="0"/>
                <a:cs typeface="Times New Roman" pitchFamily="18" charset="0"/>
              </a:rPr>
              <a:t>inIEEE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CloudCom</a:t>
            </a:r>
            <a:r>
              <a:rPr lang="en-US" sz="2000" dirty="0" smtClean="0">
                <a:latin typeface="Times New Roman" pitchFamily="18" charset="0"/>
                <a:cs typeface="Times New Roman" pitchFamily="18" charset="0"/>
              </a:rPr>
              <a:t>, 2010.</a:t>
            </a:r>
          </a:p>
          <a:p>
            <a:pPr algn="just">
              <a:lnSpc>
                <a:spcPct val="160000"/>
              </a:lnSpc>
            </a:pPr>
            <a:r>
              <a:rPr lang="en-US" sz="2000" dirty="0" smtClean="0">
                <a:latin typeface="Times New Roman" pitchFamily="18" charset="0"/>
                <a:cs typeface="Times New Roman" pitchFamily="18" charset="0"/>
              </a:rPr>
              <a:t>3]United States Congress, “Gramm-Leach-Bliley Act (GLBA),”</a:t>
            </a:r>
            <a:r>
              <a:rPr lang="en-US" sz="2000" dirty="0" err="1" smtClean="0">
                <a:latin typeface="Times New Roman" pitchFamily="18" charset="0"/>
                <a:cs typeface="Times New Roman" pitchFamily="18" charset="0"/>
              </a:rPr>
              <a:t>Pub.L</a:t>
            </a:r>
            <a:r>
              <a:rPr lang="en-US" sz="2000" dirty="0" smtClean="0">
                <a:latin typeface="Times New Roman" pitchFamily="18" charset="0"/>
                <a:cs typeface="Times New Roman" pitchFamily="18" charset="0"/>
              </a:rPr>
              <a:t>. 106-102, 113 Stat. 1338, 1999.</a:t>
            </a:r>
          </a:p>
          <a:p>
            <a:pPr algn="just">
              <a:lnSpc>
                <a:spcPct val="160000"/>
              </a:lnSpc>
            </a:pPr>
            <a:r>
              <a:rPr lang="en-US" sz="2000" dirty="0" smtClean="0">
                <a:latin typeface="Times New Roman" pitchFamily="18" charset="0"/>
                <a:cs typeface="Times New Roman" pitchFamily="18" charset="0"/>
              </a:rPr>
              <a:t>[4]D. </a:t>
            </a:r>
            <a:r>
              <a:rPr lang="en-US" sz="2000" dirty="0" err="1" smtClean="0">
                <a:latin typeface="Times New Roman" pitchFamily="18" charset="0"/>
                <a:cs typeface="Times New Roman" pitchFamily="18" charset="0"/>
              </a:rPr>
              <a:t>Songet</a:t>
            </a:r>
            <a:r>
              <a:rPr lang="en-US" sz="2000" dirty="0" smtClean="0">
                <a:latin typeface="Times New Roman" pitchFamily="18" charset="0"/>
                <a:cs typeface="Times New Roman" pitchFamily="18" charset="0"/>
              </a:rPr>
              <a:t> al., “Cloud Data Protection for the </a:t>
            </a:r>
            <a:r>
              <a:rPr lang="en-US" sz="2000" dirty="0" err="1" smtClean="0">
                <a:latin typeface="Times New Roman" pitchFamily="18" charset="0"/>
                <a:cs typeface="Times New Roman" pitchFamily="18" charset="0"/>
              </a:rPr>
              <a:t>Masses,”Computer,vol</a:t>
            </a:r>
            <a:r>
              <a:rPr lang="en-US" sz="2000" dirty="0" smtClean="0">
                <a:latin typeface="Times New Roman" pitchFamily="18" charset="0"/>
                <a:cs typeface="Times New Roman" pitchFamily="18" charset="0"/>
              </a:rPr>
              <a:t>. 45, no. 1, 2012.</a:t>
            </a:r>
          </a:p>
          <a:p>
            <a:pPr algn="just">
              <a:lnSpc>
                <a:spcPct val="160000"/>
              </a:lnSpc>
            </a:pPr>
            <a:r>
              <a:rPr lang="en-US" sz="2000" dirty="0" smtClean="0">
                <a:latin typeface="Times New Roman" pitchFamily="18" charset="0"/>
                <a:cs typeface="Times New Roman" pitchFamily="18" charset="0"/>
              </a:rPr>
              <a:t>[5]T. F. J. M. </a:t>
            </a:r>
            <a:r>
              <a:rPr lang="en-US" sz="2000" dirty="0" err="1" smtClean="0">
                <a:latin typeface="Times New Roman" pitchFamily="18" charset="0"/>
                <a:cs typeface="Times New Roman" pitchFamily="18" charset="0"/>
              </a:rPr>
              <a:t>Pasquieret</a:t>
            </a:r>
            <a:r>
              <a:rPr lang="en-US" sz="2000" dirty="0" smtClean="0">
                <a:latin typeface="Times New Roman" pitchFamily="18" charset="0"/>
                <a:cs typeface="Times New Roman" pitchFamily="18" charset="0"/>
              </a:rPr>
              <a:t> al., “Information Flow Audit for </a:t>
            </a:r>
            <a:r>
              <a:rPr lang="en-US" sz="2000" dirty="0" err="1" smtClean="0">
                <a:latin typeface="Times New Roman" pitchFamily="18" charset="0"/>
                <a:cs typeface="Times New Roman" pitchFamily="18" charset="0"/>
              </a:rPr>
              <a:t>PaaSClouds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inIEEE</a:t>
            </a:r>
            <a:r>
              <a:rPr lang="en-US" sz="2000" dirty="0" smtClean="0">
                <a:latin typeface="Times New Roman" pitchFamily="18" charset="0"/>
                <a:cs typeface="Times New Roman" pitchFamily="18" charset="0"/>
              </a:rPr>
              <a:t> IC2E, 2016.</a:t>
            </a:r>
          </a:p>
          <a:p>
            <a:pPr algn="just">
              <a:lnSpc>
                <a:spcPct val="160000"/>
              </a:lnSpc>
              <a:buNone/>
            </a:pPr>
            <a:endParaRPr lang="en-US" sz="1400"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pPr algn="just">
              <a:lnSpc>
                <a:spcPct val="170000"/>
              </a:lnSpc>
            </a:pPr>
            <a:r>
              <a:rPr lang="en-US" sz="2000" dirty="0" smtClean="0">
                <a:latin typeface="Times New Roman" pitchFamily="18" charset="0"/>
                <a:cs typeface="Times New Roman" pitchFamily="18" charset="0"/>
              </a:rPr>
              <a:t>[6]V. </a:t>
            </a:r>
            <a:r>
              <a:rPr lang="en-US" sz="2000" dirty="0" err="1" smtClean="0">
                <a:latin typeface="Times New Roman" pitchFamily="18" charset="0"/>
                <a:cs typeface="Times New Roman" pitchFamily="18" charset="0"/>
              </a:rPr>
              <a:t>Abramova</a:t>
            </a:r>
            <a:r>
              <a:rPr lang="en-US" sz="2000" dirty="0" smtClean="0">
                <a:latin typeface="Times New Roman" pitchFamily="18" charset="0"/>
                <a:cs typeface="Times New Roman" pitchFamily="18" charset="0"/>
              </a:rPr>
              <a:t> and J. Bernardino, “</a:t>
            </a:r>
            <a:r>
              <a:rPr lang="en-US" sz="2000" dirty="0" err="1" smtClean="0">
                <a:latin typeface="Times New Roman" pitchFamily="18" charset="0"/>
                <a:cs typeface="Times New Roman" pitchFamily="18" charset="0"/>
              </a:rPr>
              <a:t>NoSQL</a:t>
            </a:r>
            <a:r>
              <a:rPr lang="en-US" sz="2000" dirty="0" smtClean="0">
                <a:latin typeface="Times New Roman" pitchFamily="18" charset="0"/>
                <a:cs typeface="Times New Roman" pitchFamily="18" charset="0"/>
              </a:rPr>
              <a:t> Databases: </a:t>
            </a:r>
            <a:r>
              <a:rPr lang="en-US" sz="2000" dirty="0" err="1" smtClean="0">
                <a:latin typeface="Times New Roman" pitchFamily="18" charset="0"/>
                <a:cs typeface="Times New Roman" pitchFamily="18" charset="0"/>
              </a:rPr>
              <a:t>MongoDB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vsCassandra</a:t>
            </a:r>
            <a:r>
              <a:rPr lang="en-US" sz="2000" dirty="0" smtClean="0">
                <a:latin typeface="Times New Roman" pitchFamily="18" charset="0"/>
                <a:cs typeface="Times New Roman" pitchFamily="18" charset="0"/>
              </a:rPr>
              <a:t>,” inC3S2E, 2013.</a:t>
            </a:r>
          </a:p>
          <a:p>
            <a:pPr algn="just">
              <a:lnSpc>
                <a:spcPct val="170000"/>
              </a:lnSpc>
            </a:pPr>
            <a:r>
              <a:rPr lang="en-US" sz="2000" dirty="0" smtClean="0">
                <a:latin typeface="Times New Roman" pitchFamily="18" charset="0"/>
                <a:cs typeface="Times New Roman" pitchFamily="18" charset="0"/>
              </a:rPr>
              <a:t>[7]R. </a:t>
            </a:r>
            <a:r>
              <a:rPr lang="en-US" sz="2000" dirty="0" err="1" smtClean="0">
                <a:latin typeface="Times New Roman" pitchFamily="18" charset="0"/>
                <a:cs typeface="Times New Roman" pitchFamily="18" charset="0"/>
              </a:rPr>
              <a:t>Buyya</a:t>
            </a:r>
            <a:r>
              <a:rPr lang="en-US" sz="2000" dirty="0" smtClean="0">
                <a:latin typeface="Times New Roman" pitchFamily="18" charset="0"/>
                <a:cs typeface="Times New Roman" pitchFamily="18" charset="0"/>
              </a:rPr>
              <a:t>, R. </a:t>
            </a:r>
            <a:r>
              <a:rPr lang="en-US" sz="2000" dirty="0" err="1" smtClean="0">
                <a:latin typeface="Times New Roman" pitchFamily="18" charset="0"/>
                <a:cs typeface="Times New Roman" pitchFamily="18" charset="0"/>
              </a:rPr>
              <a:t>Ranjan</a:t>
            </a:r>
            <a:r>
              <a:rPr lang="en-US" sz="2000" dirty="0" smtClean="0">
                <a:latin typeface="Times New Roman" pitchFamily="18" charset="0"/>
                <a:cs typeface="Times New Roman" pitchFamily="18" charset="0"/>
              </a:rPr>
              <a:t>, and R. N. </a:t>
            </a:r>
            <a:r>
              <a:rPr lang="en-US" sz="2000" dirty="0" err="1" smtClean="0">
                <a:latin typeface="Times New Roman" pitchFamily="18" charset="0"/>
                <a:cs typeface="Times New Roman" pitchFamily="18" charset="0"/>
              </a:rPr>
              <a:t>Calheiros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InterCloud</a:t>
            </a:r>
            <a:r>
              <a:rPr lang="en-US" sz="2000" dirty="0" smtClean="0">
                <a:latin typeface="Times New Roman" pitchFamily="18" charset="0"/>
                <a:cs typeface="Times New Roman" pitchFamily="18" charset="0"/>
              </a:rPr>
              <a:t>: Utility-Oriented Federation of Cloud Computing Environments for </a:t>
            </a:r>
            <a:r>
              <a:rPr lang="en-US" sz="2000" dirty="0" err="1" smtClean="0">
                <a:latin typeface="Times New Roman" pitchFamily="18" charset="0"/>
                <a:cs typeface="Times New Roman" pitchFamily="18" charset="0"/>
              </a:rPr>
              <a:t>Scal-ing</a:t>
            </a:r>
            <a:r>
              <a:rPr lang="en-US" sz="2000" dirty="0" smtClean="0">
                <a:latin typeface="Times New Roman" pitchFamily="18" charset="0"/>
                <a:cs typeface="Times New Roman" pitchFamily="18" charset="0"/>
              </a:rPr>
              <a:t> of Application Services,” inICA3PP, 2010.</a:t>
            </a:r>
          </a:p>
          <a:p>
            <a:pPr algn="just">
              <a:lnSpc>
                <a:spcPct val="170000"/>
              </a:lnSpc>
            </a:pPr>
            <a:r>
              <a:rPr lang="en-US" sz="2000" dirty="0" smtClean="0">
                <a:latin typeface="Times New Roman" pitchFamily="18" charset="0"/>
                <a:cs typeface="Times New Roman" pitchFamily="18" charset="0"/>
              </a:rPr>
              <a:t>[8]D. </a:t>
            </a:r>
            <a:r>
              <a:rPr lang="en-US" sz="2000" dirty="0" err="1" smtClean="0">
                <a:latin typeface="Times New Roman" pitchFamily="18" charset="0"/>
                <a:cs typeface="Times New Roman" pitchFamily="18" charset="0"/>
              </a:rPr>
              <a:t>Bernsteinet</a:t>
            </a:r>
            <a:r>
              <a:rPr lang="en-US" sz="2000" dirty="0" smtClean="0">
                <a:latin typeface="Times New Roman" pitchFamily="18" charset="0"/>
                <a:cs typeface="Times New Roman" pitchFamily="18" charset="0"/>
              </a:rPr>
              <a:t> al., “Blueprint for the </a:t>
            </a:r>
            <a:r>
              <a:rPr lang="en-US" sz="2000" dirty="0" err="1" smtClean="0">
                <a:latin typeface="Times New Roman" pitchFamily="18" charset="0"/>
                <a:cs typeface="Times New Roman" pitchFamily="18" charset="0"/>
              </a:rPr>
              <a:t>Intercloud</a:t>
            </a:r>
            <a:r>
              <a:rPr lang="en-US" sz="2000" dirty="0" smtClean="0">
                <a:latin typeface="Times New Roman" pitchFamily="18" charset="0"/>
                <a:cs typeface="Times New Roman" pitchFamily="18" charset="0"/>
              </a:rPr>
              <a:t> - Protocols </a:t>
            </a:r>
            <a:r>
              <a:rPr lang="en-US" sz="2000" dirty="0" err="1" smtClean="0">
                <a:latin typeface="Times New Roman" pitchFamily="18" charset="0"/>
                <a:cs typeface="Times New Roman" pitchFamily="18" charset="0"/>
              </a:rPr>
              <a:t>andFormats</a:t>
            </a:r>
            <a:r>
              <a:rPr lang="en-US" sz="2000" dirty="0" smtClean="0">
                <a:latin typeface="Times New Roman" pitchFamily="18" charset="0"/>
                <a:cs typeface="Times New Roman" pitchFamily="18" charset="0"/>
              </a:rPr>
              <a:t> for Cloud Computing Interoperability,” </a:t>
            </a:r>
            <a:r>
              <a:rPr lang="en-US" sz="2000" dirty="0" err="1" smtClean="0">
                <a:latin typeface="Times New Roman" pitchFamily="18" charset="0"/>
                <a:cs typeface="Times New Roman" pitchFamily="18" charset="0"/>
              </a:rPr>
              <a:t>inICIW</a:t>
            </a:r>
            <a:r>
              <a:rPr lang="en-US" sz="2000" dirty="0" smtClean="0">
                <a:latin typeface="Times New Roman" pitchFamily="18" charset="0"/>
                <a:cs typeface="Times New Roman" pitchFamily="18" charset="0"/>
              </a:rPr>
              <a:t>, 2009</a:t>
            </a:r>
            <a:endParaRPr lang="en-IN"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[9]Intel IT Center, “Peer Research: What’s Holding Back the Cloud?”Tech. Rep., 2012.</a:t>
            </a:r>
          </a:p>
          <a:p>
            <a:pPr algn="just">
              <a:lnSpc>
                <a:spcPct val="170000"/>
              </a:lnSpc>
            </a:pPr>
            <a:r>
              <a:rPr lang="en-US" sz="2000" dirty="0" smtClean="0">
                <a:latin typeface="Times New Roman" pitchFamily="18" charset="0"/>
                <a:cs typeface="Times New Roman" pitchFamily="18" charset="0"/>
              </a:rPr>
              <a:t>[10] D. </a:t>
            </a:r>
            <a:r>
              <a:rPr lang="en-US" sz="2000" dirty="0" err="1" smtClean="0">
                <a:latin typeface="Times New Roman" pitchFamily="18" charset="0"/>
                <a:cs typeface="Times New Roman" pitchFamily="18" charset="0"/>
              </a:rPr>
              <a:t>Catteddu</a:t>
            </a:r>
            <a:r>
              <a:rPr lang="en-US" sz="2000" dirty="0" smtClean="0">
                <a:latin typeface="Times New Roman" pitchFamily="18" charset="0"/>
                <a:cs typeface="Times New Roman" pitchFamily="18" charset="0"/>
              </a:rPr>
              <a:t> and G. </a:t>
            </a:r>
            <a:r>
              <a:rPr lang="en-US" sz="2000" dirty="0" err="1" smtClean="0">
                <a:latin typeface="Times New Roman" pitchFamily="18" charset="0"/>
                <a:cs typeface="Times New Roman" pitchFamily="18" charset="0"/>
              </a:rPr>
              <a:t>Hogben</a:t>
            </a:r>
            <a:r>
              <a:rPr lang="en-US" sz="2000" dirty="0" smtClean="0">
                <a:latin typeface="Times New Roman" pitchFamily="18" charset="0"/>
                <a:cs typeface="Times New Roman" pitchFamily="18" charset="0"/>
              </a:rPr>
              <a:t>, “Cloud Computing – Benefits, </a:t>
            </a:r>
            <a:r>
              <a:rPr lang="en-US" sz="2000" dirty="0" err="1" smtClean="0">
                <a:latin typeface="Times New Roman" pitchFamily="18" charset="0"/>
                <a:cs typeface="Times New Roman" pitchFamily="18" charset="0"/>
              </a:rPr>
              <a:t>Risksand</a:t>
            </a:r>
            <a:r>
              <a:rPr lang="en-US" sz="2000" dirty="0" smtClean="0">
                <a:latin typeface="Times New Roman" pitchFamily="18" charset="0"/>
                <a:cs typeface="Times New Roman" pitchFamily="18" charset="0"/>
              </a:rPr>
              <a:t> Recommendations for Information Security,” European Net-work and Information Security Agency (ENISA), 2009.</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1169</TotalTime>
  <Words>905</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Complying with Data Handling Requirements in Cloud Storage Systems</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533</cp:revision>
  <dcterms:created xsi:type="dcterms:W3CDTF">2006-08-16T00:00:00Z</dcterms:created>
  <dcterms:modified xsi:type="dcterms:W3CDTF">2021-04-12T08:18:42Z</dcterms:modified>
</cp:coreProperties>
</file>