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4" r:id="rId3"/>
    <p:sldId id="265" r:id="rId4"/>
    <p:sldId id="259" r:id="rId5"/>
    <p:sldId id="261" r:id="rId6"/>
    <p:sldId id="260" r:id="rId7"/>
    <p:sldId id="262" r:id="rId8"/>
    <p:sldId id="268" r:id="rId9"/>
    <p:sldId id="263" r:id="rId10"/>
    <p:sldId id="269"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1/25/2020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1/25/2020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239962"/>
          </a:xfrm>
        </p:spPr>
        <p:txBody>
          <a:bodyPr>
            <a:normAutofit fontScale="90000"/>
          </a:bodyPr>
          <a:lstStyle/>
          <a:p>
            <a:pPr algn="ct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r>
              <a:rPr lang="en-US" b="1" dirty="0" err="1" smtClean="0">
                <a:latin typeface="Times New Roman" pitchFamily="18" charset="0"/>
                <a:cs typeface="Times New Roman" pitchFamily="18" charset="0"/>
              </a:rPr>
              <a:t>IoT</a:t>
            </a:r>
            <a:r>
              <a:rPr lang="en-US" b="1"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based Fingerprint Voting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a:t>
            </a:r>
            <a:endParaRPr lang="en-US" dirty="0"/>
          </a:p>
        </p:txBody>
      </p:sp>
      <p:sp>
        <p:nvSpPr>
          <p:cNvPr id="3" name="Content Placeholder 2"/>
          <p:cNvSpPr>
            <a:spLocks noGrp="1"/>
          </p:cNvSpPr>
          <p:nvPr>
            <p:ph idx="1"/>
          </p:nvPr>
        </p:nvSpPr>
        <p:spPr>
          <a:xfrm>
            <a:off x="1435608" y="1066800"/>
            <a:ext cx="7498080" cy="5181600"/>
          </a:xfrm>
        </p:spPr>
        <p:txBody>
          <a:bodyPr>
            <a:noAutofit/>
          </a:bodyPr>
          <a:lstStyle/>
          <a:p>
            <a:pPr algn="just">
              <a:lnSpc>
                <a:spcPct val="150000"/>
              </a:lnSpc>
            </a:pPr>
            <a:r>
              <a:rPr lang="en-US" sz="2000" dirty="0" smtClean="0">
                <a:latin typeface="Times New Roman" pitchFamily="18" charset="0"/>
                <a:cs typeface="Times New Roman" pitchFamily="18" charset="0"/>
              </a:rPr>
              <a:t>Biometric Fingerprint systems are used in the Voting machine for voter confirmation. fingerprint voting machine </a:t>
            </a:r>
            <a:r>
              <a:rPr lang="en-US" sz="2000" dirty="0" smtClean="0">
                <a:latin typeface="Times New Roman" pitchFamily="18" charset="0"/>
                <a:cs typeface="Times New Roman" pitchFamily="18" charset="0"/>
              </a:rPr>
              <a:t>is designed </a:t>
            </a:r>
            <a:r>
              <a:rPr lang="en-US" sz="2000" dirty="0" smtClean="0">
                <a:latin typeface="Times New Roman" pitchFamily="18" charset="0"/>
                <a:cs typeface="Times New Roman" pitchFamily="18" charset="0"/>
              </a:rPr>
              <a:t>where there is no need for the user to carry his ID which contains </a:t>
            </a:r>
            <a:r>
              <a:rPr lang="en-US" sz="2000" dirty="0" smtClean="0">
                <a:latin typeface="Times New Roman" pitchFamily="18" charset="0"/>
                <a:cs typeface="Times New Roman" pitchFamily="18" charset="0"/>
              </a:rPr>
              <a:t>his essential </a:t>
            </a:r>
            <a:r>
              <a:rPr lang="en-US" sz="2000" dirty="0" smtClean="0">
                <a:latin typeface="Times New Roman" pitchFamily="18" charset="0"/>
                <a:cs typeface="Times New Roman" pitchFamily="18" charset="0"/>
              </a:rPr>
              <a:t>details, so that the controller fetches </a:t>
            </a:r>
            <a:r>
              <a:rPr lang="en-US" sz="2000" dirty="0" smtClean="0">
                <a:latin typeface="Times New Roman" pitchFamily="18" charset="0"/>
                <a:cs typeface="Times New Roman" pitchFamily="18" charset="0"/>
              </a:rPr>
              <a:t>the data </a:t>
            </a:r>
            <a:r>
              <a:rPr lang="en-US" sz="2000" dirty="0" smtClean="0">
                <a:latin typeface="Times New Roman" pitchFamily="18" charset="0"/>
                <a:cs typeface="Times New Roman" pitchFamily="18" charset="0"/>
              </a:rPr>
              <a:t>from the fingerprint module and then compares it with already registered fingerprints of the voters.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If </a:t>
            </a:r>
            <a:r>
              <a:rPr lang="en-US" sz="2000" dirty="0" smtClean="0">
                <a:latin typeface="Times New Roman" pitchFamily="18" charset="0"/>
                <a:cs typeface="Times New Roman" pitchFamily="18" charset="0"/>
              </a:rPr>
              <a:t>this data </a:t>
            </a:r>
            <a:r>
              <a:rPr lang="en-US" sz="2000" dirty="0" smtClean="0">
                <a:latin typeface="Times New Roman" pitchFamily="18" charset="0"/>
                <a:cs typeface="Times New Roman" pitchFamily="18" charset="0"/>
              </a:rPr>
              <a:t>matches then </a:t>
            </a:r>
            <a:r>
              <a:rPr lang="en-US" sz="2000" dirty="0" smtClean="0">
                <a:latin typeface="Times New Roman" pitchFamily="18" charset="0"/>
                <a:cs typeface="Times New Roman" pitchFamily="18" charset="0"/>
              </a:rPr>
              <a:t>the person is allowed to cast is vote if not then the person is barred from polling his vote. By using push buttons voting </a:t>
            </a:r>
            <a:r>
              <a:rPr lang="en-US" sz="2000" dirty="0" smtClean="0">
                <a:latin typeface="Times New Roman" pitchFamily="18" charset="0"/>
                <a:cs typeface="Times New Roman" pitchFamily="18" charset="0"/>
              </a:rPr>
              <a:t>will be </a:t>
            </a:r>
            <a:r>
              <a:rPr lang="en-US" sz="2000" dirty="0" smtClean="0">
                <a:latin typeface="Times New Roman" pitchFamily="18" charset="0"/>
                <a:cs typeface="Times New Roman" pitchFamily="18" charset="0"/>
              </a:rPr>
              <a:t>done, the message regarding polling booth location and serial number information send to mobile numbers before a day </a:t>
            </a:r>
            <a:r>
              <a:rPr lang="en-US" sz="2000" dirty="0" smtClean="0">
                <a:latin typeface="Times New Roman" pitchFamily="18" charset="0"/>
                <a:cs typeface="Times New Roman" pitchFamily="18" charset="0"/>
              </a:rPr>
              <a:t>of voting </a:t>
            </a:r>
            <a:r>
              <a:rPr lang="en-US" sz="2000" dirty="0" smtClean="0">
                <a:latin typeface="Times New Roman" pitchFamily="18" charset="0"/>
                <a:cs typeface="Times New Roman" pitchFamily="18" charset="0"/>
              </a:rPr>
              <a:t>by using GSM module. </a:t>
            </a:r>
            <a:endParaRPr lang="en-US" sz="2000" dirty="0" smtClean="0">
              <a:latin typeface="Times New Roman" pitchFamily="18" charset="0"/>
              <a:cs typeface="Times New Roman" pitchFamily="18" charset="0"/>
            </a:endParaRPr>
          </a:p>
          <a:p>
            <a:pPr>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buFont typeface="Arial" pitchFamily="34" charset="0"/>
              <a:buChar char="•"/>
            </a:pPr>
            <a:r>
              <a:rPr lang="en-US" sz="2000" dirty="0" smtClean="0">
                <a:latin typeface="Times New Roman" pitchFamily="18" charset="0"/>
                <a:cs typeface="Times New Roman" pitchFamily="18" charset="0"/>
              </a:rPr>
              <a:t>	MIT </a:t>
            </a:r>
            <a:r>
              <a:rPr lang="en-US" sz="2000" dirty="0" smtClean="0">
                <a:latin typeface="Times New Roman" pitchFamily="18" charset="0"/>
                <a:cs typeface="Times New Roman" pitchFamily="18" charset="0"/>
              </a:rPr>
              <a:t>application is used for outside voters this is easier application to build electronic </a:t>
            </a:r>
            <a:r>
              <a:rPr lang="en-US" sz="2000" dirty="0" smtClean="0">
                <a:latin typeface="Times New Roman" pitchFamily="18" charset="0"/>
                <a:cs typeface="Times New Roman" pitchFamily="18" charset="0"/>
              </a:rPr>
              <a:t>projects. Results </a:t>
            </a:r>
            <a:r>
              <a:rPr lang="en-US" sz="2000" dirty="0" smtClean="0">
                <a:latin typeface="Times New Roman" pitchFamily="18" charset="0"/>
                <a:cs typeface="Times New Roman" pitchFamily="18" charset="0"/>
              </a:rPr>
              <a:t>are displayed in LCD as well as in </a:t>
            </a:r>
            <a:r>
              <a:rPr lang="en-US" sz="2000" dirty="0" smtClean="0">
                <a:latin typeface="Times New Roman" pitchFamily="18" charset="0"/>
                <a:cs typeface="Times New Roman" pitchFamily="18" charset="0"/>
              </a:rPr>
              <a:t>think speak </a:t>
            </a:r>
            <a:r>
              <a:rPr lang="en-US" sz="2000" dirty="0" smtClean="0">
                <a:latin typeface="Times New Roman" pitchFamily="18" charset="0"/>
                <a:cs typeface="Times New Roman" pitchFamily="18" charset="0"/>
              </a:rPr>
              <a:t>IOT platform as a graph according to the applications </a:t>
            </a:r>
            <a:r>
              <a:rPr lang="en-US" sz="2000" dirty="0" smtClean="0">
                <a:latin typeface="Times New Roman" pitchFamily="18" charset="0"/>
                <a:cs typeface="Times New Roman" pitchFamily="18" charset="0"/>
              </a:rPr>
              <a:t>think speak </a:t>
            </a:r>
            <a:r>
              <a:rPr lang="en-US" sz="2000" dirty="0" smtClean="0">
                <a:latin typeface="Times New Roman" pitchFamily="18" charset="0"/>
                <a:cs typeface="Times New Roman" pitchFamily="18" charset="0"/>
              </a:rPr>
              <a:t>is </a:t>
            </a:r>
            <a:r>
              <a:rPr lang="en-US" sz="2000" dirty="0" smtClean="0">
                <a:latin typeface="Times New Roman" pitchFamily="18" charset="0"/>
                <a:cs typeface="Times New Roman" pitchFamily="18" charset="0"/>
              </a:rPr>
              <a:t>open source </a:t>
            </a:r>
            <a:r>
              <a:rPr lang="en-US" sz="2000" dirty="0" smtClean="0">
                <a:latin typeface="Times New Roman" pitchFamily="18" charset="0"/>
                <a:cs typeface="Times New Roman" pitchFamily="18" charset="0"/>
              </a:rPr>
              <a:t>IOT platform Is used to save and store data. To connect this server esp2866 Wi-Fi module is </a:t>
            </a:r>
            <a:r>
              <a:rPr lang="en-US" sz="2000" dirty="0" smtClean="0">
                <a:latin typeface="Times New Roman" pitchFamily="18" charset="0"/>
                <a:cs typeface="Times New Roman" pitchFamily="18" charset="0"/>
              </a:rPr>
              <a:t>used.</a:t>
            </a:r>
            <a:endParaRPr lang="en-US" sz="2000"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Existing System</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sz="2000" dirty="0" smtClean="0">
                <a:latin typeface="Times New Roman" pitchFamily="18" charset="0"/>
                <a:cs typeface="Times New Roman" pitchFamily="18" charset="0"/>
              </a:rPr>
              <a:t>In the existing system, the election process </a:t>
            </a:r>
            <a:r>
              <a:rPr lang="en-US" sz="2000" dirty="0" smtClean="0">
                <a:latin typeface="Times New Roman" pitchFamily="18" charset="0"/>
                <a:cs typeface="Times New Roman" pitchFamily="18" charset="0"/>
              </a:rPr>
              <a:t>was preceding </a:t>
            </a:r>
            <a:r>
              <a:rPr lang="en-US" sz="2000" dirty="0" smtClean="0">
                <a:latin typeface="Times New Roman" pitchFamily="18" charset="0"/>
                <a:cs typeface="Times New Roman" pitchFamily="18" charset="0"/>
              </a:rPr>
              <a:t>like cast the vote by showing the voter </a:t>
            </a:r>
            <a:r>
              <a:rPr lang="en-US" sz="2000" dirty="0" smtClean="0">
                <a:latin typeface="Times New Roman" pitchFamily="18" charset="0"/>
                <a:cs typeface="Times New Roman" pitchFamily="18" charset="0"/>
              </a:rPr>
              <a:t>ID card </a:t>
            </a:r>
            <a:r>
              <a:rPr lang="en-US" sz="2000" dirty="0" smtClean="0">
                <a:latin typeface="Times New Roman" pitchFamily="18" charset="0"/>
                <a:cs typeface="Times New Roman" pitchFamily="18" charset="0"/>
              </a:rPr>
              <a:t>at the polling booth and by pressing the </a:t>
            </a:r>
            <a:r>
              <a:rPr lang="en-US" sz="2000" dirty="0" smtClean="0">
                <a:latin typeface="Times New Roman" pitchFamily="18" charset="0"/>
                <a:cs typeface="Times New Roman" pitchFamily="18" charset="0"/>
              </a:rPr>
              <a:t>button against </a:t>
            </a:r>
            <a:r>
              <a:rPr lang="en-US" sz="2000" dirty="0" smtClean="0">
                <a:latin typeface="Times New Roman" pitchFamily="18" charset="0"/>
                <a:cs typeface="Times New Roman" pitchFamily="18" charset="0"/>
              </a:rPr>
              <a:t>the party symbol. But in that there is </a:t>
            </a:r>
            <a:r>
              <a:rPr lang="en-US" sz="2000" dirty="0" smtClean="0">
                <a:latin typeface="Times New Roman" pitchFamily="18" charset="0"/>
                <a:cs typeface="Times New Roman" pitchFamily="18" charset="0"/>
              </a:rPr>
              <a:t>chance </a:t>
            </a:r>
            <a:r>
              <a:rPr lang="en-US" sz="2000" dirty="0" smtClean="0">
                <a:latin typeface="Times New Roman" pitchFamily="18" charset="0"/>
                <a:cs typeface="Times New Roman" pitchFamily="18" charset="0"/>
              </a:rPr>
              <a:t>of rigging. So, to avoid this we </a:t>
            </a:r>
            <a:r>
              <a:rPr lang="en-US" sz="2000" dirty="0" smtClean="0">
                <a:latin typeface="Times New Roman" pitchFamily="18" charset="0"/>
                <a:cs typeface="Times New Roman" pitchFamily="18" charset="0"/>
              </a:rPr>
              <a:t>are incorporating </a:t>
            </a:r>
            <a:r>
              <a:rPr lang="en-US" sz="2000" dirty="0" smtClean="0">
                <a:latin typeface="Times New Roman" pitchFamily="18" charset="0"/>
                <a:cs typeface="Times New Roman" pitchFamily="18" charset="0"/>
              </a:rPr>
              <a:t>the embedded systems into </a:t>
            </a:r>
            <a:r>
              <a:rPr lang="en-US" sz="2000" dirty="0" smtClean="0">
                <a:latin typeface="Times New Roman" pitchFamily="18" charset="0"/>
                <a:cs typeface="Times New Roman" pitchFamily="18" charset="0"/>
              </a:rPr>
              <a:t>the election </a:t>
            </a:r>
            <a:r>
              <a:rPr lang="en-US" sz="2000" dirty="0" smtClean="0">
                <a:latin typeface="Times New Roman" pitchFamily="18" charset="0"/>
                <a:cs typeface="Times New Roman" pitchFamily="18" charset="0"/>
              </a:rPr>
              <a:t>system by registering the fingerprints </a:t>
            </a:r>
            <a:r>
              <a:rPr lang="en-US" sz="2000" dirty="0" smtClean="0">
                <a:latin typeface="Times New Roman" pitchFamily="18" charset="0"/>
                <a:cs typeface="Times New Roman" pitchFamily="18" charset="0"/>
              </a:rPr>
              <a:t>of every </a:t>
            </a:r>
            <a:r>
              <a:rPr lang="en-US" sz="2000" dirty="0" smtClean="0">
                <a:latin typeface="Times New Roman" pitchFamily="18" charset="0"/>
                <a:cs typeface="Times New Roman" pitchFamily="18" charset="0"/>
              </a:rPr>
              <a:t>voter before election.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pPr>
            <a:r>
              <a:rPr lang="en-US" sz="2900" dirty="0" smtClean="0">
                <a:latin typeface="Times New Roman" pitchFamily="18" charset="0"/>
                <a:cs typeface="Times New Roman" pitchFamily="18" charset="0"/>
              </a:rPr>
              <a:t>Many physically challenged people have complained that the touch base screen is not efficient enough to capture the vote accurately. Sometimes it leads to the voter ending up voting for someone else unintentionally.</a:t>
            </a:r>
          </a:p>
          <a:p>
            <a:pPr algn="just">
              <a:lnSpc>
                <a:spcPct val="170000"/>
              </a:lnSpc>
            </a:pPr>
            <a:r>
              <a:rPr lang="en-US" sz="2900" dirty="0" smtClean="0">
                <a:latin typeface="Times New Roman" pitchFamily="18" charset="0"/>
                <a:cs typeface="Times New Roman" pitchFamily="18" charset="0"/>
              </a:rPr>
              <a:t> </a:t>
            </a:r>
            <a:r>
              <a:rPr lang="en-US" sz="2900" dirty="0" smtClean="0">
                <a:latin typeface="Times New Roman" pitchFamily="18" charset="0"/>
                <a:cs typeface="Times New Roman" pitchFamily="18" charset="0"/>
              </a:rPr>
              <a:t>Although it takes the time to count votes that were captured using paper ballot but people fully trust the process as high technology are also vulnerable to hackers attack.</a:t>
            </a:r>
          </a:p>
          <a:p>
            <a:pPr algn="just">
              <a:lnSpc>
                <a:spcPct val="170000"/>
              </a:lnSpc>
            </a:pPr>
            <a:r>
              <a:rPr lang="en-US" sz="2900" dirty="0" smtClean="0">
                <a:latin typeface="Times New Roman" pitchFamily="18" charset="0"/>
                <a:cs typeface="Times New Roman" pitchFamily="18" charset="0"/>
              </a:rPr>
              <a:t> </a:t>
            </a:r>
            <a:r>
              <a:rPr lang="en-US" sz="2900" dirty="0" smtClean="0">
                <a:latin typeface="Times New Roman" pitchFamily="18" charset="0"/>
                <a:cs typeface="Times New Roman" pitchFamily="18" charset="0"/>
              </a:rPr>
              <a:t>The biggest change with technology is that no matter how much data it records but a single virus can destroy the entire data storage. The electronic voting machines which were used during the elections are susceptible to damage which will result in loss of data.</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System</a:t>
            </a:r>
            <a:endParaRPr lang="en-US" dirty="0"/>
          </a:p>
        </p:txBody>
      </p:sp>
      <p:sp>
        <p:nvSpPr>
          <p:cNvPr id="3" name="Content Placeholder 2"/>
          <p:cNvSpPr>
            <a:spLocks noGrp="1"/>
          </p:cNvSpPr>
          <p:nvPr>
            <p:ph idx="1"/>
          </p:nvPr>
        </p:nvSpPr>
        <p:spPr/>
        <p:txBody>
          <a:bodyPr>
            <a:normAutofit/>
          </a:bodyPr>
          <a:lstStyle/>
          <a:p>
            <a:pPr algn="just">
              <a:lnSpc>
                <a:spcPct val="150000"/>
              </a:lnSpc>
            </a:pPr>
            <a:r>
              <a:rPr lang="en-US" sz="2000" dirty="0" smtClean="0">
                <a:latin typeface="Times New Roman" pitchFamily="18" charset="0"/>
                <a:cs typeface="Times New Roman" pitchFamily="18" charset="0"/>
              </a:rPr>
              <a:t>In the proposed system, we are incorporating </a:t>
            </a:r>
            <a:r>
              <a:rPr lang="en-US" sz="2000" dirty="0" smtClean="0">
                <a:latin typeface="Times New Roman" pitchFamily="18" charset="0"/>
                <a:cs typeface="Times New Roman" pitchFamily="18" charset="0"/>
              </a:rPr>
              <a:t>the fingerprint </a:t>
            </a:r>
            <a:r>
              <a:rPr lang="en-US" sz="2000" dirty="0" smtClean="0">
                <a:latin typeface="Times New Roman" pitchFamily="18" charset="0"/>
                <a:cs typeface="Times New Roman" pitchFamily="18" charset="0"/>
              </a:rPr>
              <a:t>module and by using this system, </a:t>
            </a:r>
            <a:r>
              <a:rPr lang="en-US" sz="2000" dirty="0" smtClean="0">
                <a:latin typeface="Times New Roman" pitchFamily="18" charset="0"/>
                <a:cs typeface="Times New Roman" pitchFamily="18" charset="0"/>
              </a:rPr>
              <a:t>before election </a:t>
            </a:r>
            <a:r>
              <a:rPr lang="en-US" sz="2000" dirty="0" smtClean="0">
                <a:latin typeface="Times New Roman" pitchFamily="18" charset="0"/>
                <a:cs typeface="Times New Roman" pitchFamily="18" charset="0"/>
              </a:rPr>
              <a:t>we are going to register the fingerprint </a:t>
            </a:r>
            <a:r>
              <a:rPr lang="en-US" sz="2000" dirty="0" smtClean="0">
                <a:latin typeface="Times New Roman" pitchFamily="18" charset="0"/>
                <a:cs typeface="Times New Roman" pitchFamily="18" charset="0"/>
              </a:rPr>
              <a:t>of the </a:t>
            </a:r>
            <a:r>
              <a:rPr lang="en-US" sz="2000" dirty="0" smtClean="0">
                <a:latin typeface="Times New Roman" pitchFamily="18" charset="0"/>
                <a:cs typeface="Times New Roman" pitchFamily="18" charset="0"/>
              </a:rPr>
              <a:t>every voter and at the time of voting one </a:t>
            </a:r>
            <a:r>
              <a:rPr lang="en-US" sz="2000" dirty="0" smtClean="0">
                <a:latin typeface="Times New Roman" pitchFamily="18" charset="0"/>
                <a:cs typeface="Times New Roman" pitchFamily="18" charset="0"/>
              </a:rPr>
              <a:t>must show </a:t>
            </a:r>
            <a:r>
              <a:rPr lang="en-US" sz="2000" dirty="0" smtClean="0">
                <a:latin typeface="Times New Roman" pitchFamily="18" charset="0"/>
                <a:cs typeface="Times New Roman" pitchFamily="18" charset="0"/>
              </a:rPr>
              <a:t>his finger at the fingerprint module to cast </a:t>
            </a:r>
            <a:r>
              <a:rPr lang="en-US" sz="2000" dirty="0" smtClean="0">
                <a:latin typeface="Times New Roman" pitchFamily="18" charset="0"/>
                <a:cs typeface="Times New Roman" pitchFamily="18" charset="0"/>
              </a:rPr>
              <a:t>his vote</a:t>
            </a:r>
            <a:r>
              <a:rPr lang="en-US" sz="2000" dirty="0" smtClean="0">
                <a:latin typeface="Times New Roman" pitchFamily="18" charset="0"/>
                <a:cs typeface="Times New Roman" pitchFamily="18" charset="0"/>
              </a:rPr>
              <a:t>. Since finger print was unique for every </a:t>
            </a:r>
            <a:r>
              <a:rPr lang="en-US" sz="2000" dirty="0" smtClean="0">
                <a:latin typeface="Times New Roman" pitchFamily="18" charset="0"/>
                <a:cs typeface="Times New Roman" pitchFamily="18" charset="0"/>
              </a:rPr>
              <a:t>person and </a:t>
            </a:r>
            <a:r>
              <a:rPr lang="en-US" sz="2000" dirty="0" smtClean="0">
                <a:latin typeface="Times New Roman" pitchFamily="18" charset="0"/>
                <a:cs typeface="Times New Roman" pitchFamily="18" charset="0"/>
              </a:rPr>
              <a:t>there is no chance of rigging and once </a:t>
            </a:r>
            <a:r>
              <a:rPr lang="en-US" sz="2000" dirty="0" smtClean="0">
                <a:latin typeface="Times New Roman" pitchFamily="18" charset="0"/>
                <a:cs typeface="Times New Roman" pitchFamily="18" charset="0"/>
              </a:rPr>
              <a:t>the fingerprint </a:t>
            </a:r>
            <a:r>
              <a:rPr lang="en-US" sz="2000" dirty="0" smtClean="0">
                <a:latin typeface="Times New Roman" pitchFamily="18" charset="0"/>
                <a:cs typeface="Times New Roman" pitchFamily="18" charset="0"/>
              </a:rPr>
              <a:t>was matched then only the person </a:t>
            </a:r>
            <a:r>
              <a:rPr lang="en-US" sz="2000" dirty="0" smtClean="0">
                <a:latin typeface="Times New Roman" pitchFamily="18" charset="0"/>
                <a:cs typeface="Times New Roman" pitchFamily="18" charset="0"/>
              </a:rPr>
              <a:t>can able </a:t>
            </a:r>
            <a:r>
              <a:rPr lang="en-US" sz="2000" dirty="0" smtClean="0">
                <a:latin typeface="Times New Roman" pitchFamily="18" charset="0"/>
                <a:cs typeface="Times New Roman" pitchFamily="18" charset="0"/>
              </a:rPr>
              <a:t>to cast his vote.</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a:t>
            </a:r>
            <a:endParaRPr lang="en-US" dirty="0"/>
          </a:p>
        </p:txBody>
      </p:sp>
      <p:sp>
        <p:nvSpPr>
          <p:cNvPr id="3" name="Content Placeholder 2"/>
          <p:cNvSpPr>
            <a:spLocks noGrp="1"/>
          </p:cNvSpPr>
          <p:nvPr>
            <p:ph idx="1"/>
          </p:nvPr>
        </p:nvSpPr>
        <p:spPr/>
        <p:txBody>
          <a:bodyPr/>
          <a:lstStyle/>
          <a:p>
            <a:pPr>
              <a:lnSpc>
                <a:spcPct val="150000"/>
              </a:lnSpc>
            </a:pPr>
            <a:r>
              <a:rPr lang="en-US" dirty="0" smtClean="0"/>
              <a:t> </a:t>
            </a:r>
            <a:r>
              <a:rPr lang="en-US" dirty="0" smtClean="0"/>
              <a:t>No manual errors</a:t>
            </a:r>
          </a:p>
          <a:p>
            <a:pPr>
              <a:lnSpc>
                <a:spcPct val="150000"/>
              </a:lnSpc>
            </a:pPr>
            <a:r>
              <a:rPr lang="en-US" dirty="0" smtClean="0"/>
              <a:t> </a:t>
            </a:r>
            <a:r>
              <a:rPr lang="en-US" dirty="0" smtClean="0"/>
              <a:t>No false voting</a:t>
            </a:r>
          </a:p>
          <a:p>
            <a:pPr>
              <a:lnSpc>
                <a:spcPct val="150000"/>
              </a:lnSpc>
            </a:pPr>
            <a:r>
              <a:rPr lang="en-US" dirty="0" smtClean="0"/>
              <a:t> </a:t>
            </a:r>
            <a:r>
              <a:rPr lang="en-US" dirty="0" smtClean="0"/>
              <a:t>Need not to remember any password</a:t>
            </a:r>
          </a:p>
          <a:p>
            <a:pPr>
              <a:lnSpc>
                <a:spcPct val="150000"/>
              </a:lnSpc>
            </a:pPr>
            <a:r>
              <a:rPr lang="en-US" dirty="0" smtClean="0"/>
              <a:t> </a:t>
            </a:r>
            <a:r>
              <a:rPr lang="en-US" dirty="0" smtClean="0"/>
              <a:t>Need not to carry any card</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BLOCK DIAGRAM</a:t>
            </a:r>
            <a:endParaRPr lang="en-US" b="1" dirty="0">
              <a:latin typeface="Times New Roman" pitchFamily="18" charset="0"/>
              <a:cs typeface="Times New Roman" pitchFamily="18" charset="0"/>
            </a:endParaRPr>
          </a:p>
        </p:txBody>
      </p:sp>
      <p:pic>
        <p:nvPicPr>
          <p:cNvPr id="1026" name="Picture 2"/>
          <p:cNvPicPr>
            <a:picLocks noGrp="1" noChangeAspect="1" noChangeArrowheads="1"/>
          </p:cNvPicPr>
          <p:nvPr>
            <p:ph idx="1"/>
          </p:nvPr>
        </p:nvPicPr>
        <p:blipFill>
          <a:blip r:embed="rId2"/>
          <a:srcRect/>
          <a:stretch>
            <a:fillRect/>
          </a:stretch>
        </p:blipFill>
        <p:spPr bwMode="auto">
          <a:xfrm>
            <a:off x="2046287" y="1143001"/>
            <a:ext cx="6276975" cy="4538662"/>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Literature Survey</a:t>
            </a:r>
            <a:endParaRPr lang="en-US" dirty="0"/>
          </a:p>
        </p:txBody>
      </p:sp>
      <p:graphicFrame>
        <p:nvGraphicFramePr>
          <p:cNvPr id="4" name="Content Placeholder 3"/>
          <p:cNvGraphicFramePr>
            <a:graphicFrameLocks noGrp="1"/>
          </p:cNvGraphicFramePr>
          <p:nvPr>
            <p:ph idx="1"/>
          </p:nvPr>
        </p:nvGraphicFramePr>
        <p:xfrm>
          <a:off x="1435100" y="1447800"/>
          <a:ext cx="7499352" cy="4394200"/>
        </p:xfrm>
        <a:graphic>
          <a:graphicData uri="http://schemas.openxmlformats.org/drawingml/2006/table">
            <a:tbl>
              <a:tblPr firstRow="1" bandRow="1">
                <a:tableStyleId>{5C22544A-7EE6-4342-B048-85BDC9FD1C3A}</a:tableStyleId>
              </a:tblPr>
              <a:tblGrid>
                <a:gridCol w="1874838"/>
                <a:gridCol w="1874838"/>
                <a:gridCol w="3749676"/>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lang="en-US" sz="1800" dirty="0" smtClean="0">
                          <a:latin typeface="Times New Roman" pitchFamily="18" charset="0"/>
                          <a:cs typeface="Times New Roman" pitchFamily="18" charset="0"/>
                        </a:rPr>
                        <a:t>,Research on e-voting technologies.“ .</a:t>
                      </a:r>
                      <a:endParaRPr lang="en-US"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R. </a:t>
                      </a:r>
                      <a:r>
                        <a:rPr lang="en-US" sz="1800" dirty="0" err="1" smtClean="0">
                          <a:latin typeface="Times New Roman" pitchFamily="18" charset="0"/>
                          <a:cs typeface="Times New Roman" pitchFamily="18" charset="0"/>
                        </a:rPr>
                        <a:t>Haenni</a:t>
                      </a:r>
                      <a:r>
                        <a:rPr lang="en-US" sz="1800" dirty="0" smtClean="0">
                          <a:latin typeface="Times New Roman" pitchFamily="18" charset="0"/>
                          <a:cs typeface="Times New Roman" pitchFamily="18" charset="0"/>
                        </a:rPr>
                        <a:t>, E. </a:t>
                      </a:r>
                      <a:r>
                        <a:rPr lang="en-US" sz="1800" dirty="0" err="1" smtClean="0">
                          <a:latin typeface="Times New Roman" pitchFamily="18" charset="0"/>
                          <a:cs typeface="Times New Roman" pitchFamily="18" charset="0"/>
                        </a:rPr>
                        <a:t>Dubuis</a:t>
                      </a:r>
                      <a:r>
                        <a:rPr lang="en-US" sz="1800" dirty="0" smtClean="0">
                          <a:latin typeface="Times New Roman" pitchFamily="18" charset="0"/>
                          <a:cs typeface="Times New Roman" pitchFamily="18" charset="0"/>
                        </a:rPr>
                        <a:t>, and U. </a:t>
                      </a:r>
                      <a:r>
                        <a:rPr lang="en-US" sz="1800" dirty="0" err="1" smtClean="0">
                          <a:latin typeface="Times New Roman" pitchFamily="18" charset="0"/>
                          <a:cs typeface="Times New Roman" pitchFamily="18" charset="0"/>
                        </a:rPr>
                        <a:t>Ultes</a:t>
                      </a:r>
                      <a:r>
                        <a:rPr lang="en-US" sz="1800" dirty="0" smtClean="0">
                          <a:latin typeface="Times New Roman" pitchFamily="18" charset="0"/>
                          <a:cs typeface="Times New Roman" pitchFamily="18" charset="0"/>
                        </a:rPr>
                        <a:t>-</a:t>
                      </a:r>
                      <a:r>
                        <a:rPr lang="en-US" sz="1800" dirty="0" err="1" smtClean="0">
                          <a:latin typeface="Times New Roman" pitchFamily="18" charset="0"/>
                          <a:cs typeface="Times New Roman" pitchFamily="18" charset="0"/>
                        </a:rPr>
                        <a:t>Nitsche</a:t>
                      </a:r>
                      <a:endParaRPr lang="en-US" dirty="0">
                        <a:latin typeface="Times New Roman" pitchFamily="18" charset="0"/>
                        <a:cs typeface="Times New Roman" pitchFamily="18" charset="0"/>
                      </a:endParaRPr>
                    </a:p>
                  </a:txBody>
                  <a:tcPr/>
                </a:tc>
                <a:tc>
                  <a:txBody>
                    <a:bodyPr/>
                    <a:lstStyle/>
                    <a:p>
                      <a:pPr algn="just"/>
                      <a:r>
                        <a:rPr kumimoji="0" lang="en-US" kern="1200" dirty="0" smtClean="0">
                          <a:solidFill>
                            <a:schemeClr val="dk1"/>
                          </a:solidFill>
                          <a:latin typeface="Times New Roman" pitchFamily="18" charset="0"/>
                          <a:ea typeface="+mn-ea"/>
                          <a:cs typeface="Times New Roman" pitchFamily="18" charset="0"/>
                        </a:rPr>
                        <a:t>To avoid rigging completely. Electronic voting systems have come into picture to prevent rigging up to the maximum extent.</a:t>
                      </a:r>
                      <a:endParaRPr lang="en-US" dirty="0">
                        <a:latin typeface="Times New Roman" pitchFamily="18" charset="0"/>
                        <a:cs typeface="Times New Roman" pitchFamily="18" charset="0"/>
                      </a:endParaRPr>
                    </a:p>
                  </a:txBody>
                  <a:tcPr/>
                </a:tc>
              </a:tr>
              <a:tr h="370840">
                <a:tc>
                  <a:txBody>
                    <a:bodyPr/>
                    <a:lstStyle/>
                    <a:p>
                      <a:pPr algn="just"/>
                      <a:r>
                        <a:rPr lang="en-US" sz="1800" dirty="0" smtClean="0">
                          <a:latin typeface="Times New Roman" pitchFamily="18" charset="0"/>
                          <a:cs typeface="Times New Roman" pitchFamily="18" charset="0"/>
                        </a:rPr>
                        <a:t>.Report of the expert committee for evaluation of the upgraded electronic voting machine.</a:t>
                      </a:r>
                      <a:endParaRPr lang="en-US"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A. K. </a:t>
                      </a:r>
                      <a:r>
                        <a:rPr lang="en-US" sz="1800" dirty="0" err="1" smtClean="0">
                          <a:latin typeface="Times New Roman" pitchFamily="18" charset="0"/>
                          <a:cs typeface="Times New Roman" pitchFamily="18" charset="0"/>
                        </a:rPr>
                        <a:t>Agarwala</a:t>
                      </a:r>
                      <a:r>
                        <a:rPr lang="en-US" sz="1800" dirty="0" smtClean="0">
                          <a:latin typeface="Times New Roman" pitchFamily="18" charset="0"/>
                          <a:cs typeface="Times New Roman" pitchFamily="18" charset="0"/>
                        </a:rPr>
                        <a:t>, D. T. </a:t>
                      </a:r>
                      <a:r>
                        <a:rPr lang="en-US" sz="1800" dirty="0" err="1" smtClean="0">
                          <a:latin typeface="Times New Roman" pitchFamily="18" charset="0"/>
                          <a:cs typeface="Times New Roman" pitchFamily="18" charset="0"/>
                        </a:rPr>
                        <a:t>Shahani</a:t>
                      </a:r>
                      <a:r>
                        <a:rPr lang="en-US" sz="1800" dirty="0" smtClean="0">
                          <a:latin typeface="Times New Roman" pitchFamily="18" charset="0"/>
                          <a:cs typeface="Times New Roman" pitchFamily="18" charset="0"/>
                        </a:rPr>
                        <a:t>, and P. </a:t>
                      </a:r>
                      <a:r>
                        <a:rPr lang="en-US" sz="1800" dirty="0" err="1" smtClean="0">
                          <a:latin typeface="Times New Roman" pitchFamily="18" charset="0"/>
                          <a:cs typeface="Times New Roman" pitchFamily="18" charset="0"/>
                        </a:rPr>
                        <a:t>V.Indiresan</a:t>
                      </a:r>
                      <a:endParaRPr lang="en-US" dirty="0">
                        <a:latin typeface="Times New Roman" pitchFamily="18" charset="0"/>
                        <a:cs typeface="Times New Roman" pitchFamily="18" charset="0"/>
                      </a:endParaRPr>
                    </a:p>
                  </a:txBody>
                  <a:tcPr/>
                </a:tc>
                <a:tc>
                  <a:txBody>
                    <a:bodyPr/>
                    <a:lstStyle/>
                    <a:p>
                      <a:pPr algn="just"/>
                      <a:r>
                        <a:rPr lang="en-US" dirty="0" smtClean="0">
                          <a:latin typeface="Times New Roman" pitchFamily="18" charset="0"/>
                          <a:cs typeface="Times New Roman" pitchFamily="18" charset="0"/>
                        </a:rPr>
                        <a:t>Biometric Finger print devices are used in the Electronic Voting machine for voter verification. We have designed a finger print based voting machine where there is no need for the user to carry his ID which contains his required details.</a:t>
                      </a:r>
                      <a:endParaRPr lang="en-US" dirty="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990600" y="0"/>
          <a:ext cx="7791450" cy="6588760"/>
        </p:xfrm>
        <a:graphic>
          <a:graphicData uri="http://schemas.openxmlformats.org/drawingml/2006/table">
            <a:tbl>
              <a:tblPr firstRow="1" bandRow="1">
                <a:tableStyleId>{5C22544A-7EE6-4342-B048-85BDC9FD1C3A}</a:tableStyleId>
              </a:tblPr>
              <a:tblGrid>
                <a:gridCol w="2597150"/>
                <a:gridCol w="2597150"/>
                <a:gridCol w="2597150"/>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just"/>
                      <a:r>
                        <a:rPr lang="en-US" sz="1800" dirty="0" smtClean="0">
                          <a:latin typeface="Times New Roman" pitchFamily="18" charset="0"/>
                          <a:cs typeface="Times New Roman" pitchFamily="18" charset="0"/>
                        </a:rPr>
                        <a:t>Implementation of electronic voting machine through FPGA”.</a:t>
                      </a:r>
                      <a:endParaRPr lang="en-US"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Timaedeepkaurameja, jasleenkarubassi ,D amanjeet </a:t>
                      </a:r>
                      <a:r>
                        <a:rPr lang="en-US" sz="1800" dirty="0" err="1" smtClean="0">
                          <a:latin typeface="Times New Roman" pitchFamily="18" charset="0"/>
                          <a:cs typeface="Times New Roman" pitchFamily="18" charset="0"/>
                        </a:rPr>
                        <a:t>kaur</a:t>
                      </a:r>
                      <a:r>
                        <a:rPr lang="en-US" sz="1800"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txBody>
                  <a:tcPr/>
                </a:tc>
                <a:tc>
                  <a:txBody>
                    <a:bodyPr/>
                    <a:lstStyle/>
                    <a:p>
                      <a:pPr algn="just"/>
                      <a:r>
                        <a:rPr kumimoji="0" lang="en-US" kern="1200" dirty="0" smtClean="0">
                          <a:solidFill>
                            <a:schemeClr val="dk1"/>
                          </a:solidFill>
                          <a:latin typeface="Times New Roman" pitchFamily="18" charset="0"/>
                          <a:ea typeface="+mn-ea"/>
                          <a:cs typeface="Times New Roman" pitchFamily="18" charset="0"/>
                        </a:rPr>
                        <a:t>In earlier days, there are so many electoral systems </a:t>
                      </a:r>
                      <a:r>
                        <a:rPr kumimoji="0" lang="en-US" kern="1200" dirty="0" err="1" smtClean="0">
                          <a:solidFill>
                            <a:schemeClr val="dk1"/>
                          </a:solidFill>
                          <a:latin typeface="Times New Roman" pitchFamily="18" charset="0"/>
                          <a:ea typeface="+mn-ea"/>
                          <a:cs typeface="Times New Roman" pitchFamily="18" charset="0"/>
                        </a:rPr>
                        <a:t>i.e</a:t>
                      </a:r>
                      <a:r>
                        <a:rPr kumimoji="0" lang="en-US" kern="1200" dirty="0" smtClean="0">
                          <a:solidFill>
                            <a:schemeClr val="dk1"/>
                          </a:solidFill>
                          <a:latin typeface="Times New Roman" pitchFamily="18" charset="0"/>
                          <a:ea typeface="+mn-ea"/>
                          <a:cs typeface="Times New Roman" pitchFamily="18" charset="0"/>
                        </a:rPr>
                        <a:t>, paper ballots, punch cards. In the existing, fingerprint voting system was implemented using Adriano UNO technology.</a:t>
                      </a:r>
                      <a:endParaRPr lang="en-US" dirty="0" smtClean="0">
                        <a:latin typeface="Times New Roman" pitchFamily="18" charset="0"/>
                        <a:cs typeface="Times New Roman" pitchFamily="18" charset="0"/>
                      </a:endParaRPr>
                    </a:p>
                  </a:txBody>
                  <a:tcPr/>
                </a:tc>
              </a:tr>
              <a:tr h="370840">
                <a:tc>
                  <a:txBody>
                    <a:bodyPr/>
                    <a:lstStyle/>
                    <a:p>
                      <a:pPr algn="just"/>
                      <a:r>
                        <a:rPr lang="en-US" sz="1800" dirty="0" smtClean="0">
                          <a:latin typeface="Times New Roman" pitchFamily="18" charset="0"/>
                          <a:cs typeface="Times New Roman" pitchFamily="18" charset="0"/>
                        </a:rPr>
                        <a:t>"security analysis of India's electronic voting machine,”.</a:t>
                      </a:r>
                      <a:endParaRPr lang="en-US" dirty="0">
                        <a:latin typeface="Times New Roman" pitchFamily="18" charset="0"/>
                        <a:cs typeface="Times New Roman" pitchFamily="18" charset="0"/>
                      </a:endParaRPr>
                    </a:p>
                  </a:txBody>
                  <a:tcPr/>
                </a:tc>
                <a:tc>
                  <a:txBody>
                    <a:bodyPr/>
                    <a:lstStyle/>
                    <a:p>
                      <a:pPr algn="just"/>
                      <a:r>
                        <a:rPr lang="en-US" sz="1800" dirty="0" err="1" smtClean="0">
                          <a:latin typeface="Times New Roman" pitchFamily="18" charset="0"/>
                          <a:cs typeface="Times New Roman" pitchFamily="18" charset="0"/>
                        </a:rPr>
                        <a:t>Hari</a:t>
                      </a:r>
                      <a:r>
                        <a:rPr lang="en-US" sz="1800" dirty="0" smtClean="0">
                          <a:latin typeface="Times New Roman" pitchFamily="18" charset="0"/>
                          <a:cs typeface="Times New Roman" pitchFamily="18" charset="0"/>
                        </a:rPr>
                        <a:t> K. Prasad J. Alex haldermanRopGonggrijp </a:t>
                      </a:r>
                      <a:endParaRPr lang="en-US" dirty="0">
                        <a:latin typeface="Times New Roman" pitchFamily="18" charset="0"/>
                        <a:cs typeface="Times New Roman" pitchFamily="18" charset="0"/>
                      </a:endParaRPr>
                    </a:p>
                  </a:txBody>
                  <a:tcPr/>
                </a:tc>
                <a:tc>
                  <a:txBody>
                    <a:bodyPr/>
                    <a:lstStyle/>
                    <a:p>
                      <a:pPr algn="just"/>
                      <a:r>
                        <a:rPr lang="en-US" dirty="0" smtClean="0">
                          <a:latin typeface="Times New Roman" pitchFamily="18" charset="0"/>
                          <a:cs typeface="Times New Roman" pitchFamily="18" charset="0"/>
                        </a:rPr>
                        <a:t>India uses paperless electronic voting machines (EVMs) for its state and national elections. These machines use a simple embedded system architecture that makes them considerably different from the complex electronic voting systems found in the U.S. and Europe (where almost all prior research has focused).</a:t>
                      </a: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a:xfrm>
            <a:off x="1435608" y="1447800"/>
            <a:ext cx="7498080" cy="5029200"/>
          </a:xfrm>
        </p:spPr>
        <p:txBody>
          <a:bodyPr>
            <a:noAutofit/>
          </a:bodyPr>
          <a:lstStyle/>
          <a:p>
            <a:pPr algn="just">
              <a:lnSpc>
                <a:spcPct val="150000"/>
              </a:lnSpc>
            </a:pP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Balaji</a:t>
            </a:r>
            <a:r>
              <a:rPr lang="en-US" sz="2000" dirty="0" smtClean="0">
                <a:latin typeface="Times New Roman" pitchFamily="18" charset="0"/>
                <a:cs typeface="Times New Roman" pitchFamily="18" charset="0"/>
              </a:rPr>
              <a:t>, Speech of </a:t>
            </a:r>
            <a:r>
              <a:rPr lang="en-US" sz="2000" dirty="0" err="1" smtClean="0">
                <a:latin typeface="Times New Roman" pitchFamily="18" charset="0"/>
                <a:cs typeface="Times New Roman" pitchFamily="18" charset="0"/>
              </a:rPr>
              <a:t>Shri</a:t>
            </a:r>
            <a:r>
              <a:rPr lang="en-US" sz="2000" dirty="0" smtClean="0">
                <a:latin typeface="Times New Roman" pitchFamily="18" charset="0"/>
                <a:cs typeface="Times New Roman" pitchFamily="18" charset="0"/>
              </a:rPr>
              <a:t> V S </a:t>
            </a:r>
            <a:r>
              <a:rPr lang="en-US" sz="2000" dirty="0" err="1" smtClean="0">
                <a:latin typeface="Times New Roman" pitchFamily="18" charset="0"/>
                <a:cs typeface="Times New Roman" pitchFamily="18" charset="0"/>
              </a:rPr>
              <a:t>Sampath</a:t>
            </a:r>
            <a:r>
              <a:rPr lang="en-US" sz="2000" dirty="0" smtClean="0">
                <a:latin typeface="Times New Roman" pitchFamily="18" charset="0"/>
                <a:cs typeface="Times New Roman" pitchFamily="18" charset="0"/>
              </a:rPr>
              <a:t>, CEC </a:t>
            </a:r>
            <a:r>
              <a:rPr lang="en-US" sz="2000" dirty="0" smtClean="0">
                <a:latin typeface="Times New Roman" pitchFamily="18" charset="0"/>
                <a:cs typeface="Times New Roman" pitchFamily="18" charset="0"/>
              </a:rPr>
              <a:t>for </a:t>
            </a:r>
            <a:r>
              <a:rPr lang="en-US" sz="2000" dirty="0" err="1" smtClean="0">
                <a:latin typeface="Times New Roman" pitchFamily="18" charset="0"/>
                <a:cs typeface="Times New Roman" pitchFamily="18" charset="0"/>
              </a:rPr>
              <a:t>Defence</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Estates Day Lecture </a:t>
            </a:r>
            <a:r>
              <a:rPr lang="en-US" sz="2000" dirty="0" smtClean="0">
                <a:latin typeface="Times New Roman" pitchFamily="18" charset="0"/>
                <a:cs typeface="Times New Roman" pitchFamily="18" charset="0"/>
              </a:rPr>
              <a:t>2014.</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[2] R. </a:t>
            </a:r>
            <a:r>
              <a:rPr lang="en-US" sz="2000" dirty="0" err="1" smtClean="0">
                <a:latin typeface="Times New Roman" pitchFamily="18" charset="0"/>
                <a:cs typeface="Times New Roman" pitchFamily="18" charset="0"/>
              </a:rPr>
              <a:t>Haenni</a:t>
            </a:r>
            <a:r>
              <a:rPr lang="en-US" sz="2000" dirty="0" smtClean="0">
                <a:latin typeface="Times New Roman" pitchFamily="18" charset="0"/>
                <a:cs typeface="Times New Roman" pitchFamily="18" charset="0"/>
              </a:rPr>
              <a:t>, E. </a:t>
            </a:r>
            <a:r>
              <a:rPr lang="en-US" sz="2000" dirty="0" err="1" smtClean="0">
                <a:latin typeface="Times New Roman" pitchFamily="18" charset="0"/>
                <a:cs typeface="Times New Roman" pitchFamily="18" charset="0"/>
              </a:rPr>
              <a:t>Dubuis</a:t>
            </a:r>
            <a:r>
              <a:rPr lang="en-US" sz="2000" dirty="0" smtClean="0">
                <a:latin typeface="Times New Roman" pitchFamily="18" charset="0"/>
                <a:cs typeface="Times New Roman" pitchFamily="18" charset="0"/>
              </a:rPr>
              <a:t>, and U. </a:t>
            </a:r>
            <a:r>
              <a:rPr lang="en-US" sz="2000" dirty="0" err="1" smtClean="0">
                <a:latin typeface="Times New Roman" pitchFamily="18" charset="0"/>
                <a:cs typeface="Times New Roman" pitchFamily="18" charset="0"/>
              </a:rPr>
              <a:t>Ultes-Nitsche</a:t>
            </a:r>
            <a:r>
              <a:rPr lang="en-US" sz="2000" dirty="0" err="1"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Research</a:t>
            </a:r>
            <a:r>
              <a:rPr lang="en-US" sz="2000" dirty="0" smtClean="0">
                <a:latin typeface="Times New Roman" pitchFamily="18" charset="0"/>
                <a:cs typeface="Times New Roman" pitchFamily="18" charset="0"/>
              </a:rPr>
              <a:t> on e-voting technologies</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3] G.V.L. N. </a:t>
            </a:r>
            <a:r>
              <a:rPr lang="en-US" sz="2000" dirty="0" err="1" smtClean="0">
                <a:latin typeface="Times New Roman" pitchFamily="18" charset="0"/>
                <a:cs typeface="Times New Roman" pitchFamily="18" charset="0"/>
              </a:rPr>
              <a:t>Rao</a:t>
            </a:r>
            <a:r>
              <a:rPr lang="en-US" sz="2000" dirty="0" smtClean="0">
                <a:latin typeface="Times New Roman" pitchFamily="18" charset="0"/>
                <a:cs typeface="Times New Roman" pitchFamily="18" charset="0"/>
              </a:rPr>
              <a:t>. Democracy at Risk! Citizens </a:t>
            </a:r>
            <a:r>
              <a:rPr lang="en-US" sz="2000" dirty="0" smtClean="0">
                <a:latin typeface="Times New Roman" pitchFamily="18" charset="0"/>
                <a:cs typeface="Times New Roman" pitchFamily="18" charset="0"/>
              </a:rPr>
              <a:t>for </a:t>
            </a:r>
            <a:r>
              <a:rPr lang="en-US" sz="2000" dirty="0" err="1" smtClean="0">
                <a:latin typeface="Times New Roman" pitchFamily="18" charset="0"/>
                <a:cs typeface="Times New Roman" pitchFamily="18" charset="0"/>
              </a:rPr>
              <a:t>Veri_ability</a:t>
            </a:r>
            <a:r>
              <a:rPr lang="en-US" sz="2000" dirty="0" smtClean="0">
                <a:latin typeface="Times New Roman" pitchFamily="18" charset="0"/>
                <a:cs typeface="Times New Roman" pitchFamily="18" charset="0"/>
              </a:rPr>
              <a:t>, Transparency &amp; Accountability </a:t>
            </a:r>
            <a:r>
              <a:rPr lang="en-US" sz="2000" dirty="0" smtClean="0">
                <a:latin typeface="Times New Roman" pitchFamily="18" charset="0"/>
                <a:cs typeface="Times New Roman" pitchFamily="18" charset="0"/>
              </a:rPr>
              <a:t>in Elections</a:t>
            </a:r>
            <a:r>
              <a:rPr lang="en-US" sz="2000" dirty="0" smtClean="0">
                <a:latin typeface="Times New Roman" pitchFamily="18" charset="0"/>
                <a:cs typeface="Times New Roman" pitchFamily="18" charset="0"/>
              </a:rPr>
              <a:t>, New Delhi,</a:t>
            </a:r>
          </a:p>
          <a:p>
            <a:pPr algn="just">
              <a:lnSpc>
                <a:spcPct val="150000"/>
              </a:lnSpc>
            </a:pPr>
            <a:r>
              <a:rPr lang="en-US" sz="2000" dirty="0" smtClean="0">
                <a:latin typeface="Times New Roman" pitchFamily="18" charset="0"/>
                <a:cs typeface="Times New Roman" pitchFamily="18" charset="0"/>
              </a:rPr>
              <a:t>[4] Election Commission of India.</a:t>
            </a:r>
          </a:p>
          <a:p>
            <a:pPr algn="just">
              <a:lnSpc>
                <a:spcPct val="150000"/>
              </a:lnSpc>
            </a:pPr>
            <a:r>
              <a:rPr lang="en-US" sz="2000" dirty="0" smtClean="0">
                <a:latin typeface="Times New Roman" pitchFamily="18" charset="0"/>
                <a:cs typeface="Times New Roman" pitchFamily="18" charset="0"/>
              </a:rPr>
              <a:t>[5] A. K. </a:t>
            </a:r>
            <a:r>
              <a:rPr lang="en-US" sz="2000" dirty="0" err="1" smtClean="0">
                <a:latin typeface="Times New Roman" pitchFamily="18" charset="0"/>
                <a:cs typeface="Times New Roman" pitchFamily="18" charset="0"/>
              </a:rPr>
              <a:t>Agarwala</a:t>
            </a:r>
            <a:r>
              <a:rPr lang="en-US" sz="2000" dirty="0" smtClean="0">
                <a:latin typeface="Times New Roman" pitchFamily="18" charset="0"/>
                <a:cs typeface="Times New Roman" pitchFamily="18" charset="0"/>
              </a:rPr>
              <a:t>, D. T. </a:t>
            </a:r>
            <a:r>
              <a:rPr lang="en-US" sz="2000" dirty="0" err="1" smtClean="0">
                <a:latin typeface="Times New Roman" pitchFamily="18" charset="0"/>
                <a:cs typeface="Times New Roman" pitchFamily="18" charset="0"/>
              </a:rPr>
              <a:t>Shahani</a:t>
            </a:r>
            <a:r>
              <a:rPr lang="en-US" sz="2000" dirty="0" smtClean="0">
                <a:latin typeface="Times New Roman" pitchFamily="18" charset="0"/>
                <a:cs typeface="Times New Roman" pitchFamily="18" charset="0"/>
              </a:rPr>
              <a:t>, and P. V. </a:t>
            </a:r>
            <a:r>
              <a:rPr lang="en-US" sz="2000" dirty="0" err="1" smtClean="0">
                <a:latin typeface="Times New Roman" pitchFamily="18" charset="0"/>
                <a:cs typeface="Times New Roman" pitchFamily="18" charset="0"/>
              </a:rPr>
              <a:t>Indiresan.Report</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of the expert committee for evaluation of </a:t>
            </a:r>
            <a:r>
              <a:rPr lang="en-US" sz="2000" dirty="0" smtClean="0">
                <a:latin typeface="Times New Roman" pitchFamily="18" charset="0"/>
                <a:cs typeface="Times New Roman" pitchFamily="18" charset="0"/>
              </a:rPr>
              <a:t>the upgraded </a:t>
            </a:r>
            <a:r>
              <a:rPr lang="en-US" sz="2000" dirty="0" smtClean="0">
                <a:latin typeface="Times New Roman" pitchFamily="18" charset="0"/>
                <a:cs typeface="Times New Roman" pitchFamily="18" charset="0"/>
              </a:rPr>
              <a:t>electronic voting machine (EVM). </a:t>
            </a:r>
            <a:r>
              <a:rPr lang="en-US" sz="2000" dirty="0" smtClean="0">
                <a:latin typeface="Times New Roman" pitchFamily="18" charset="0"/>
                <a:cs typeface="Times New Roman" pitchFamily="18" charset="0"/>
              </a:rPr>
              <a:t>Sept.2006</a:t>
            </a:r>
            <a:r>
              <a:rPr lang="en-US" sz="2000" dirty="0" smtClean="0">
                <a:latin typeface="Times New Roman" pitchFamily="18" charset="0"/>
                <a:cs typeface="Times New Roman" pitchFamily="18" charset="0"/>
              </a:rPr>
              <a:t>.</a:t>
            </a:r>
          </a:p>
          <a:p>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fontScale="25000" lnSpcReduction="20000"/>
          </a:bodyPr>
          <a:lstStyle/>
          <a:p>
            <a:pPr algn="just">
              <a:lnSpc>
                <a:spcPct val="170000"/>
              </a:lnSpc>
            </a:pPr>
            <a:r>
              <a:rPr lang="en-US" sz="8000" dirty="0" smtClean="0">
                <a:latin typeface="Times New Roman" pitchFamily="18" charset="0"/>
                <a:cs typeface="Times New Roman" pitchFamily="18" charset="0"/>
              </a:rPr>
              <a:t>[6] Wikipedia. Results of the 2009 Indian </a:t>
            </a:r>
            <a:r>
              <a:rPr lang="en-US" sz="8000" dirty="0" smtClean="0">
                <a:latin typeface="Times New Roman" pitchFamily="18" charset="0"/>
                <a:cs typeface="Times New Roman" pitchFamily="18" charset="0"/>
              </a:rPr>
              <a:t>general election </a:t>
            </a:r>
            <a:r>
              <a:rPr lang="en-US" sz="8000" dirty="0" smtClean="0">
                <a:latin typeface="Times New Roman" pitchFamily="18" charset="0"/>
                <a:cs typeface="Times New Roman" pitchFamily="18" charset="0"/>
              </a:rPr>
              <a:t>by parliamentary constituency </a:t>
            </a:r>
            <a:r>
              <a:rPr lang="en-US" sz="8000" dirty="0" smtClean="0">
                <a:latin typeface="Times New Roman" pitchFamily="18" charset="0"/>
                <a:cs typeface="Times New Roman" pitchFamily="18" charset="0"/>
              </a:rPr>
              <a:t>Sanjay Kumar</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Manpreet</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Singh</a:t>
            </a:r>
            <a:r>
              <a:rPr lang="en-US" sz="8000" dirty="0" err="1" smtClean="0">
                <a:latin typeface="Times New Roman" pitchFamily="18" charset="0"/>
                <a:cs typeface="Times New Roman" pitchFamily="18" charset="0"/>
              </a:rPr>
              <a:t>,”DESIGN</a:t>
            </a:r>
            <a:r>
              <a:rPr lang="en-US" sz="8000" dirty="0" smtClean="0">
                <a:latin typeface="Times New Roman" pitchFamily="18" charset="0"/>
                <a:cs typeface="Times New Roman" pitchFamily="18" charset="0"/>
              </a:rPr>
              <a:t> OF A </a:t>
            </a:r>
            <a:r>
              <a:rPr lang="en-US" sz="8000" dirty="0" smtClean="0">
                <a:latin typeface="Times New Roman" pitchFamily="18" charset="0"/>
                <a:cs typeface="Times New Roman" pitchFamily="18" charset="0"/>
              </a:rPr>
              <a:t>SECURE  ELECTRONIC VOTIN SYSTEM USING FINGERPRINT </a:t>
            </a:r>
            <a:r>
              <a:rPr lang="en-US" sz="8000" dirty="0" smtClean="0">
                <a:latin typeface="Times New Roman" pitchFamily="18" charset="0"/>
                <a:cs typeface="Times New Roman" pitchFamily="18" charset="0"/>
              </a:rPr>
              <a:t>TECHNIQUE</a:t>
            </a:r>
            <a:r>
              <a:rPr lang="en-US" sz="8000" dirty="0" smtClean="0">
                <a:latin typeface="Times New Roman" pitchFamily="18" charset="0"/>
                <a:cs typeface="Times New Roman" pitchFamily="18" charset="0"/>
              </a:rPr>
              <a:t>”,</a:t>
            </a:r>
            <a:r>
              <a:rPr lang="en-US" sz="8000" dirty="0" smtClean="0">
                <a:latin typeface="Times New Roman" pitchFamily="18" charset="0"/>
                <a:cs typeface="Times New Roman" pitchFamily="18" charset="0"/>
              </a:rPr>
              <a:t>.</a:t>
            </a:r>
            <a:endParaRPr lang="en-US" sz="8000" dirty="0" smtClean="0">
              <a:latin typeface="Times New Roman" pitchFamily="18" charset="0"/>
              <a:cs typeface="Times New Roman" pitchFamily="18" charset="0"/>
            </a:endParaRPr>
          </a:p>
          <a:p>
            <a:pPr algn="just">
              <a:lnSpc>
                <a:spcPct val="170000"/>
              </a:lnSpc>
            </a:pPr>
            <a:r>
              <a:rPr lang="en-US" sz="8000" dirty="0" smtClean="0">
                <a:latin typeface="Times New Roman" pitchFamily="18" charset="0"/>
                <a:cs typeface="Times New Roman" pitchFamily="18" charset="0"/>
              </a:rPr>
              <a:t>[</a:t>
            </a:r>
            <a:r>
              <a:rPr lang="en-US" sz="8000" dirty="0" smtClean="0">
                <a:latin typeface="Times New Roman" pitchFamily="18" charset="0"/>
                <a:cs typeface="Times New Roman" pitchFamily="18" charset="0"/>
              </a:rPr>
              <a:t>7] Press Trust of India.</a:t>
            </a:r>
          </a:p>
          <a:p>
            <a:pPr algn="just">
              <a:lnSpc>
                <a:spcPct val="170000"/>
              </a:lnSpc>
            </a:pPr>
            <a:r>
              <a:rPr lang="en-US" sz="8000" dirty="0" smtClean="0">
                <a:latin typeface="Times New Roman" pitchFamily="18" charset="0"/>
                <a:cs typeface="Times New Roman" pitchFamily="18" charset="0"/>
              </a:rPr>
              <a:t>[8] Timaedeepkaurameja, jasleenkarubassi ,D </a:t>
            </a:r>
            <a:r>
              <a:rPr lang="en-US" sz="8000" dirty="0" smtClean="0">
                <a:latin typeface="Times New Roman" pitchFamily="18" charset="0"/>
                <a:cs typeface="Times New Roman" pitchFamily="18" charset="0"/>
              </a:rPr>
              <a:t>amanjeet </a:t>
            </a:r>
            <a:r>
              <a:rPr lang="en-US" sz="8000" dirty="0" err="1" smtClean="0">
                <a:latin typeface="Times New Roman" pitchFamily="18" charset="0"/>
                <a:cs typeface="Times New Roman" pitchFamily="18" charset="0"/>
              </a:rPr>
              <a:t>kaur</a:t>
            </a:r>
            <a:r>
              <a:rPr lang="en-US" sz="8000" dirty="0" smtClean="0">
                <a:latin typeface="Times New Roman" pitchFamily="18" charset="0"/>
                <a:cs typeface="Times New Roman" pitchFamily="18" charset="0"/>
              </a:rPr>
              <a:t>" Implementation of electronic voting </a:t>
            </a:r>
            <a:r>
              <a:rPr lang="en-US" sz="8000" dirty="0" smtClean="0">
                <a:latin typeface="Times New Roman" pitchFamily="18" charset="0"/>
                <a:cs typeface="Times New Roman" pitchFamily="18" charset="0"/>
              </a:rPr>
              <a:t>machine through FPGA”.</a:t>
            </a:r>
            <a:endParaRPr lang="en-US" sz="8000" dirty="0" smtClean="0">
              <a:latin typeface="Times New Roman" pitchFamily="18" charset="0"/>
              <a:cs typeface="Times New Roman" pitchFamily="18" charset="0"/>
            </a:endParaRPr>
          </a:p>
          <a:p>
            <a:pPr algn="just">
              <a:lnSpc>
                <a:spcPct val="170000"/>
              </a:lnSpc>
            </a:pPr>
            <a:r>
              <a:rPr lang="en-US" sz="8000" dirty="0" smtClean="0">
                <a:latin typeface="Times New Roman" pitchFamily="18" charset="0"/>
                <a:cs typeface="Times New Roman" pitchFamily="18" charset="0"/>
              </a:rPr>
              <a:t>[9] </a:t>
            </a:r>
            <a:r>
              <a:rPr lang="en-US" sz="8000" dirty="0" err="1" smtClean="0">
                <a:latin typeface="Times New Roman" pitchFamily="18" charset="0"/>
                <a:cs typeface="Times New Roman" pitchFamily="18" charset="0"/>
              </a:rPr>
              <a:t>Hari</a:t>
            </a:r>
            <a:r>
              <a:rPr lang="en-US" sz="8000" dirty="0" smtClean="0">
                <a:latin typeface="Times New Roman" pitchFamily="18" charset="0"/>
                <a:cs typeface="Times New Roman" pitchFamily="18" charset="0"/>
              </a:rPr>
              <a:t> K. Prasad J. Alex </a:t>
            </a:r>
            <a:r>
              <a:rPr lang="en-US" sz="8000" dirty="0" smtClean="0">
                <a:latin typeface="Times New Roman" pitchFamily="18" charset="0"/>
                <a:cs typeface="Times New Roman" pitchFamily="18" charset="0"/>
              </a:rPr>
              <a:t>haldermanRopGonggrijp "security </a:t>
            </a:r>
            <a:r>
              <a:rPr lang="en-US" sz="8000" dirty="0" smtClean="0">
                <a:latin typeface="Times New Roman" pitchFamily="18" charset="0"/>
                <a:cs typeface="Times New Roman" pitchFamily="18" charset="0"/>
              </a:rPr>
              <a:t>analysis of India's electronic </a:t>
            </a:r>
            <a:r>
              <a:rPr lang="en-US" sz="8000" dirty="0" smtClean="0">
                <a:latin typeface="Times New Roman" pitchFamily="18" charset="0"/>
                <a:cs typeface="Times New Roman" pitchFamily="18" charset="0"/>
              </a:rPr>
              <a:t>voting machine,”.</a:t>
            </a:r>
            <a:endParaRPr lang="en-US" sz="8000"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118</TotalTime>
  <Words>843</Words>
  <Application>Microsoft Office PowerPoint</Application>
  <PresentationFormat>On-screen Show (4:3)</PresentationFormat>
  <Paragraphs>51</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      IoT based Fingerprint Voting System</vt:lpstr>
      <vt:lpstr>ABSTRACT</vt:lpstr>
      <vt:lpstr>Slide 3</vt:lpstr>
      <vt:lpstr>Existing System</vt:lpstr>
      <vt:lpstr>Disadvantages</vt:lpstr>
      <vt:lpstr>Proposed System</vt:lpstr>
      <vt:lpstr>Advantages</vt:lpstr>
      <vt:lpstr>BLOCK DIAGRAM</vt:lpstr>
      <vt:lpstr>Literature Survey</vt:lpstr>
      <vt:lpstr>Slide 10</vt:lpstr>
      <vt:lpstr>References</vt:lpstr>
      <vt:lpstr>Slide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Mohan</dc:creator>
  <cp:lastModifiedBy>TTS</cp:lastModifiedBy>
  <cp:revision>44</cp:revision>
  <dcterms:created xsi:type="dcterms:W3CDTF">2006-08-16T00:00:00Z</dcterms:created>
  <dcterms:modified xsi:type="dcterms:W3CDTF">2020-01-25T12:14:34Z</dcterms:modified>
</cp:coreProperties>
</file>