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15" r:id="rId2"/>
    <p:sldId id="257" r:id="rId3"/>
    <p:sldId id="316"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219200" y="1447800"/>
            <a:ext cx="7714488" cy="40386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Concurrent </a:t>
            </a:r>
            <a:r>
              <a:rPr lang="en-US" b="1" dirty="0" smtClean="0"/>
              <a:t>Healthcare Data Processing and Storage Framework using Deep Learning in Distributed Cloud Computing Environment </a:t>
            </a: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endParaRPr lang="en-US" sz="3600" dirty="0">
              <a:latin typeface="Times New Roman" pitchFamily="18" charset="0"/>
              <a:cs typeface="Times New Roman" pitchFamily="18" charset="0"/>
            </a:endParaRPr>
          </a:p>
        </p:txBody>
      </p:sp>
      <p:sp>
        <p:nvSpPr>
          <p:cNvPr id="15361" name="Rectangle 1"/>
          <p:cNvSpPr>
            <a:spLocks noChangeArrowheads="1"/>
          </p:cNvSpPr>
          <p:nvPr/>
        </p:nvSpPr>
        <p:spPr bwMode="auto">
          <a:xfrm>
            <a:off x="1143000" y="1905000"/>
            <a:ext cx="77724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 name="Rectangle 1"/>
          <p:cNvSpPr>
            <a:spLocks noChangeArrowheads="1"/>
          </p:cNvSpPr>
          <p:nvPr/>
        </p:nvSpPr>
        <p:spPr bwMode="auto">
          <a:xfrm>
            <a:off x="1143000" y="2209800"/>
            <a:ext cx="800100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en-US" sz="2200" b="1" dirty="0" smtClean="0">
              <a:latin typeface="Times New Roman" pitchFamily="18" charset="0"/>
              <a:ea typeface="Calibri" pitchFamily="34"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Distributed </a:t>
            </a:r>
            <a:r>
              <a:rPr lang="en-US" sz="2000" dirty="0" smtClean="0">
                <a:latin typeface="Times New Roman" pitchFamily="18" charset="0"/>
                <a:cs typeface="Times New Roman" pitchFamily="18" charset="0"/>
              </a:rPr>
              <a:t>cloud computing environments rely on sophisticated communication and sharing paradigms for ease of access, information processing, and analysis. The challenging characteristic of such cloud computing environments is the concurrency and access as both the service provider and end-user rely on the common sharing platform.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manuscript, retrieval and storage-based indexing framework (RSIF) is designed to improve the concurrency of user and service provider access to the cloud-stored healthcare data. Concurrency is achieved through replication-free and continuous indexing and time-constrained retrieval of stored information. </a:t>
            </a:r>
            <a:endParaRPr lang="en-US" sz="2000" dirty="0" smtClean="0">
              <a:latin typeface="Times New Roman" pitchFamily="18" charset="0"/>
              <a:cs typeface="Times New Roman" pitchFamily="18" charset="0"/>
            </a:endParaRPr>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pPr>
              <a:buNone/>
            </a:pPr>
            <a:r>
              <a:rPr lang="en-US" sz="2400" dirty="0" smtClean="0"/>
              <a:t> </a:t>
            </a:r>
          </a:p>
          <a:p>
            <a:pPr>
              <a:buNone/>
            </a:pPr>
            <a:r>
              <a:rPr lang="en-US" sz="2400" dirty="0" smtClean="0"/>
              <a:t>  </a:t>
            </a:r>
          </a:p>
          <a:p>
            <a:endParaRPr lang="en-US" sz="2400" dirty="0" smtClean="0"/>
          </a:p>
          <a:p>
            <a:endParaRPr lang="en-US" sz="2400" dirty="0" smtClean="0"/>
          </a:p>
          <a:p>
            <a:pPr>
              <a:buNone/>
            </a:pPr>
            <a:r>
              <a:rPr lang="en-US" sz="2400" b="1" dirty="0" smtClean="0"/>
              <a:t> </a:t>
            </a:r>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a:bodyPr>
          <a:lstStyle/>
          <a:p>
            <a:pPr algn="just">
              <a:lnSpc>
                <a:spcPct val="160000"/>
              </a:lnSpc>
              <a:buNone/>
            </a:pPr>
            <a:r>
              <a:rPr lang="en-US" sz="1800" b="1"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p:txBody>
      </p:sp>
      <p:sp>
        <p:nvSpPr>
          <p:cNvPr id="5" name="Rectangle 4"/>
          <p:cNvSpPr/>
          <p:nvPr/>
        </p:nvSpPr>
        <p:spPr>
          <a:xfrm>
            <a:off x="1447800" y="457200"/>
            <a:ext cx="6781800" cy="4198522"/>
          </a:xfrm>
          <a:prstGeom prst="rect">
            <a:avLst/>
          </a:prstGeom>
        </p:spPr>
        <p:txBody>
          <a:bodyPr wrap="square">
            <a:spAutoFit/>
          </a:bodyPr>
          <a:lstStyle/>
          <a:p>
            <a:pPr algn="just">
              <a:lnSpc>
                <a:spcPct val="150000"/>
              </a:lnSpc>
              <a:buFont typeface="Wingdings" pitchFamily="2" charset="2"/>
              <a:buChar char="Ø"/>
            </a:pPr>
            <a:r>
              <a:rPr lang="en-US" dirty="0" smtClean="0"/>
              <a:t>The process of classifying the constraints for data augmentation and update is performed using deep learning for all the storage instances. Through conditional assessment, the learning process determines the approximation of indexing and ordering for storing and retrieval respectively. This helps to reduce the time for access and retrieval concurrently, provided the process is not dependent. </a:t>
            </a:r>
            <a:endParaRPr lang="en-US" dirty="0" smtClean="0"/>
          </a:p>
          <a:p>
            <a:pPr algn="just">
              <a:lnSpc>
                <a:spcPct val="150000"/>
              </a:lnSpc>
              <a:buFont typeface="Wingdings" pitchFamily="2" charset="2"/>
              <a:buChar char="Ø"/>
            </a:pPr>
            <a:r>
              <a:rPr lang="en-US" dirty="0" smtClean="0"/>
              <a:t>The </a:t>
            </a:r>
            <a:r>
              <a:rPr lang="en-US" dirty="0" smtClean="0"/>
              <a:t>simulation analysis using the metrics discontinuous indexing, replicated data, retrieval time, and cost proves the reliability of the proposed framework.</a:t>
            </a:r>
          </a:p>
          <a:p>
            <a:pPr algn="just">
              <a:lnSpc>
                <a:spcPct val="150000"/>
              </a:lnSpc>
            </a:pPr>
            <a:r>
              <a:rPr lang="en-US" b="1" dirty="0" smtClean="0"/>
              <a:t> </a:t>
            </a:r>
            <a:endParaRPr 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endParaRPr lang="en-US" sz="2000" dirty="0" smtClean="0"/>
          </a:p>
          <a:p>
            <a:pPr algn="just">
              <a:lnSpc>
                <a:spcPct val="150000"/>
              </a:lnSpc>
              <a:buFont typeface="Wingdings" pitchFamily="2" charset="2"/>
              <a:buChar char="Ø"/>
            </a:pPr>
            <a:r>
              <a:rPr lang="en-US" sz="2000" dirty="0" smtClean="0">
                <a:latin typeface="Times New Roman" pitchFamily="18" charset="0"/>
                <a:cs typeface="Times New Roman" pitchFamily="18" charset="0"/>
              </a:rPr>
              <a:t>It is entering an era of big data, which facilitated great improvement in various sectors. Particularly, assisted by wireless communications and mobile computing, mobile devices have emerged with a great potential to renovate the healthcare industry.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Although </a:t>
            </a:r>
            <a:r>
              <a:rPr lang="en-US" sz="2000" dirty="0" smtClean="0">
                <a:latin typeface="Times New Roman" pitchFamily="18" charset="0"/>
                <a:cs typeface="Times New Roman" pitchFamily="18" charset="0"/>
              </a:rPr>
              <a:t>the advanced techniques will make it possible to understand what is happening in our body more deeply, it is extremely difficult to handle and process the big health data anytime and anywhere. Therefore, data analytics and mobile computing are significant for the healthcare systems to meet many technical challenges and problems that need to be addressed to realize this potential.</a:t>
            </a:r>
          </a:p>
          <a:p>
            <a:pPr algn="just">
              <a:lnSpc>
                <a:spcPct val="150000"/>
              </a:lnSpc>
              <a:buNone/>
            </a:pPr>
            <a:endParaRPr lang="en-US" sz="2000" dirty="0" smtClean="0"/>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lnSpcReduction="10000"/>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The challenge facing mobile computing is the issue of energy consumption, especially in the medical field, which often requires long monitoring durations and lengthy testing of patient-related physiological indicators.</a:t>
            </a:r>
          </a:p>
          <a:p>
            <a:pPr lvl="0"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With the improvement of electro medical and wearable devices, the data volume of healthcare systems has been extensively increasing.</a:t>
            </a:r>
          </a:p>
          <a:p>
            <a:pPr lvl="0">
              <a:lnSpc>
                <a:spcPct val="150000"/>
              </a:lnSpc>
              <a:buNone/>
            </a:pPr>
            <a:endParaRPr lang="en-US" sz="2000" dirty="0" smtClean="0">
              <a:latin typeface="Times New Roman" pitchFamily="18" charset="0"/>
              <a:cs typeface="Times New Roman" pitchFamily="18" charset="0"/>
            </a:endParaRPr>
          </a:p>
          <a:p>
            <a:pPr>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1800" dirty="0" smtClean="0">
                <a:latin typeface="Times New Roman" pitchFamily="18" charset="0"/>
                <a:cs typeface="Times New Roman" pitchFamily="18" charset="0"/>
              </a:rPr>
              <a:t>The advanced healthcare systems have to be upgraded with new capabilities such as machine learning, data analytics, and cognitive power for providing human with more intelligent and professional healthcare services. To explore recent advances and disseminate state-of-the-art techniques related to data analytics and mobile computing on designing, building, and deploying novel technologies, to enable intelligent healthcare services and applications, this paper presents the detailed design for developing intelligent healthcare systems assisted by data analytics and mobile computing.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Moreover</a:t>
            </a:r>
            <a:r>
              <a:rPr lang="en-US" sz="1800" dirty="0" smtClean="0">
                <a:latin typeface="Times New Roman" pitchFamily="18" charset="0"/>
                <a:cs typeface="Times New Roman" pitchFamily="18" charset="0"/>
              </a:rPr>
              <a:t>, some representative intelligent healthcare applications are discussed to show that data analytics and mobile computing are available to enhance the performance of the healthcare services.</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70000" lnSpcReduction="20000"/>
          </a:bodyPr>
          <a:lstStyle/>
          <a:p>
            <a:pPr lvl="0" algn="just">
              <a:lnSpc>
                <a:spcPct val="170000"/>
              </a:lnSpc>
            </a:pPr>
            <a:r>
              <a:rPr lang="en-US" sz="2600" dirty="0" smtClean="0">
                <a:latin typeface="Times New Roman" pitchFamily="18" charset="0"/>
                <a:cs typeface="Times New Roman" pitchFamily="18" charset="0"/>
              </a:rPr>
              <a:t>There are various healthcare data generated and stored in healthcare systems, such as medical record, hospitalization records, medical imaging, and surgery data. These multisource data include text, image, audio, and video . More importantly, the same category of healthcare data collected through different devices may follow the different data standard defined by providers.</a:t>
            </a:r>
          </a:p>
          <a:p>
            <a:pPr lvl="0" algn="just">
              <a:lnSpc>
                <a:spcPct val="170000"/>
              </a:lnSpc>
            </a:pPr>
            <a:endParaRPr lang="en-US" sz="2600" dirty="0" smtClean="0">
              <a:latin typeface="Times New Roman" pitchFamily="18" charset="0"/>
              <a:cs typeface="Times New Roman" pitchFamily="18" charset="0"/>
            </a:endParaRPr>
          </a:p>
          <a:p>
            <a:pPr lvl="0" algn="just">
              <a:lnSpc>
                <a:spcPct val="170000"/>
              </a:lnSpc>
            </a:pPr>
            <a:r>
              <a:rPr lang="en-US" sz="2600" dirty="0" smtClean="0">
                <a:latin typeface="Times New Roman" pitchFamily="18" charset="0"/>
                <a:cs typeface="Times New Roman" pitchFamily="18" charset="0"/>
              </a:rPr>
              <a:t>The value of mining single source healthcare data is very limited. Thus, more research attempted to develop data fusion based approach to discover more knowledge from various data to provide more valuable services, such as personalized health guidance and public health warnings.</a:t>
            </a:r>
          </a:p>
          <a:p>
            <a:pPr lvl="0" algn="just">
              <a:lnSpc>
                <a:spcPct val="170000"/>
              </a:lnSpc>
            </a:pPr>
            <a:endParaRPr lang="en-US" sz="2600" dirty="0" smtClean="0">
              <a:latin typeface="Times New Roman" pitchFamily="18" charset="0"/>
              <a:cs typeface="Times New Roman" pitchFamily="18" charset="0"/>
            </a:endParaRPr>
          </a:p>
          <a:p>
            <a:pPr lvl="0" algn="just">
              <a:lnSpc>
                <a:spcPct val="170000"/>
              </a:lnSpc>
            </a:pPr>
            <a:r>
              <a:rPr lang="en-US" sz="2600" dirty="0" smtClean="0">
                <a:latin typeface="Times New Roman" pitchFamily="18" charset="0"/>
                <a:cs typeface="Times New Roman" pitchFamily="18" charset="0"/>
              </a:rPr>
              <a:t>With the increasingly in-depth research being performed, mobile computing will have a better future in the medical field.</a:t>
            </a:r>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2286001" y="1752600"/>
            <a:ext cx="5334000" cy="4114799"/>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266589"/>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“An Overview of Mobile Cloud Computing for Pervasive Healthcare,”</a:t>
                      </a:r>
                      <a:endParaRPr lang="en-US" sz="18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Times New Roman" pitchFamily="18" charset="0"/>
                          <a:ea typeface="+mn-ea"/>
                          <a:cs typeface="Times New Roman" pitchFamily="18" charset="0"/>
                        </a:rPr>
                        <a:t>X. Wang and Z. Jin, </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Telemedicine has proven to be an effective and promising solution in promoting more affordable and higher quality healthcare. </a:t>
                      </a:r>
                      <a:endParaRPr lang="en-US" sz="18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Times New Roman" pitchFamily="18" charset="0"/>
                          <a:ea typeface="+mn-ea"/>
                          <a:cs typeface="Times New Roman" pitchFamily="18" charset="0"/>
                        </a:rPr>
                        <a:t>Y. Liu, L. Zhang, Y. Yang, L. Zhou, L. </a:t>
                      </a:r>
                      <a:r>
                        <a:rPr kumimoji="0" lang="en-US" sz="1800" kern="1200" dirty="0" err="1" smtClean="0">
                          <a:solidFill>
                            <a:schemeClr val="dk1"/>
                          </a:solidFill>
                          <a:latin typeface="Times New Roman" pitchFamily="18" charset="0"/>
                          <a:ea typeface="+mn-ea"/>
                          <a:cs typeface="Times New Roman" pitchFamily="18" charset="0"/>
                        </a:rPr>
                        <a:t>Ren</a:t>
                      </a:r>
                      <a:r>
                        <a:rPr kumimoji="0" lang="en-US" sz="1800" kern="1200" dirty="0" smtClean="0">
                          <a:solidFill>
                            <a:schemeClr val="dk1"/>
                          </a:solidFill>
                          <a:latin typeface="Times New Roman" pitchFamily="18" charset="0"/>
                          <a:ea typeface="+mn-ea"/>
                          <a:cs typeface="Times New Roman" pitchFamily="18" charset="0"/>
                        </a:rPr>
                        <a:t>, F. Wang, R. Liu, Z. Pang, and M. J. </a:t>
                      </a:r>
                      <a:r>
                        <a:rPr kumimoji="0" lang="en-US" sz="1800" kern="1200" dirty="0" err="1" smtClean="0">
                          <a:solidFill>
                            <a:schemeClr val="dk1"/>
                          </a:solidFill>
                          <a:latin typeface="Times New Roman" pitchFamily="18" charset="0"/>
                          <a:ea typeface="+mn-ea"/>
                          <a:cs typeface="Times New Roman" pitchFamily="18" charset="0"/>
                        </a:rPr>
                        <a:t>Deen</a:t>
                      </a:r>
                      <a:r>
                        <a:rPr kumimoji="0" lang="en-US" sz="1800" kern="1200" dirty="0" smtClean="0">
                          <a:solidFill>
                            <a:schemeClr val="dk1"/>
                          </a:solidFill>
                          <a:latin typeface="Times New Roman" pitchFamily="18" charset="0"/>
                          <a:ea typeface="+mn-ea"/>
                          <a:cs typeface="Times New Roman" pitchFamily="18" charset="0"/>
                        </a:rPr>
                        <a:t>, </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 Novel Cloud-Based Framework for the Elderly Healthcare Services Using Digital Twin,”</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800" dirty="0">
                          <a:latin typeface="Times New Roman" pitchFamily="18" charset="0"/>
                          <a:ea typeface="Calibri"/>
                          <a:cs typeface="Times New Roman" pitchFamily="18" charset="0"/>
                        </a:rPr>
                        <a:t>With the development of technologies, such as big data, cloud computing, and the Internet of Things (</a:t>
                      </a:r>
                      <a:r>
                        <a:rPr lang="en-US" sz="1800" dirty="0" err="1">
                          <a:latin typeface="Times New Roman" pitchFamily="18" charset="0"/>
                          <a:ea typeface="Calibri"/>
                          <a:cs typeface="Times New Roman" pitchFamily="18" charset="0"/>
                        </a:rPr>
                        <a:t>IoT</a:t>
                      </a:r>
                      <a:r>
                        <a:rPr lang="en-US" sz="1800" dirty="0">
                          <a:latin typeface="Times New Roman" pitchFamily="18" charset="0"/>
                          <a:ea typeface="Calibri"/>
                          <a:cs typeface="Times New Roman" pitchFamily="18" charset="0"/>
                        </a:rPr>
                        <a:t>), digital twin is being applied in industry as a precision simulation technology from concept to practice. </a:t>
                      </a: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7769606"/>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mn-lt"/>
                          <a:ea typeface="+mn-ea"/>
                          <a:cs typeface="+mn-cs"/>
                        </a:rPr>
                        <a:t>“Role-based policy to maintain privacy of patient health records in cloud,”</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A. </a:t>
                      </a:r>
                      <a:r>
                        <a:rPr kumimoji="0" lang="en-US" sz="1800" kern="1200" dirty="0" err="1" smtClean="0">
                          <a:solidFill>
                            <a:schemeClr val="dk1"/>
                          </a:solidFill>
                          <a:latin typeface="+mn-lt"/>
                          <a:ea typeface="+mn-ea"/>
                          <a:cs typeface="+mn-cs"/>
                        </a:rPr>
                        <a:t>Tembhare</a:t>
                      </a:r>
                      <a:r>
                        <a:rPr kumimoji="0" lang="en-US" sz="1800" kern="1200" dirty="0" smtClean="0">
                          <a:solidFill>
                            <a:schemeClr val="dk1"/>
                          </a:solidFill>
                          <a:latin typeface="+mn-lt"/>
                          <a:ea typeface="+mn-ea"/>
                          <a:cs typeface="+mn-cs"/>
                        </a:rPr>
                        <a:t>, S. S. </a:t>
                      </a:r>
                      <a:r>
                        <a:rPr kumimoji="0" lang="en-US" sz="1800" kern="1200" dirty="0" err="1" smtClean="0">
                          <a:solidFill>
                            <a:schemeClr val="dk1"/>
                          </a:solidFill>
                          <a:latin typeface="+mn-lt"/>
                          <a:ea typeface="+mn-ea"/>
                          <a:cs typeface="+mn-cs"/>
                        </a:rPr>
                        <a:t>Chakkaravarthy</a:t>
                      </a:r>
                      <a:r>
                        <a:rPr kumimoji="0" lang="en-US" sz="1800" kern="1200" dirty="0" smtClean="0">
                          <a:solidFill>
                            <a:schemeClr val="dk1"/>
                          </a:solidFill>
                          <a:latin typeface="+mn-lt"/>
                          <a:ea typeface="+mn-ea"/>
                          <a:cs typeface="+mn-cs"/>
                        </a:rPr>
                        <a:t>, D. </a:t>
                      </a:r>
                      <a:r>
                        <a:rPr kumimoji="0" lang="en-US" sz="1800" kern="1200" dirty="0" err="1" smtClean="0">
                          <a:solidFill>
                            <a:schemeClr val="dk1"/>
                          </a:solidFill>
                          <a:latin typeface="+mn-lt"/>
                          <a:ea typeface="+mn-ea"/>
                          <a:cs typeface="+mn-cs"/>
                        </a:rPr>
                        <a:t>Sangeetha</a:t>
                      </a:r>
                      <a:r>
                        <a:rPr kumimoji="0" lang="en-US" sz="1800" kern="1200" dirty="0" smtClean="0">
                          <a:solidFill>
                            <a:schemeClr val="dk1"/>
                          </a:solidFill>
                          <a:latin typeface="+mn-lt"/>
                          <a:ea typeface="+mn-ea"/>
                          <a:cs typeface="+mn-cs"/>
                        </a:rPr>
                        <a:t>, V. </a:t>
                      </a:r>
                      <a:r>
                        <a:rPr kumimoji="0" lang="en-US" sz="1800" kern="1200" dirty="0" err="1" smtClean="0">
                          <a:solidFill>
                            <a:schemeClr val="dk1"/>
                          </a:solidFill>
                          <a:latin typeface="+mn-lt"/>
                          <a:ea typeface="+mn-ea"/>
                          <a:cs typeface="+mn-cs"/>
                        </a:rPr>
                        <a:t>Vaidehi</a:t>
                      </a:r>
                      <a:r>
                        <a:rPr kumimoji="0" lang="en-US" sz="1800" kern="1200" dirty="0" smtClean="0">
                          <a:solidFill>
                            <a:schemeClr val="dk1"/>
                          </a:solidFill>
                          <a:latin typeface="+mn-lt"/>
                          <a:ea typeface="+mn-ea"/>
                          <a:cs typeface="+mn-cs"/>
                        </a:rPr>
                        <a:t>, and M. V. </a:t>
                      </a:r>
                      <a:r>
                        <a:rPr kumimoji="0" lang="en-US" sz="1800" kern="1200" dirty="0" err="1" smtClean="0">
                          <a:solidFill>
                            <a:schemeClr val="dk1"/>
                          </a:solidFill>
                          <a:latin typeface="+mn-lt"/>
                          <a:ea typeface="+mn-ea"/>
                          <a:cs typeface="+mn-cs"/>
                        </a:rPr>
                        <a:t>Rathnam</a:t>
                      </a:r>
                      <a:r>
                        <a:rPr kumimoji="0" lang="en-US" sz="1800" kern="1200" dirty="0" smtClean="0">
                          <a:solidFill>
                            <a:schemeClr val="dk1"/>
                          </a:solidFill>
                          <a:latin typeface="+mn-lt"/>
                          <a:ea typeface="+mn-ea"/>
                          <a:cs typeface="+mn-cs"/>
                        </a:rPr>
                        <a:t>, </a:t>
                      </a:r>
                      <a:endParaRPr lang="en-US"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Personal health records (PHR) Associate in Nursing rising health data exchange model, that facilitates PHR homeowners to expeditiously share their personal health knowledge among a spread of users as well as attention professionals still as family and friends.</a:t>
                      </a:r>
                      <a:endParaRPr lang="en-US" sz="20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mn-lt"/>
                          <a:ea typeface="+mn-ea"/>
                          <a:cs typeface="+mn-cs"/>
                        </a:rPr>
                        <a:t>“P2P-based open health cloud for medicine management,”</a:t>
                      </a:r>
                      <a:endParaRPr lang="en-US"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kern="1200" dirty="0" smtClean="0">
                          <a:solidFill>
                            <a:schemeClr val="dk1"/>
                          </a:solidFill>
                          <a:latin typeface="+mn-lt"/>
                          <a:ea typeface="+mn-ea"/>
                          <a:cs typeface="+mn-cs"/>
                        </a:rPr>
                        <a:t>K. Chung and R. C. Park, </a:t>
                      </a:r>
                      <a:endParaRPr lang="en-US" sz="2400" dirty="0" smtClean="0">
                        <a:latin typeface="Times New Roman" pitchFamily="18" charset="0"/>
                        <a:cs typeface="Times New Roman" pitchFamily="18" charset="0"/>
                      </a:endParaRPr>
                    </a:p>
                    <a:p>
                      <a:pPr algn="just">
                        <a:lnSpc>
                          <a:spcPct val="150000"/>
                        </a:lnSpc>
                      </a:pP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Much attention has recently been given to changes in medical services, such as remote medical services and healthcare services customized for users, where cloud technology is utilized in the health and medical industries.</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1066800"/>
            <a:ext cx="7866888" cy="5562600"/>
          </a:xfrm>
        </p:spPr>
        <p:txBody>
          <a:bodyPr>
            <a:noAutofit/>
          </a:bodyPr>
          <a:lstStyle/>
          <a:p>
            <a:pPr>
              <a:buNone/>
            </a:pPr>
            <a:r>
              <a:rPr lang="en-US" sz="1800" dirty="0" smtClean="0"/>
              <a:t>[</a:t>
            </a:r>
            <a:r>
              <a:rPr lang="en-US" sz="1800" dirty="0" smtClean="0"/>
              <a:t>1] D. C. Nguyen, P. N. </a:t>
            </a:r>
            <a:r>
              <a:rPr lang="en-US" sz="1800" dirty="0" err="1" smtClean="0"/>
              <a:t>Pathirana</a:t>
            </a:r>
            <a:r>
              <a:rPr lang="en-US" sz="1800" dirty="0" smtClean="0"/>
              <a:t>, M. Ding, and A. </a:t>
            </a:r>
            <a:r>
              <a:rPr lang="en-US" sz="1800" dirty="0" err="1" smtClean="0"/>
              <a:t>Seneviratne</a:t>
            </a:r>
            <a:r>
              <a:rPr lang="en-US" sz="1800" dirty="0" smtClean="0"/>
              <a:t>, “</a:t>
            </a:r>
            <a:r>
              <a:rPr lang="en-US" sz="1800" dirty="0" err="1" smtClean="0"/>
              <a:t>Blockchain</a:t>
            </a:r>
            <a:r>
              <a:rPr lang="en-US" sz="1800" dirty="0" smtClean="0"/>
              <a:t> for Secure EHRs Sharing of Mobile Cloud Based E-Health Systems,” IEEE Access, vol. 7, pp. 66792–66806, 2019.</a:t>
            </a:r>
          </a:p>
          <a:p>
            <a:pPr>
              <a:buNone/>
            </a:pPr>
            <a:r>
              <a:rPr lang="en-US" sz="1800" dirty="0" smtClean="0"/>
              <a:t> </a:t>
            </a:r>
          </a:p>
          <a:p>
            <a:pPr>
              <a:buNone/>
            </a:pPr>
            <a:r>
              <a:rPr lang="en-US" sz="1800" dirty="0" smtClean="0"/>
              <a:t>[2] O. O. </a:t>
            </a:r>
            <a:r>
              <a:rPr lang="en-US" sz="1800" dirty="0" err="1" smtClean="0"/>
              <a:t>Ajayi</a:t>
            </a:r>
            <a:r>
              <a:rPr lang="en-US" sz="1800" dirty="0" smtClean="0"/>
              <a:t>, A. B. </a:t>
            </a:r>
            <a:r>
              <a:rPr lang="en-US" sz="1800" dirty="0" err="1" smtClean="0"/>
              <a:t>Bagula</a:t>
            </a:r>
            <a:r>
              <a:rPr lang="en-US" sz="1800" dirty="0" smtClean="0"/>
              <a:t>, and K. Ma, “Fourth Industrial Revolution for Development: The Relevance of Cloud Federation in Healthcare Support,” IEEE Access, vol. 7, pp. 185322–185337, 2019.</a:t>
            </a:r>
          </a:p>
          <a:p>
            <a:pPr>
              <a:buNone/>
            </a:pPr>
            <a:r>
              <a:rPr lang="en-US" sz="1800" dirty="0" smtClean="0"/>
              <a:t> </a:t>
            </a:r>
          </a:p>
          <a:p>
            <a:pPr>
              <a:buNone/>
            </a:pPr>
            <a:r>
              <a:rPr lang="en-US" sz="1800" dirty="0" smtClean="0"/>
              <a:t>[3] X. Wang and Z. Jin, “An Overview of Mobile Cloud Computing for Pervasive Healthcare,” IEEE Access, vol. 7, pp. 66774–66791, 2019.</a:t>
            </a:r>
          </a:p>
          <a:p>
            <a:pPr>
              <a:buNone/>
            </a:pPr>
            <a:r>
              <a:rPr lang="en-US" sz="1800" dirty="0" smtClean="0"/>
              <a:t> </a:t>
            </a:r>
          </a:p>
          <a:p>
            <a:pPr>
              <a:buNone/>
            </a:pPr>
            <a:r>
              <a:rPr lang="en-US" sz="1800" dirty="0" smtClean="0"/>
              <a:t>[4] K. Chung and R. C. Park, “P2P-based open health cloud for medicine management,” Peer-to-Peer Networking and Applications, vol. 13, no. 2, pp. 610–622, 2019.</a:t>
            </a:r>
          </a:p>
          <a:p>
            <a:pPr>
              <a:buNone/>
            </a:pPr>
            <a:r>
              <a:rPr lang="en-US" sz="1800" dirty="0" smtClean="0"/>
              <a:t> </a:t>
            </a:r>
          </a:p>
          <a:p>
            <a:pPr>
              <a:buNone/>
            </a:pPr>
            <a:r>
              <a:rPr lang="en-US" sz="1800" dirty="0" smtClean="0"/>
              <a:t>[5] </a:t>
            </a:r>
            <a:r>
              <a:rPr lang="en-US" sz="1800" dirty="0" err="1" smtClean="0"/>
              <a:t>Shakeel</a:t>
            </a:r>
            <a:r>
              <a:rPr lang="en-US" sz="1800" dirty="0" smtClean="0"/>
              <a:t>, P. M., </a:t>
            </a:r>
            <a:r>
              <a:rPr lang="en-US" sz="1800" dirty="0" err="1" smtClean="0"/>
              <a:t>Baskar</a:t>
            </a:r>
            <a:r>
              <a:rPr lang="en-US" sz="1800" dirty="0" smtClean="0"/>
              <a:t>, S., </a:t>
            </a:r>
            <a:r>
              <a:rPr lang="en-US" sz="1800" dirty="0" err="1" smtClean="0"/>
              <a:t>Dhulipala</a:t>
            </a:r>
            <a:r>
              <a:rPr lang="en-US" sz="1800" dirty="0" smtClean="0"/>
              <a:t>, V. S., </a:t>
            </a:r>
            <a:r>
              <a:rPr lang="en-US" sz="1800" dirty="0" err="1" smtClean="0"/>
              <a:t>Mishra</a:t>
            </a:r>
            <a:r>
              <a:rPr lang="en-US" sz="1800" dirty="0" smtClean="0"/>
              <a:t>, S., &amp; </a:t>
            </a:r>
            <a:r>
              <a:rPr lang="en-US" sz="1800" dirty="0" err="1" smtClean="0"/>
              <a:t>Jaber</a:t>
            </a:r>
            <a:r>
              <a:rPr lang="en-US" sz="1800" dirty="0" smtClean="0"/>
              <a:t>, M. M. (2018). Maintaining security and privacy in health care system using learning based deep-Q-networks. Journal of medical systems, 42(10), 186.</a:t>
            </a:r>
          </a:p>
          <a:p>
            <a:r>
              <a:rPr lang="en-US" sz="1800" dirty="0" smtClean="0"/>
              <a:t> </a:t>
            </a:r>
          </a:p>
          <a:p>
            <a:pPr>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400800"/>
          </a:xfrm>
        </p:spPr>
        <p:txBody>
          <a:bodyPr>
            <a:normAutofit/>
          </a:bodyPr>
          <a:lstStyle/>
          <a:p>
            <a:r>
              <a:rPr lang="en-US" sz="1800" dirty="0" smtClean="0">
                <a:latin typeface="Times New Roman" pitchFamily="18" charset="0"/>
                <a:cs typeface="Times New Roman" pitchFamily="18" charset="0"/>
              </a:rPr>
              <a:t>6] IEEE Access, vol. 7, pp. 49088–49101, 2019.</a:t>
            </a:r>
          </a:p>
          <a:p>
            <a:r>
              <a:rPr lang="en-US" sz="1800" dirty="0" smtClean="0">
                <a:latin typeface="Times New Roman" pitchFamily="18" charset="0"/>
                <a:cs typeface="Times New Roman" pitchFamily="18" charset="0"/>
              </a:rPr>
              <a:t> </a:t>
            </a:r>
          </a:p>
          <a:p>
            <a:r>
              <a:rPr lang="en-US" sz="1800" dirty="0" smtClean="0">
                <a:latin typeface="Times New Roman" pitchFamily="18" charset="0"/>
                <a:cs typeface="Times New Roman" pitchFamily="18" charset="0"/>
              </a:rPr>
              <a:t>[7] K. Chung and R. C. Park, “Cloud based u-healthcare network with </a:t>
            </a:r>
            <a:r>
              <a:rPr lang="en-US" sz="1800" dirty="0" err="1" smtClean="0">
                <a:latin typeface="Times New Roman" pitchFamily="18" charset="0"/>
                <a:cs typeface="Times New Roman" pitchFamily="18" charset="0"/>
              </a:rPr>
              <a:t>QoS</a:t>
            </a:r>
            <a:r>
              <a:rPr lang="en-US" sz="1800" dirty="0" smtClean="0">
                <a:latin typeface="Times New Roman" pitchFamily="18" charset="0"/>
                <a:cs typeface="Times New Roman" pitchFamily="18" charset="0"/>
              </a:rPr>
              <a:t> guarantee for mobile health service,” Cluster Computing, vol. 22, no. S1, pp. 2001–2015, 2017.</a:t>
            </a:r>
          </a:p>
          <a:p>
            <a:r>
              <a:rPr lang="en-US" sz="1800" dirty="0" smtClean="0">
                <a:latin typeface="Times New Roman" pitchFamily="18" charset="0"/>
                <a:cs typeface="Times New Roman" pitchFamily="18" charset="0"/>
              </a:rPr>
              <a:t> </a:t>
            </a:r>
          </a:p>
          <a:p>
            <a:r>
              <a:rPr lang="en-US" sz="1800" dirty="0" smtClean="0">
                <a:latin typeface="Times New Roman" pitchFamily="18" charset="0"/>
                <a:cs typeface="Times New Roman" pitchFamily="18" charset="0"/>
              </a:rPr>
              <a:t>[8] A. </a:t>
            </a:r>
            <a:r>
              <a:rPr lang="en-US" sz="1800" dirty="0" err="1" smtClean="0">
                <a:latin typeface="Times New Roman" pitchFamily="18" charset="0"/>
                <a:cs typeface="Times New Roman" pitchFamily="18" charset="0"/>
              </a:rPr>
              <a:t>Tembhare</a:t>
            </a:r>
            <a:r>
              <a:rPr lang="en-US" sz="1800" dirty="0" smtClean="0">
                <a:latin typeface="Times New Roman" pitchFamily="18" charset="0"/>
                <a:cs typeface="Times New Roman" pitchFamily="18" charset="0"/>
              </a:rPr>
              <a:t>, S. S. </a:t>
            </a:r>
            <a:r>
              <a:rPr lang="en-US" sz="1800" dirty="0" err="1" smtClean="0">
                <a:latin typeface="Times New Roman" pitchFamily="18" charset="0"/>
                <a:cs typeface="Times New Roman" pitchFamily="18" charset="0"/>
              </a:rPr>
              <a:t>Chakkaravarthy</a:t>
            </a:r>
            <a:r>
              <a:rPr lang="en-US" sz="1800" dirty="0" smtClean="0">
                <a:latin typeface="Times New Roman" pitchFamily="18" charset="0"/>
                <a:cs typeface="Times New Roman" pitchFamily="18" charset="0"/>
              </a:rPr>
              <a:t>, D. </a:t>
            </a:r>
            <a:r>
              <a:rPr lang="en-US" sz="1800" dirty="0" err="1" smtClean="0">
                <a:latin typeface="Times New Roman" pitchFamily="18" charset="0"/>
                <a:cs typeface="Times New Roman" pitchFamily="18" charset="0"/>
              </a:rPr>
              <a:t>Sangeetha</a:t>
            </a:r>
            <a:r>
              <a:rPr lang="en-US" sz="1800" dirty="0" smtClean="0">
                <a:latin typeface="Times New Roman" pitchFamily="18" charset="0"/>
                <a:cs typeface="Times New Roman" pitchFamily="18" charset="0"/>
              </a:rPr>
              <a:t>, V. </a:t>
            </a:r>
            <a:r>
              <a:rPr lang="en-US" sz="1800" dirty="0" err="1" smtClean="0">
                <a:latin typeface="Times New Roman" pitchFamily="18" charset="0"/>
                <a:cs typeface="Times New Roman" pitchFamily="18" charset="0"/>
              </a:rPr>
              <a:t>Vaidehi</a:t>
            </a:r>
            <a:r>
              <a:rPr lang="en-US" sz="1800" dirty="0" smtClean="0">
                <a:latin typeface="Times New Roman" pitchFamily="18" charset="0"/>
                <a:cs typeface="Times New Roman" pitchFamily="18" charset="0"/>
              </a:rPr>
              <a:t>, and M. V. </a:t>
            </a:r>
            <a:r>
              <a:rPr lang="en-US" sz="1800" dirty="0" err="1" smtClean="0">
                <a:latin typeface="Times New Roman" pitchFamily="18" charset="0"/>
                <a:cs typeface="Times New Roman" pitchFamily="18" charset="0"/>
              </a:rPr>
              <a:t>Rathnam</a:t>
            </a:r>
            <a:r>
              <a:rPr lang="en-US" sz="1800" dirty="0" smtClean="0">
                <a:latin typeface="Times New Roman" pitchFamily="18" charset="0"/>
                <a:cs typeface="Times New Roman" pitchFamily="18" charset="0"/>
              </a:rPr>
              <a:t>, “Role-based policy to maintain privacy of patient health records in cloud,” The Journal of Supercomputing, vol. 75, no. 9, pp. 5866–5881, Jun. 2019.</a:t>
            </a:r>
          </a:p>
          <a:p>
            <a:r>
              <a:rPr lang="en-US" sz="1800" dirty="0" smtClean="0">
                <a:latin typeface="Times New Roman" pitchFamily="18" charset="0"/>
                <a:cs typeface="Times New Roman" pitchFamily="18" charset="0"/>
              </a:rPr>
              <a:t> </a:t>
            </a:r>
          </a:p>
          <a:p>
            <a:r>
              <a:rPr lang="en-US" sz="1800" dirty="0" smtClean="0">
                <a:latin typeface="Times New Roman" pitchFamily="18" charset="0"/>
                <a:cs typeface="Times New Roman" pitchFamily="18" charset="0"/>
              </a:rPr>
              <a:t>[9] J. </a:t>
            </a:r>
            <a:r>
              <a:rPr lang="en-US" sz="1800" dirty="0" err="1" smtClean="0">
                <a:latin typeface="Times New Roman" pitchFamily="18" charset="0"/>
                <a:cs typeface="Times New Roman" pitchFamily="18" charset="0"/>
              </a:rPr>
              <a:t>Xue</a:t>
            </a:r>
            <a:r>
              <a:rPr lang="en-US" sz="1800" dirty="0" smtClean="0">
                <a:latin typeface="Times New Roman" pitchFamily="18" charset="0"/>
                <a:cs typeface="Times New Roman" pitchFamily="18" charset="0"/>
              </a:rPr>
              <a:t>, C. </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and L. </a:t>
            </a:r>
            <a:r>
              <a:rPr lang="en-US" sz="1800" dirty="0" err="1" smtClean="0">
                <a:latin typeface="Times New Roman" pitchFamily="18" charset="0"/>
                <a:cs typeface="Times New Roman" pitchFamily="18" charset="0"/>
              </a:rPr>
              <a:t>Bai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DStore</a:t>
            </a:r>
            <a:r>
              <a:rPr lang="en-US" sz="1800" dirty="0" smtClean="0">
                <a:latin typeface="Times New Roman" pitchFamily="18" charset="0"/>
                <a:cs typeface="Times New Roman" pitchFamily="18" charset="0"/>
              </a:rPr>
              <a:t>: A distributed system for outsourced data storage and retrieval,” Future Generation Computer Systems, vol. 99, pp. 106–114, 2019.</a:t>
            </a:r>
          </a:p>
          <a:p>
            <a:r>
              <a:rPr lang="en-US" sz="1800" dirty="0" smtClean="0">
                <a:latin typeface="Times New Roman" pitchFamily="18" charset="0"/>
                <a:cs typeface="Times New Roman" pitchFamily="18" charset="0"/>
              </a:rPr>
              <a:t> </a:t>
            </a:r>
          </a:p>
          <a:p>
            <a:r>
              <a:rPr lang="en-US" sz="1800" dirty="0" smtClean="0">
                <a:latin typeface="Times New Roman" pitchFamily="18" charset="0"/>
                <a:cs typeface="Times New Roman" pitchFamily="18" charset="0"/>
              </a:rPr>
              <a:t>[10] </a:t>
            </a:r>
            <a:r>
              <a:rPr lang="en-US" sz="1800" dirty="0" err="1" smtClean="0">
                <a:latin typeface="Times New Roman" pitchFamily="18" charset="0"/>
                <a:cs typeface="Times New Roman" pitchFamily="18" charset="0"/>
              </a:rPr>
              <a:t>Manogaran</a:t>
            </a:r>
            <a:r>
              <a:rPr lang="en-US" sz="1800" dirty="0" smtClean="0">
                <a:latin typeface="Times New Roman" pitchFamily="18" charset="0"/>
                <a:cs typeface="Times New Roman" pitchFamily="18" charset="0"/>
              </a:rPr>
              <a:t>, G., </a:t>
            </a:r>
            <a:r>
              <a:rPr lang="en-US" sz="1800" dirty="0" err="1" smtClean="0">
                <a:latin typeface="Times New Roman" pitchFamily="18" charset="0"/>
                <a:cs typeface="Times New Roman" pitchFamily="18" charset="0"/>
              </a:rPr>
              <a:t>Shakeel</a:t>
            </a:r>
            <a:r>
              <a:rPr lang="en-US" sz="1800" dirty="0" smtClean="0">
                <a:latin typeface="Times New Roman" pitchFamily="18" charset="0"/>
                <a:cs typeface="Times New Roman" pitchFamily="18" charset="0"/>
              </a:rPr>
              <a:t>, P. M., </a:t>
            </a:r>
            <a:r>
              <a:rPr lang="en-US" sz="1800" dirty="0" err="1" smtClean="0">
                <a:latin typeface="Times New Roman" pitchFamily="18" charset="0"/>
                <a:cs typeface="Times New Roman" pitchFamily="18" charset="0"/>
              </a:rPr>
              <a:t>Fouad</a:t>
            </a:r>
            <a:r>
              <a:rPr lang="en-US" sz="1800" dirty="0" smtClean="0">
                <a:latin typeface="Times New Roman" pitchFamily="18" charset="0"/>
                <a:cs typeface="Times New Roman" pitchFamily="18" charset="0"/>
              </a:rPr>
              <a:t>, H., Nam, Y., </a:t>
            </a:r>
            <a:r>
              <a:rPr lang="en-US" sz="1800" dirty="0" err="1" smtClean="0">
                <a:latin typeface="Times New Roman" pitchFamily="18" charset="0"/>
                <a:cs typeface="Times New Roman" pitchFamily="18" charset="0"/>
              </a:rPr>
              <a:t>Baskar</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Chilamkurti</a:t>
            </a:r>
            <a:r>
              <a:rPr lang="en-US" sz="1800" dirty="0" smtClean="0">
                <a:latin typeface="Times New Roman" pitchFamily="18" charset="0"/>
                <a:cs typeface="Times New Roman" pitchFamily="18" charset="0"/>
              </a:rPr>
              <a:t>, N., &amp; </a:t>
            </a:r>
            <a:r>
              <a:rPr lang="en-US" sz="1800" dirty="0" err="1" smtClean="0">
                <a:latin typeface="Times New Roman" pitchFamily="18" charset="0"/>
                <a:cs typeface="Times New Roman" pitchFamily="18" charset="0"/>
              </a:rPr>
              <a:t>Sundarasekar</a:t>
            </a:r>
            <a:r>
              <a:rPr lang="en-US" sz="1800" dirty="0" smtClean="0">
                <a:latin typeface="Times New Roman" pitchFamily="18" charset="0"/>
                <a:cs typeface="Times New Roman" pitchFamily="18" charset="0"/>
              </a:rPr>
              <a:t>, R. (2019). Wearable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smart-log patch: An edge computing-based Bayesian deep learning network system for multi access physical monitoring system. Sensors, 19(13), 3030.</a:t>
            </a:r>
          </a:p>
          <a:p>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806</TotalTime>
  <Words>950</Words>
  <Application>Microsoft Office PowerPoint</Application>
  <PresentationFormat>On-screen Show (4:3)</PresentationFormat>
  <Paragraphs>106</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Concurrent Healthcare Data Processing and Storage Framework using Deep Learning in Distributed Cloud Computing Environment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363</cp:revision>
  <dcterms:created xsi:type="dcterms:W3CDTF">2006-08-16T00:00:00Z</dcterms:created>
  <dcterms:modified xsi:type="dcterms:W3CDTF">2021-01-25T13:14:33Z</dcterms:modified>
</cp:coreProperties>
</file>