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26" r:id="rId9"/>
    <p:sldId id="298" r:id="rId10"/>
    <p:sldId id="296" r:id="rId11"/>
    <p:sldId id="295"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08-Apr-21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08-Apr-21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A NEW IMPULSE ON STROKE PATIENT HEALTH CARE USING DEEP LEARNING (STROKE PREDICTION)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a:bodyPr>
          <a:lstStyle/>
          <a:p>
            <a:pPr algn="just">
              <a:buNone/>
            </a:pPr>
            <a:r>
              <a:rPr lang="en-US" sz="2000" dirty="0" smtClean="0">
                <a:latin typeface="Times New Roman" pitchFamily="18" charset="0"/>
                <a:cs typeface="Times New Roman" pitchFamily="18" charset="0"/>
              </a:rPr>
              <a:t>     Many </a:t>
            </a:r>
            <a:r>
              <a:rPr lang="en-US" sz="2000" dirty="0" smtClean="0">
                <a:latin typeface="Times New Roman" pitchFamily="18" charset="0"/>
                <a:cs typeface="Times New Roman" pitchFamily="18" charset="0"/>
              </a:rPr>
              <a:t>predictive techniques have been widely applied in clinical </a:t>
            </a:r>
            <a:r>
              <a:rPr lang="en-US" sz="2000" dirty="0" smtClean="0">
                <a:latin typeface="Times New Roman" pitchFamily="18" charset="0"/>
                <a:cs typeface="Times New Roman" pitchFamily="18" charset="0"/>
              </a:rPr>
              <a:t>decision Making </a:t>
            </a:r>
            <a:r>
              <a:rPr lang="en-US" sz="2000" dirty="0" smtClean="0">
                <a:latin typeface="Times New Roman" pitchFamily="18" charset="0"/>
                <a:cs typeface="Times New Roman" pitchFamily="18" charset="0"/>
              </a:rPr>
              <a:t>such as predicting occurrence of a disease or diagnosis, </a:t>
            </a:r>
            <a:r>
              <a:rPr lang="en-US" sz="2000" dirty="0" smtClean="0">
                <a:latin typeface="Times New Roman" pitchFamily="18" charset="0"/>
                <a:cs typeface="Times New Roman" pitchFamily="18" charset="0"/>
              </a:rPr>
              <a:t>evaluating Prognosis </a:t>
            </a:r>
            <a:r>
              <a:rPr lang="en-US" sz="2000" dirty="0" smtClean="0">
                <a:latin typeface="Times New Roman" pitchFamily="18" charset="0"/>
                <a:cs typeface="Times New Roman" pitchFamily="18" charset="0"/>
              </a:rPr>
              <a:t>or outcome of diseases and assisting clinicians to </a:t>
            </a:r>
            <a:r>
              <a:rPr lang="en-US" sz="2000" dirty="0" smtClean="0">
                <a:latin typeface="Times New Roman" pitchFamily="18" charset="0"/>
                <a:cs typeface="Times New Roman" pitchFamily="18" charset="0"/>
              </a:rPr>
              <a:t>recommend Treatment of diseases. However, the conventional predictive models or techniques are still not effective enough in capturing the underlying knowledge because it is incapable of simulating the complexity on feature representation of the medical problem domains. This research reports predictive analytical techniques for stroke diseases using deep learning model applied on heart disease dataset. The </a:t>
            </a:r>
            <a:r>
              <a:rPr lang="en-US" sz="2000" dirty="0" err="1" smtClean="0">
                <a:latin typeface="Times New Roman" pitchFamily="18" charset="0"/>
                <a:cs typeface="Times New Roman" pitchFamily="18" charset="0"/>
              </a:rPr>
              <a:t>trtia</a:t>
            </a:r>
            <a:r>
              <a:rPr lang="en-US" sz="2000" dirty="0" smtClean="0">
                <a:latin typeface="Times New Roman" pitchFamily="18" charset="0"/>
                <a:cs typeface="Times New Roman" pitchFamily="18" charset="0"/>
              </a:rPr>
              <a:t> fibrillation symptoms in heart patients are a major risk factor of stroke and share common variables to predict stroke. The outcomes of this research are more accurate than medical scoring systems currently in use for warning heart patients if they are likely to develop stroke.</a:t>
            </a:r>
          </a:p>
          <a:p>
            <a:pPr>
              <a:buNone/>
            </a:pPr>
            <a:endParaRPr lang="en-US" sz="1800" dirty="0" smtClean="0"/>
          </a:p>
          <a:p>
            <a:pPr algn="just">
              <a:lnSpc>
                <a:spcPct val="170000"/>
              </a:lnSpc>
              <a:buNone/>
            </a:pPr>
            <a:endParaRPr lang="en-IN" sz="18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We apply the </a:t>
            </a:r>
            <a:r>
              <a:rPr lang="en-US" sz="2000" dirty="0" smtClean="0">
                <a:latin typeface="Times New Roman" pitchFamily="18" charset="0"/>
                <a:cs typeface="Times New Roman" pitchFamily="18" charset="0"/>
              </a:rPr>
              <a:t>bi-CNN to estimate four perfusion parameters: CBV, CBF, </a:t>
            </a:r>
            <a:r>
              <a:rPr lang="en-US" sz="2000" dirty="0" smtClean="0">
                <a:latin typeface="Times New Roman" pitchFamily="18" charset="0"/>
                <a:cs typeface="Times New Roman" pitchFamily="18" charset="0"/>
              </a:rPr>
              <a:t>T max</a:t>
            </a:r>
            <a:r>
              <a:rPr lang="en-US" sz="2000" dirty="0" smtClean="0">
                <a:latin typeface="Times New Roman" pitchFamily="18" charset="0"/>
                <a:cs typeface="Times New Roman" pitchFamily="18" charset="0"/>
              </a:rPr>
              <a:t>, and MTT.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Our results show </a:t>
            </a:r>
            <a:r>
              <a:rPr lang="en-US" sz="2000" dirty="0" smtClean="0">
                <a:latin typeface="Times New Roman" pitchFamily="18" charset="0"/>
                <a:cs typeface="Times New Roman" pitchFamily="18" charset="0"/>
              </a:rPr>
              <a:t>that the bi-CNN </a:t>
            </a:r>
            <a:r>
              <a:rPr lang="en-US" sz="2000" dirty="0" smtClean="0">
                <a:latin typeface="Times New Roman" pitchFamily="18" charset="0"/>
                <a:cs typeface="Times New Roman" pitchFamily="18" charset="0"/>
              </a:rPr>
              <a:t>estimations are comparable </a:t>
            </a:r>
            <a:r>
              <a:rPr lang="en-US" sz="2000" dirty="0" smtClean="0">
                <a:latin typeface="Times New Roman" pitchFamily="18" charset="0"/>
                <a:cs typeface="Times New Roman" pitchFamily="18" charset="0"/>
              </a:rPr>
              <a:t>to the existing techniques, </a:t>
            </a:r>
            <a:r>
              <a:rPr lang="en-US" sz="2000" dirty="0" smtClean="0">
                <a:latin typeface="Times New Roman" pitchFamily="18" charset="0"/>
                <a:cs typeface="Times New Roman" pitchFamily="18" charset="0"/>
              </a:rPr>
              <a:t>demonstrating that CNNs are capable of learning rich </a:t>
            </a:r>
            <a:r>
              <a:rPr lang="en-US" sz="2000" dirty="0" smtClean="0">
                <a:latin typeface="Times New Roman" pitchFamily="18" charset="0"/>
                <a:cs typeface="Times New Roman" pitchFamily="18" charset="0"/>
              </a:rPr>
              <a:t>temporal feature filters that can extract important patterns from the data to make accurate parameter estimations.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the best of our knowledge, our work is the first to leverage deep learning techniques in the area </a:t>
            </a:r>
            <a:r>
              <a:rPr lang="en-US" sz="2000" dirty="0" err="1" smtClean="0">
                <a:latin typeface="Times New Roman" pitchFamily="18" charset="0"/>
                <a:cs typeface="Times New Roman" pitchFamily="18" charset="0"/>
              </a:rPr>
              <a:t>ofperfusion</a:t>
            </a:r>
            <a:r>
              <a:rPr lang="en-US" sz="2000" dirty="0" smtClean="0">
                <a:latin typeface="Times New Roman" pitchFamily="18" charset="0"/>
                <a:cs typeface="Times New Roman" pitchFamily="18" charset="0"/>
              </a:rPr>
              <a:t> parameter estimation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training set will compare between previous cases and new cases. However, diagnosis of disease is difficult problem because the number of risk factors are increase and complex. So, it need to improve prediction accuracy.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particular</a:t>
            </a:r>
            <a:r>
              <a:rPr lang="en-US" sz="2000" dirty="0" smtClean="0">
                <a:latin typeface="Times New Roman" pitchFamily="18" charset="0"/>
                <a:cs typeface="Times New Roman" pitchFamily="18" charset="0"/>
              </a:rPr>
              <a:t>, there </a:t>
            </a:r>
            <a:r>
              <a:rPr lang="en-US" sz="2000" dirty="0" smtClean="0">
                <a:latin typeface="Times New Roman" pitchFamily="18" charset="0"/>
                <a:cs typeface="Times New Roman" pitchFamily="18" charset="0"/>
              </a:rPr>
              <a:t>have been many computer-aided diagnosis systems using deep learning for detecting </a:t>
            </a:r>
            <a:r>
              <a:rPr lang="en-US" sz="2000" dirty="0" smtClean="0">
                <a:latin typeface="Times New Roman" pitchFamily="18" charset="0"/>
                <a:cs typeface="Times New Roman" pitchFamily="18" charset="0"/>
              </a:rPr>
              <a:t>diverse diseases. </a:t>
            </a:r>
            <a:r>
              <a:rPr lang="en-US" sz="2000" dirty="0" smtClean="0">
                <a:latin typeface="Times New Roman" pitchFamily="18" charset="0"/>
                <a:cs typeface="Times New Roman" pitchFamily="18" charset="0"/>
              </a:rPr>
              <a:t>Machine-learning/deep learning has been employed to detect or predict </a:t>
            </a:r>
            <a:r>
              <a:rPr lang="en-US" sz="2000" dirty="0" smtClean="0">
                <a:latin typeface="Times New Roman" pitchFamily="18" charset="0"/>
                <a:cs typeface="Times New Roman" pitchFamily="18" charset="0"/>
              </a:rPr>
              <a:t>certain diseases </a:t>
            </a:r>
            <a:r>
              <a:rPr lang="en-US" sz="2000" dirty="0" smtClean="0">
                <a:latin typeface="Times New Roman" pitchFamily="18" charset="0"/>
                <a:cs typeface="Times New Roman" pitchFamily="18" charset="0"/>
              </a:rPr>
              <a:t>using various approaches and datasets.</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1800" dirty="0" smtClean="0">
                <a:latin typeface="Times New Roman" pitchFamily="18" charset="0"/>
                <a:cs typeface="Times New Roman" pitchFamily="18" charset="0"/>
              </a:rPr>
              <a:t>There is limited previous </a:t>
            </a:r>
            <a:r>
              <a:rPr lang="en-US" sz="1800" dirty="0" smtClean="0">
                <a:latin typeface="Times New Roman" pitchFamily="18" charset="0"/>
                <a:cs typeface="Times New Roman" pitchFamily="18" charset="0"/>
              </a:rPr>
              <a:t>work on </a:t>
            </a:r>
            <a:r>
              <a:rPr lang="en-US" sz="1800" dirty="0" smtClean="0">
                <a:latin typeface="Times New Roman" pitchFamily="18" charset="0"/>
                <a:cs typeface="Times New Roman" pitchFamily="18" charset="0"/>
              </a:rPr>
              <a:t>utilizing machine </a:t>
            </a:r>
            <a:r>
              <a:rPr lang="en-US" sz="1800" dirty="0" smtClean="0">
                <a:latin typeface="Times New Roman" pitchFamily="18" charset="0"/>
                <a:cs typeface="Times New Roman" pitchFamily="18" charset="0"/>
              </a:rPr>
              <a:t>learning algorithms </a:t>
            </a:r>
            <a:r>
              <a:rPr lang="en-US" sz="1800" dirty="0" smtClean="0">
                <a:latin typeface="Times New Roman" pitchFamily="18" charset="0"/>
                <a:cs typeface="Times New Roman" pitchFamily="18" charset="0"/>
              </a:rPr>
              <a:t>to estimate perfusion parameters. In this work, we </a:t>
            </a:r>
            <a:r>
              <a:rPr lang="en-US" sz="1800" dirty="0" smtClean="0">
                <a:latin typeface="Times New Roman" pitchFamily="18" charset="0"/>
                <a:cs typeface="Times New Roman" pitchFamily="18" charset="0"/>
              </a:rPr>
              <a:t>present  </a:t>
            </a:r>
            <a:r>
              <a:rPr lang="en-US" sz="1800" dirty="0" smtClean="0">
                <a:latin typeface="Times New Roman" pitchFamily="18" charset="0"/>
                <a:cs typeface="Times New Roman" pitchFamily="18" charset="0"/>
              </a:rPr>
              <a:t>a novel </a:t>
            </a:r>
            <a:r>
              <a:rPr lang="en-US" sz="1800" dirty="0" smtClean="0">
                <a:latin typeface="Times New Roman" pitchFamily="18" charset="0"/>
                <a:cs typeface="Times New Roman" pitchFamily="18" charset="0"/>
              </a:rPr>
              <a:t>bi-input </a:t>
            </a:r>
            <a:r>
              <a:rPr lang="en-US" sz="1800" dirty="0" err="1" smtClean="0">
                <a:latin typeface="Times New Roman" pitchFamily="18" charset="0"/>
                <a:cs typeface="Times New Roman" pitchFamily="18" charset="0"/>
              </a:rPr>
              <a:t>convolutional</a:t>
            </a: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neural network (bi-CNN) to approximate four perfusion parameters without using an explicit </a:t>
            </a:r>
            <a:r>
              <a:rPr lang="en-US" sz="1800" dirty="0" err="1" smtClean="0">
                <a:latin typeface="Times New Roman" pitchFamily="18" charset="0"/>
                <a:cs typeface="Times New Roman" pitchFamily="18" charset="0"/>
              </a:rPr>
              <a:t>deconvolution</a:t>
            </a:r>
            <a:r>
              <a:rPr lang="en-US" sz="1800" dirty="0" smtClean="0">
                <a:latin typeface="Times New Roman" pitchFamily="18" charset="0"/>
                <a:cs typeface="Times New Roman" pitchFamily="18" charset="0"/>
              </a:rPr>
              <a:t> method</a:t>
            </a:r>
            <a:r>
              <a:rPr lang="en-US" sz="1800"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These bi-CNNs produced good </a:t>
            </a:r>
            <a:r>
              <a:rPr lang="en-US" sz="1800" dirty="0" smtClean="0">
                <a:latin typeface="Times New Roman" pitchFamily="18" charset="0"/>
                <a:cs typeface="Times New Roman" pitchFamily="18" charset="0"/>
              </a:rPr>
              <a:t>approximations for all </a:t>
            </a:r>
            <a:r>
              <a:rPr lang="en-US" sz="1800" dirty="0" smtClean="0">
                <a:latin typeface="Times New Roman" pitchFamily="18" charset="0"/>
                <a:cs typeface="Times New Roman" pitchFamily="18" charset="0"/>
              </a:rPr>
              <a:t>four parameters</a:t>
            </a: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with relative </a:t>
            </a:r>
            <a:r>
              <a:rPr lang="en-US" sz="1800" dirty="0" smtClean="0">
                <a:latin typeface="Times New Roman" pitchFamily="18" charset="0"/>
                <a:cs typeface="Times New Roman" pitchFamily="18" charset="0"/>
              </a:rPr>
              <a:t>average root-mean-square errors (ARMSEs) ≤5% </a:t>
            </a:r>
            <a:r>
              <a:rPr lang="en-US" sz="1800" dirty="0" smtClean="0">
                <a:latin typeface="Times New Roman" pitchFamily="18" charset="0"/>
                <a:cs typeface="Times New Roman" pitchFamily="18" charset="0"/>
              </a:rPr>
              <a:t>of the </a:t>
            </a:r>
            <a:r>
              <a:rPr lang="en-US" sz="1800" dirty="0" smtClean="0">
                <a:latin typeface="Times New Roman" pitchFamily="18" charset="0"/>
                <a:cs typeface="Times New Roman" pitchFamily="18" charset="0"/>
              </a:rPr>
              <a:t>maximum values.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We </a:t>
            </a:r>
            <a:r>
              <a:rPr lang="en-US" sz="1800" dirty="0" smtClean="0">
                <a:latin typeface="Times New Roman" pitchFamily="18" charset="0"/>
                <a:cs typeface="Times New Roman" pitchFamily="18" charset="0"/>
              </a:rPr>
              <a:t>further demonstrate the </a:t>
            </a:r>
            <a:r>
              <a:rPr lang="en-US" sz="1800" dirty="0" smtClean="0">
                <a:latin typeface="Times New Roman" pitchFamily="18" charset="0"/>
                <a:cs typeface="Times New Roman" pitchFamily="18" charset="0"/>
              </a:rPr>
              <a:t>utility of </a:t>
            </a:r>
            <a:r>
              <a:rPr lang="en-US" sz="1800" dirty="0" smtClean="0">
                <a:latin typeface="Times New Roman" pitchFamily="18" charset="0"/>
                <a:cs typeface="Times New Roman" pitchFamily="18" charset="0"/>
              </a:rPr>
              <a:t>the estimated perfusion maps for quantifying the salvageable tissue volume in stroke, with more than 80% </a:t>
            </a:r>
            <a:r>
              <a:rPr lang="en-US" sz="1800" dirty="0" smtClean="0">
                <a:latin typeface="Times New Roman" pitchFamily="18" charset="0"/>
                <a:cs typeface="Times New Roman" pitchFamily="18" charset="0"/>
              </a:rPr>
              <a:t>agreement with </a:t>
            </a:r>
            <a:r>
              <a:rPr lang="en-US" sz="1800" dirty="0" smtClean="0">
                <a:latin typeface="Times New Roman" pitchFamily="18" charset="0"/>
                <a:cs typeface="Times New Roman" pitchFamily="18" charset="0"/>
              </a:rPr>
              <a:t>the ground truth. </a:t>
            </a:r>
            <a:endParaRPr lang="en-US"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These results </a:t>
            </a:r>
            <a:r>
              <a:rPr lang="en-US" sz="1800" dirty="0" smtClean="0">
                <a:latin typeface="Times New Roman" pitchFamily="18" charset="0"/>
                <a:cs typeface="Times New Roman" pitchFamily="18" charset="0"/>
              </a:rPr>
              <a:t>show that deep learning techniques area promising tool for perfusion parameter estimation without requiring </a:t>
            </a:r>
            <a:r>
              <a:rPr lang="en-US" sz="1800" dirty="0" smtClean="0">
                <a:latin typeface="Times New Roman" pitchFamily="18" charset="0"/>
                <a:cs typeface="Times New Roman" pitchFamily="18" charset="0"/>
              </a:rPr>
              <a:t>a standard </a:t>
            </a:r>
            <a:r>
              <a:rPr lang="en-US" sz="1800" dirty="0" err="1" smtClean="0">
                <a:latin typeface="Times New Roman" pitchFamily="18" charset="0"/>
                <a:cs typeface="Times New Roman" pitchFamily="18" charset="0"/>
              </a:rPr>
              <a:t>deconvolution</a:t>
            </a:r>
            <a:r>
              <a:rPr lang="en-US" sz="1800" dirty="0" smtClean="0">
                <a:latin typeface="Times New Roman" pitchFamily="18" charset="0"/>
                <a:cs typeface="Times New Roman" pitchFamily="18" charset="0"/>
              </a:rPr>
              <a:t> process.</a:t>
            </a: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 dataset we used included 13 variables, where the data were classified into training and testing data. </a:t>
            </a:r>
          </a:p>
          <a:p>
            <a:pPr algn="just">
              <a:lnSpc>
                <a:spcPct val="150000"/>
              </a:lnSpc>
            </a:pPr>
            <a:r>
              <a:rPr lang="en-US" sz="2000" dirty="0" smtClean="0">
                <a:latin typeface="Times New Roman" pitchFamily="18" charset="0"/>
                <a:cs typeface="Times New Roman" pitchFamily="18" charset="0"/>
              </a:rPr>
              <a:t>We used both ABC and </a:t>
            </a:r>
            <a:r>
              <a:rPr lang="en-US" sz="2000" dirty="0" err="1" smtClean="0">
                <a:latin typeface="Times New Roman" pitchFamily="18" charset="0"/>
                <a:cs typeface="Times New Roman" pitchFamily="18" charset="0"/>
              </a:rPr>
              <a:t>scaler</a:t>
            </a:r>
            <a:r>
              <a:rPr lang="en-US" sz="2000" dirty="0" smtClean="0">
                <a:latin typeface="Times New Roman" pitchFamily="18" charset="0"/>
                <a:cs typeface="Times New Roman" pitchFamily="18" charset="0"/>
              </a:rPr>
              <a:t> to convert categorical variable in to continuous variable, and to generate models for testing. </a:t>
            </a:r>
          </a:p>
          <a:p>
            <a:pPr algn="just">
              <a:lnSpc>
                <a:spcPct val="150000"/>
              </a:lnSpc>
            </a:pPr>
            <a:r>
              <a:rPr lang="en-US" sz="2000" dirty="0" smtClean="0">
                <a:latin typeface="Times New Roman" pitchFamily="18" charset="0"/>
                <a:cs typeface="Times New Roman" pitchFamily="18" charset="0"/>
              </a:rPr>
              <a:t>We then trained the DNN using ABC variables and compared to predict the results. </a:t>
            </a:r>
          </a:p>
          <a:p>
            <a:pPr algn="just">
              <a:lnSpc>
                <a:spcPct val="150000"/>
              </a:lnSpc>
            </a:pPr>
            <a:r>
              <a:rPr lang="en-US" sz="2000" dirty="0" smtClean="0">
                <a:latin typeface="Times New Roman" pitchFamily="18" charset="0"/>
                <a:cs typeface="Times New Roman" pitchFamily="18" charset="0"/>
              </a:rPr>
              <a:t>The training and testing data did not overlap with one another.</a:t>
            </a:r>
          </a:p>
          <a:p>
            <a:pPr algn="just">
              <a:lnSpc>
                <a:spcPct val="150000"/>
              </a:lnSpc>
            </a:pPr>
            <a:r>
              <a:rPr lang="en-US" sz="2000" dirty="0" smtClean="0">
                <a:latin typeface="Times New Roman" pitchFamily="18" charset="0"/>
                <a:cs typeface="Times New Roman" pitchFamily="18" charset="0"/>
              </a:rPr>
              <a:t>We demonstrate the predictive performance of our OCT models on the tasks of </a:t>
            </a:r>
            <a:r>
              <a:rPr lang="en-US" sz="2000" dirty="0" err="1" smtClean="0">
                <a:latin typeface="Times New Roman" pitchFamily="18" charset="0"/>
                <a:cs typeface="Times New Roman" pitchFamily="18" charset="0"/>
              </a:rPr>
              <a:t>predictingin</a:t>
            </a:r>
            <a:r>
              <a:rPr lang="en-US" sz="2000" dirty="0" smtClean="0">
                <a:latin typeface="Times New Roman" pitchFamily="18" charset="0"/>
                <a:cs typeface="Times New Roman" pitchFamily="18" charset="0"/>
              </a:rPr>
              <a:t>-hospital mortality, mortality within a year from discharge, and recurrence within a year </a:t>
            </a:r>
            <a:r>
              <a:rPr lang="en-US" sz="2000" dirty="0" err="1" smtClean="0">
                <a:latin typeface="Times New Roman" pitchFamily="18" charset="0"/>
                <a:cs typeface="Times New Roman" pitchFamily="18" charset="0"/>
              </a:rPr>
              <a:t>fromdischarge</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152400"/>
          <a:ext cx="7867650" cy="5857240"/>
        </p:xfrm>
        <a:graphic>
          <a:graphicData uri="http://schemas.openxmlformats.org/drawingml/2006/table">
            <a:tbl>
              <a:tblPr firstRow="1" bandRow="1">
                <a:tableStyleId>{5C22544A-7EE6-4342-B048-85BDC9FD1C3A}</a:tableStyleId>
              </a:tblPr>
              <a:tblGrid>
                <a:gridCol w="1752600"/>
                <a:gridCol w="1752600"/>
                <a:gridCol w="4362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600" dirty="0">
                          <a:latin typeface="Times New Roman"/>
                          <a:ea typeface="Times New Roman"/>
                        </a:rPr>
                        <a:t>"Artificial Neural </a:t>
                      </a:r>
                      <a:r>
                        <a:rPr lang="en-US" sz="1600" dirty="0" err="1">
                          <a:latin typeface="Times New Roman"/>
                          <a:ea typeface="Times New Roman"/>
                        </a:rPr>
                        <a:t>NetworkModel</a:t>
                      </a:r>
                      <a:r>
                        <a:rPr lang="en-US" sz="1600" dirty="0">
                          <a:latin typeface="Times New Roman"/>
                          <a:ea typeface="Times New Roman"/>
                        </a:rPr>
                        <a:t> in </a:t>
                      </a:r>
                      <a:r>
                        <a:rPr lang="en-US" sz="1600" dirty="0" err="1">
                          <a:latin typeface="Times New Roman"/>
                          <a:ea typeface="Times New Roman"/>
                        </a:rPr>
                        <a:t>StrokeDiagnosis</a:t>
                      </a:r>
                      <a:r>
                        <a:rPr lang="en-US" sz="1600" dirty="0">
                          <a:latin typeface="Times New Roman"/>
                          <a:ea typeface="Times New Roman"/>
                        </a:rPr>
                        <a:t> "</a:t>
                      </a: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rPr>
                        <a:t>Lela </a:t>
                      </a:r>
                      <a:r>
                        <a:rPr lang="en-US" sz="1600" dirty="0" err="1">
                          <a:latin typeface="Times New Roman"/>
                          <a:ea typeface="Times New Roman"/>
                        </a:rPr>
                        <a:t>Mirtskhulava</a:t>
                      </a:r>
                      <a:r>
                        <a:rPr lang="en-US" sz="1600" dirty="0">
                          <a:latin typeface="Times New Roman"/>
                          <a:ea typeface="Times New Roman"/>
                        </a:rPr>
                        <a:t>, Gillian Pearce, Julian Wong and </a:t>
                      </a:r>
                      <a:r>
                        <a:rPr lang="en-US" sz="1600" dirty="0" err="1">
                          <a:latin typeface="Times New Roman"/>
                          <a:ea typeface="Times New Roman"/>
                        </a:rPr>
                        <a:t>Salah</a:t>
                      </a:r>
                      <a:r>
                        <a:rPr lang="en-US" sz="1600" dirty="0">
                          <a:latin typeface="Times New Roman"/>
                          <a:ea typeface="Times New Roman"/>
                        </a:rPr>
                        <a:t> Al-</a:t>
                      </a:r>
                      <a:r>
                        <a:rPr lang="en-US" sz="1600" dirty="0" err="1">
                          <a:latin typeface="Times New Roman"/>
                          <a:ea typeface="Times New Roman"/>
                        </a:rPr>
                        <a:t>Maje</a:t>
                      </a:r>
                      <a:endParaRPr lang="en-US" sz="1600" dirty="0">
                        <a:latin typeface="Times New Roman"/>
                        <a:ea typeface="Times New Roman"/>
                      </a:endParaRP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rPr>
                        <a:t>The aim of this paper is to present a model of ANN and to use it in diagnostic approaches for stroke by using the data that can serve as inputs for ANNs. We not only consider the usefulness of ANN to the field of stroke medicine but also evaluate the application of ANNs to other branches of human medicine.</a:t>
                      </a:r>
                    </a:p>
                  </a:txBody>
                  <a:tcPr marL="68580" marR="68580" marT="0" marB="0"/>
                </a:tc>
              </a:tr>
              <a:tr h="370840">
                <a:tc>
                  <a:txBody>
                    <a:bodyPr/>
                    <a:lstStyle/>
                    <a:p>
                      <a:pPr marL="0" marR="0" algn="just">
                        <a:lnSpc>
                          <a:spcPct val="150000"/>
                        </a:lnSpc>
                        <a:spcBef>
                          <a:spcPts val="0"/>
                        </a:spcBef>
                        <a:spcAft>
                          <a:spcPts val="0"/>
                        </a:spcAft>
                      </a:pPr>
                      <a:r>
                        <a:rPr lang="en-US" sz="1600" dirty="0">
                          <a:latin typeface="Times New Roman"/>
                          <a:ea typeface="Times New Roman"/>
                        </a:rPr>
                        <a:t>" Predictive Model for Transferring Stroke In-Patients to Intensive Care Unit".</a:t>
                      </a:r>
                    </a:p>
                  </a:txBody>
                  <a:tcPr marL="68580" marR="68580" marT="0" marB="0"/>
                </a:tc>
                <a:tc>
                  <a:txBody>
                    <a:bodyPr/>
                    <a:lstStyle/>
                    <a:p>
                      <a:pPr marL="0" marR="0" algn="just">
                        <a:lnSpc>
                          <a:spcPct val="150000"/>
                        </a:lnSpc>
                        <a:spcBef>
                          <a:spcPts val="0"/>
                        </a:spcBef>
                        <a:spcAft>
                          <a:spcPts val="0"/>
                        </a:spcAft>
                      </a:pPr>
                      <a:r>
                        <a:rPr lang="en-US" sz="1600">
                          <a:latin typeface="Times New Roman"/>
                          <a:ea typeface="Times New Roman"/>
                        </a:rPr>
                        <a:t>Nawal N. Alotaibi and Sreela Sasi</a:t>
                      </a: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rPr>
                        <a:t>Early diagnosis of stroke is essential for timely prevention and treatment. It is the third important </a:t>
                      </a:r>
                      <a:r>
                        <a:rPr lang="en-US" sz="1600" dirty="0" err="1">
                          <a:latin typeface="Times New Roman"/>
                          <a:ea typeface="Times New Roman"/>
                        </a:rPr>
                        <a:t>reasonof</a:t>
                      </a:r>
                      <a:r>
                        <a:rPr lang="en-US" sz="1600" dirty="0">
                          <a:latin typeface="Times New Roman"/>
                          <a:ea typeface="Times New Roman"/>
                        </a:rPr>
                        <a:t> death, due to clot and break in the blood vessels, causing the brain tissues to damage. Medical department is </a:t>
                      </a:r>
                      <a:r>
                        <a:rPr lang="en-US" sz="1600" dirty="0" err="1">
                          <a:latin typeface="Times New Roman"/>
                          <a:ea typeface="Times New Roman"/>
                        </a:rPr>
                        <a:t>alwayscurious</a:t>
                      </a:r>
                      <a:r>
                        <a:rPr lang="en-US" sz="1600" dirty="0">
                          <a:latin typeface="Times New Roman"/>
                          <a:ea typeface="Times New Roman"/>
                        </a:rPr>
                        <a:t> about finding a better way for predicting stroke. The recovery of stroke patients is a very slow process </a:t>
                      </a:r>
                      <a:r>
                        <a:rPr lang="en-US" sz="1600" dirty="0" err="1">
                          <a:latin typeface="Times New Roman"/>
                          <a:ea typeface="Times New Roman"/>
                        </a:rPr>
                        <a:t>andalsovery</a:t>
                      </a:r>
                      <a:r>
                        <a:rPr lang="en-US" sz="1600" dirty="0">
                          <a:latin typeface="Times New Roman"/>
                          <a:ea typeface="Times New Roman"/>
                        </a:rPr>
                        <a:t> expensive.</a:t>
                      </a: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057400"/>
                <a:gridCol w="236220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50000"/>
                        </a:lnSpc>
                        <a:spcBef>
                          <a:spcPts val="0"/>
                        </a:spcBef>
                        <a:spcAft>
                          <a:spcPts val="0"/>
                        </a:spcAft>
                      </a:pPr>
                      <a:r>
                        <a:rPr lang="en-US" sz="1600" dirty="0">
                          <a:latin typeface="Times New Roman"/>
                          <a:ea typeface="Times New Roman"/>
                        </a:rPr>
                        <a:t> "The International Stroke Trial Database.</a:t>
                      </a:r>
                    </a:p>
                  </a:txBody>
                  <a:tcPr marL="68580" marR="68580" marT="0" marB="0"/>
                </a:tc>
                <a:tc>
                  <a:txBody>
                    <a:bodyPr/>
                    <a:lstStyle/>
                    <a:p>
                      <a:pPr marL="0" marR="0" algn="just">
                        <a:lnSpc>
                          <a:spcPct val="150000"/>
                        </a:lnSpc>
                        <a:spcBef>
                          <a:spcPts val="0"/>
                        </a:spcBef>
                        <a:spcAft>
                          <a:spcPts val="0"/>
                        </a:spcAft>
                      </a:pPr>
                      <a:r>
                        <a:rPr lang="en-US" sz="1600" dirty="0" err="1">
                          <a:latin typeface="Times New Roman"/>
                          <a:ea typeface="Times New Roman"/>
                        </a:rPr>
                        <a:t>Sandercock</a:t>
                      </a:r>
                      <a:r>
                        <a:rPr lang="en-US" sz="1600" dirty="0">
                          <a:latin typeface="Times New Roman"/>
                          <a:ea typeface="Times New Roman"/>
                        </a:rPr>
                        <a:t>, Peter Ag, </a:t>
                      </a:r>
                      <a:r>
                        <a:rPr lang="en-US" sz="1600" dirty="0" err="1">
                          <a:latin typeface="Times New Roman"/>
                          <a:ea typeface="Times New Roman"/>
                        </a:rPr>
                        <a:t>Maciej</a:t>
                      </a:r>
                      <a:r>
                        <a:rPr lang="en-US" sz="1600" dirty="0">
                          <a:latin typeface="Times New Roman"/>
                          <a:ea typeface="Times New Roman"/>
                        </a:rPr>
                        <a:t> </a:t>
                      </a:r>
                      <a:r>
                        <a:rPr lang="en-US" sz="1600" dirty="0" err="1">
                          <a:latin typeface="Times New Roman"/>
                          <a:ea typeface="Times New Roman"/>
                        </a:rPr>
                        <a:t>Niewada</a:t>
                      </a:r>
                      <a:r>
                        <a:rPr lang="en-US" sz="1600" dirty="0">
                          <a:latin typeface="Times New Roman"/>
                          <a:ea typeface="Times New Roman"/>
                        </a:rPr>
                        <a:t>, and Anna </a:t>
                      </a:r>
                      <a:r>
                        <a:rPr lang="en-US" sz="1600" dirty="0" err="1">
                          <a:latin typeface="Times New Roman"/>
                          <a:ea typeface="Times New Roman"/>
                        </a:rPr>
                        <a:t>Członkowska</a:t>
                      </a:r>
                      <a:r>
                        <a:rPr lang="en-US" sz="1600" dirty="0">
                          <a:latin typeface="Times New Roman"/>
                          <a:ea typeface="Times New Roman"/>
                        </a:rPr>
                        <a:t>.</a:t>
                      </a: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rPr>
                        <a:t>We aimed to make individual patient data from the International Stroke Trial (IST), one of the largest </a:t>
                      </a:r>
                      <a:r>
                        <a:rPr lang="en-US" sz="1600" dirty="0" err="1">
                          <a:latin typeface="Times New Roman"/>
                          <a:ea typeface="Times New Roman"/>
                        </a:rPr>
                        <a:t>randomised</a:t>
                      </a:r>
                      <a:r>
                        <a:rPr lang="en-US" sz="1600" dirty="0">
                          <a:latin typeface="Times New Roman"/>
                          <a:ea typeface="Times New Roman"/>
                        </a:rPr>
                        <a:t> trials ever conducted in acute stroke, available for public use, to facilitate the planning of future trials and to permit additional secondary analyses.</a:t>
                      </a:r>
                    </a:p>
                  </a:txBody>
                  <a:tcPr marL="68580" marR="68580" marT="0" marB="0"/>
                </a:tc>
              </a:tr>
              <a:tr h="370840">
                <a:tc>
                  <a:txBody>
                    <a:bodyPr/>
                    <a:lstStyle/>
                    <a:p>
                      <a:pPr marL="0" marR="0" algn="l" fontAlgn="auto">
                        <a:lnSpc>
                          <a:spcPct val="150000"/>
                        </a:lnSpc>
                        <a:spcBef>
                          <a:spcPts val="0"/>
                        </a:spcBef>
                        <a:spcAft>
                          <a:spcPts val="0"/>
                        </a:spcAft>
                      </a:pPr>
                      <a:r>
                        <a:rPr lang="en-US" sz="1600" dirty="0">
                          <a:latin typeface="Times New Roman"/>
                          <a:ea typeface="Times New Roman"/>
                        </a:rPr>
                        <a:t>A stroke prediction</a:t>
                      </a:r>
                    </a:p>
                    <a:p>
                      <a:pPr marL="0" marR="0" algn="l" fontAlgn="auto">
                        <a:lnSpc>
                          <a:spcPct val="150000"/>
                        </a:lnSpc>
                        <a:spcBef>
                          <a:spcPts val="0"/>
                        </a:spcBef>
                        <a:spcAft>
                          <a:spcPts val="0"/>
                        </a:spcAft>
                      </a:pPr>
                      <a:r>
                        <a:rPr lang="en-US" sz="1600" dirty="0">
                          <a:latin typeface="Times New Roman"/>
                          <a:ea typeface="Times New Roman"/>
                        </a:rPr>
                        <a:t>score in the </a:t>
                      </a:r>
                      <a:r>
                        <a:rPr lang="en-US" sz="1600" dirty="0" err="1">
                          <a:latin typeface="Times New Roman"/>
                          <a:ea typeface="Times New Roman"/>
                        </a:rPr>
                        <a:t>elderly:validation</a:t>
                      </a:r>
                      <a:r>
                        <a:rPr lang="en-US" sz="1600" dirty="0">
                          <a:latin typeface="Times New Roman"/>
                          <a:ea typeface="Times New Roman"/>
                        </a:rPr>
                        <a:t> and web-based.</a:t>
                      </a: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rPr>
                        <a:t>R. A. </a:t>
                      </a:r>
                      <a:r>
                        <a:rPr lang="en-US" sz="1600" dirty="0" err="1">
                          <a:latin typeface="Times New Roman"/>
                          <a:ea typeface="Times New Roman"/>
                        </a:rPr>
                        <a:t>Kronmal</a:t>
                      </a:r>
                      <a:r>
                        <a:rPr lang="en-US" sz="1600" dirty="0">
                          <a:latin typeface="Times New Roman"/>
                          <a:ea typeface="Times New Roman"/>
                        </a:rPr>
                        <a:t> T. Lumley.</a:t>
                      </a:r>
                    </a:p>
                  </a:txBody>
                  <a:tcPr marL="68580" marR="68580" marT="0" marB="0"/>
                </a:tc>
                <a:tc>
                  <a:txBody>
                    <a:bodyPr/>
                    <a:lstStyle/>
                    <a:p>
                      <a:pPr marL="0" marR="0" algn="just">
                        <a:lnSpc>
                          <a:spcPct val="150000"/>
                        </a:lnSpc>
                        <a:spcBef>
                          <a:spcPts val="0"/>
                        </a:spcBef>
                        <a:spcAft>
                          <a:spcPts val="0"/>
                        </a:spcAft>
                      </a:pPr>
                      <a:r>
                        <a:rPr lang="en-US" sz="1600" dirty="0">
                          <a:latin typeface="Times New Roman"/>
                          <a:ea typeface="Times New Roman"/>
                        </a:rPr>
                        <a:t>The objective of this study was to construct a prediction model for predicting stroke in an elderly U.S. population, and to assess the accuracy in this population of other previously published prediction models.</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1600200" y="1524000"/>
            <a:ext cx="6781800" cy="48006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800" dirty="0" smtClean="0">
                <a:latin typeface="Times New Roman" pitchFamily="18" charset="0"/>
                <a:cs typeface="Times New Roman" pitchFamily="18" charset="0"/>
              </a:rPr>
              <a:t>[1] J. M. Engels and P. </a:t>
            </a:r>
            <a:r>
              <a:rPr lang="en-US" sz="1800" dirty="0" err="1" smtClean="0">
                <a:latin typeface="Times New Roman" pitchFamily="18" charset="0"/>
                <a:cs typeface="Times New Roman" pitchFamily="18" charset="0"/>
              </a:rPr>
              <a:t>Diehr</a:t>
            </a:r>
            <a:r>
              <a:rPr lang="en-US" sz="1800" dirty="0" smtClean="0">
                <a:latin typeface="Times New Roman" pitchFamily="18" charset="0"/>
                <a:cs typeface="Times New Roman" pitchFamily="18" charset="0"/>
              </a:rPr>
              <a:t>. Imputation of miss-</a:t>
            </a:r>
            <a:r>
              <a:rPr lang="en-US" sz="1800" dirty="0" err="1" smtClean="0">
                <a:latin typeface="Times New Roman" pitchFamily="18" charset="0"/>
                <a:cs typeface="Times New Roman" pitchFamily="18" charset="0"/>
              </a:rPr>
              <a:t>ing</a:t>
            </a:r>
            <a:r>
              <a:rPr lang="en-US" sz="1800" dirty="0" smtClean="0">
                <a:latin typeface="Times New Roman" pitchFamily="18" charset="0"/>
                <a:cs typeface="Times New Roman" pitchFamily="18" charset="0"/>
              </a:rPr>
              <a:t> longitudinal data: a comparison of </a:t>
            </a:r>
            <a:r>
              <a:rPr lang="en-US" sz="1800" dirty="0" err="1" smtClean="0">
                <a:latin typeface="Times New Roman" pitchFamily="18" charset="0"/>
                <a:cs typeface="Times New Roman" pitchFamily="18" charset="0"/>
              </a:rPr>
              <a:t>methods.Journal</a:t>
            </a:r>
            <a:r>
              <a:rPr lang="en-US" sz="1800" dirty="0" smtClean="0">
                <a:latin typeface="Times New Roman" pitchFamily="18" charset="0"/>
                <a:cs typeface="Times New Roman" pitchFamily="18" charset="0"/>
              </a:rPr>
              <a:t> of Clinical Epidemiology, 56(10):968 976,2003</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2] Klein J. and </a:t>
            </a:r>
            <a:r>
              <a:rPr lang="en-US" sz="1800" dirty="0" err="1" smtClean="0">
                <a:latin typeface="Times New Roman" pitchFamily="18" charset="0"/>
                <a:cs typeface="Times New Roman" pitchFamily="18" charset="0"/>
              </a:rPr>
              <a:t>Moeschberger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M.Survival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Analy</a:t>
            </a:r>
            <a:r>
              <a:rPr lang="en-US" sz="1800" dirty="0" smtClean="0">
                <a:latin typeface="Times New Roman" pitchFamily="18" charset="0"/>
                <a:cs typeface="Times New Roman" pitchFamily="18" charset="0"/>
              </a:rPr>
              <a:t>-sis: Techniques for Censored and Truncated </a:t>
            </a:r>
            <a:r>
              <a:rPr lang="en-US" sz="1800" dirty="0" err="1" smtClean="0">
                <a:latin typeface="Times New Roman" pitchFamily="18" charset="0"/>
                <a:cs typeface="Times New Roman" pitchFamily="18" charset="0"/>
              </a:rPr>
              <a:t>Data.Springer</a:t>
            </a:r>
            <a:r>
              <a:rPr lang="en-US" sz="1800" dirty="0" smtClean="0">
                <a:latin typeface="Times New Roman" pitchFamily="18" charset="0"/>
                <a:cs typeface="Times New Roman" pitchFamily="18" charset="0"/>
              </a:rPr>
              <a:t>, 2003</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3] J.C. Sanchez J. </a:t>
            </a:r>
            <a:r>
              <a:rPr lang="en-US" sz="1800" dirty="0" err="1" smtClean="0">
                <a:latin typeface="Times New Roman" pitchFamily="18" charset="0"/>
                <a:cs typeface="Times New Roman" pitchFamily="18" charset="0"/>
              </a:rPr>
              <a:t>Prados</a:t>
            </a:r>
            <a:r>
              <a:rPr lang="en-US" sz="1800" dirty="0" smtClean="0">
                <a:latin typeface="Times New Roman" pitchFamily="18" charset="0"/>
                <a:cs typeface="Times New Roman" pitchFamily="18" charset="0"/>
              </a:rPr>
              <a:t>, A. </a:t>
            </a:r>
            <a:r>
              <a:rPr lang="en-US" sz="1800" dirty="0" err="1" smtClean="0">
                <a:latin typeface="Times New Roman" pitchFamily="18" charset="0"/>
                <a:cs typeface="Times New Roman" pitchFamily="18" charset="0"/>
              </a:rPr>
              <a:t>Kalousis.Miningmass</a:t>
            </a:r>
            <a:r>
              <a:rPr lang="en-US" sz="1800" dirty="0" smtClean="0">
                <a:latin typeface="Times New Roman" pitchFamily="18" charset="0"/>
                <a:cs typeface="Times New Roman" pitchFamily="18" charset="0"/>
              </a:rPr>
              <a:t> spectra for diagnosis and biomarker </a:t>
            </a:r>
            <a:r>
              <a:rPr lang="en-US" sz="1800" dirty="0" err="1" smtClean="0">
                <a:latin typeface="Times New Roman" pitchFamily="18" charset="0"/>
                <a:cs typeface="Times New Roman" pitchFamily="18" charset="0"/>
              </a:rPr>
              <a:t>discov-ery</a:t>
            </a:r>
            <a:r>
              <a:rPr lang="en-US" sz="1800" dirty="0" smtClean="0">
                <a:latin typeface="Times New Roman" pitchFamily="18" charset="0"/>
                <a:cs typeface="Times New Roman" pitchFamily="18" charset="0"/>
              </a:rPr>
              <a:t> of cerebral </a:t>
            </a:r>
            <a:r>
              <a:rPr lang="en-US" sz="1800" dirty="0" err="1" smtClean="0">
                <a:latin typeface="Times New Roman" pitchFamily="18" charset="0"/>
                <a:cs typeface="Times New Roman" pitchFamily="18" charset="0"/>
              </a:rPr>
              <a:t>accidents.Proteomics</a:t>
            </a:r>
            <a:r>
              <a:rPr lang="en-US" sz="1800" dirty="0" smtClean="0">
                <a:latin typeface="Times New Roman" pitchFamily="18" charset="0"/>
                <a:cs typeface="Times New Roman" pitchFamily="18" charset="0"/>
              </a:rPr>
              <a:t>, 4:2320–2332, 2004</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4] E. J. </a:t>
            </a:r>
            <a:r>
              <a:rPr lang="en-US" sz="1800" dirty="0" err="1" smtClean="0">
                <a:latin typeface="Times New Roman" pitchFamily="18" charset="0"/>
                <a:cs typeface="Times New Roman" pitchFamily="18" charset="0"/>
              </a:rPr>
              <a:t>Candes</a:t>
            </a:r>
            <a:r>
              <a:rPr lang="en-US" sz="1800" dirty="0" smtClean="0">
                <a:latin typeface="Times New Roman" pitchFamily="18" charset="0"/>
                <a:cs typeface="Times New Roman" pitchFamily="18" charset="0"/>
              </a:rPr>
              <a:t> J.F. </a:t>
            </a:r>
            <a:r>
              <a:rPr lang="en-US" sz="1800" dirty="0" err="1" smtClean="0">
                <a:latin typeface="Times New Roman" pitchFamily="18" charset="0"/>
                <a:cs typeface="Times New Roman" pitchFamily="18" charset="0"/>
              </a:rPr>
              <a:t>Cai</a:t>
            </a:r>
            <a:r>
              <a:rPr lang="en-US" sz="1800" dirty="0" smtClean="0">
                <a:latin typeface="Times New Roman" pitchFamily="18" charset="0"/>
                <a:cs typeface="Times New Roman" pitchFamily="18" charset="0"/>
              </a:rPr>
              <a:t> and Z. </a:t>
            </a:r>
            <a:r>
              <a:rPr lang="en-US" sz="1800" dirty="0" err="1" smtClean="0">
                <a:latin typeface="Times New Roman" pitchFamily="18" charset="0"/>
                <a:cs typeface="Times New Roman" pitchFamily="18" charset="0"/>
              </a:rPr>
              <a:t>Shen</a:t>
            </a:r>
            <a:r>
              <a:rPr lang="en-US" sz="1800" dirty="0" smtClean="0">
                <a:latin typeface="Times New Roman" pitchFamily="18" charset="0"/>
                <a:cs typeface="Times New Roman" pitchFamily="18" charset="0"/>
              </a:rPr>
              <a:t>. A </a:t>
            </a:r>
            <a:r>
              <a:rPr lang="en-US" sz="1800" dirty="0" err="1" smtClean="0">
                <a:latin typeface="Times New Roman" pitchFamily="18" charset="0"/>
                <a:cs typeface="Times New Roman" pitchFamily="18" charset="0"/>
              </a:rPr>
              <a:t>singularvalue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thresholding</a:t>
            </a:r>
            <a:r>
              <a:rPr lang="en-US" sz="1800" dirty="0" smtClean="0">
                <a:latin typeface="Times New Roman" pitchFamily="18" charset="0"/>
                <a:cs typeface="Times New Roman" pitchFamily="18" charset="0"/>
              </a:rPr>
              <a:t> algorithm for matrix </a:t>
            </a:r>
            <a:r>
              <a:rPr lang="en-US" sz="1800" dirty="0" err="1" smtClean="0">
                <a:latin typeface="Times New Roman" pitchFamily="18" charset="0"/>
                <a:cs typeface="Times New Roman" pitchFamily="18" charset="0"/>
              </a:rPr>
              <a:t>comple-tion.arXiv</a:t>
            </a:r>
            <a:r>
              <a:rPr lang="en-US" sz="1800" dirty="0" smtClean="0">
                <a:latin typeface="Times New Roman" pitchFamily="18" charset="0"/>
                <a:cs typeface="Times New Roman" pitchFamily="18" charset="0"/>
              </a:rPr>
              <a:t>, 2008</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5] Satoshi </a:t>
            </a:r>
            <a:r>
              <a:rPr lang="en-US" sz="1800" dirty="0" err="1" smtClean="0">
                <a:latin typeface="Times New Roman" pitchFamily="18" charset="0"/>
                <a:cs typeface="Times New Roman" pitchFamily="18" charset="0"/>
              </a:rPr>
              <a:t>Saitoh</a:t>
            </a:r>
            <a:r>
              <a:rPr lang="en-US" sz="1800" dirty="0" smtClean="0">
                <a:latin typeface="Times New Roman" pitchFamily="18" charset="0"/>
                <a:cs typeface="Times New Roman" pitchFamily="18" charset="0"/>
              </a:rPr>
              <a:t> Kenji Ikeda, </a:t>
            </a:r>
            <a:r>
              <a:rPr lang="en-US" sz="1800" dirty="0" err="1" smtClean="0">
                <a:latin typeface="Times New Roman" pitchFamily="18" charset="0"/>
                <a:cs typeface="Times New Roman" pitchFamily="18" charset="0"/>
              </a:rPr>
              <a:t>Hiromitsu</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Kumada.Effect</a:t>
            </a:r>
            <a:r>
              <a:rPr lang="en-US" sz="1800" dirty="0" smtClean="0">
                <a:latin typeface="Times New Roman" pitchFamily="18" charset="0"/>
                <a:cs typeface="Times New Roman" pitchFamily="18" charset="0"/>
              </a:rPr>
              <a:t> of repeated </a:t>
            </a:r>
            <a:r>
              <a:rPr lang="en-US" sz="1800" dirty="0" err="1" smtClean="0">
                <a:latin typeface="Times New Roman" pitchFamily="18" charset="0"/>
                <a:cs typeface="Times New Roman" pitchFamily="18" charset="0"/>
              </a:rPr>
              <a:t>transcatheter</a:t>
            </a:r>
            <a:r>
              <a:rPr lang="en-US" sz="1800" dirty="0" smtClean="0">
                <a:latin typeface="Times New Roman" pitchFamily="18" charset="0"/>
                <a:cs typeface="Times New Roman" pitchFamily="18" charset="0"/>
              </a:rPr>
              <a:t> arterial </a:t>
            </a:r>
            <a:r>
              <a:rPr lang="en-US" sz="1800" dirty="0" err="1" smtClean="0">
                <a:latin typeface="Times New Roman" pitchFamily="18" charset="0"/>
                <a:cs typeface="Times New Roman" pitchFamily="18" charset="0"/>
              </a:rPr>
              <a:t>emboliza-tion</a:t>
            </a:r>
            <a:r>
              <a:rPr lang="en-US" sz="1800" dirty="0" smtClean="0">
                <a:latin typeface="Times New Roman" pitchFamily="18" charset="0"/>
                <a:cs typeface="Times New Roman" pitchFamily="18" charset="0"/>
              </a:rPr>
              <a:t> on the survival time in patients with </a:t>
            </a:r>
            <a:r>
              <a:rPr lang="en-US" sz="1800" dirty="0" err="1" smtClean="0">
                <a:latin typeface="Times New Roman" pitchFamily="18" charset="0"/>
                <a:cs typeface="Times New Roman" pitchFamily="18" charset="0"/>
              </a:rPr>
              <a:t>hepato</a:t>
            </a:r>
            <a:r>
              <a:rPr lang="en-US" sz="1800" dirty="0" smtClean="0">
                <a:latin typeface="Times New Roman" pitchFamily="18" charset="0"/>
                <a:cs typeface="Times New Roman" pitchFamily="18" charset="0"/>
              </a:rPr>
              <a:t>-cellular </a:t>
            </a:r>
            <a:r>
              <a:rPr lang="en-US" sz="1800" dirty="0" err="1" smtClean="0">
                <a:latin typeface="Times New Roman" pitchFamily="18" charset="0"/>
                <a:cs typeface="Times New Roman" pitchFamily="18" charset="0"/>
              </a:rPr>
              <a:t>carcinoma.Cancer</a:t>
            </a: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2006.</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60000"/>
              </a:lnSpc>
            </a:pPr>
            <a:r>
              <a:rPr lang="en-US" sz="1800" dirty="0" smtClean="0">
                <a:latin typeface="Times New Roman" pitchFamily="18" charset="0"/>
                <a:cs typeface="Times New Roman" pitchFamily="18" charset="0"/>
              </a:rPr>
              <a:t>.[6] Tsuyoshi Nakamura </a:t>
            </a:r>
            <a:r>
              <a:rPr lang="en-US" sz="1800" dirty="0" err="1" smtClean="0">
                <a:latin typeface="Times New Roman" pitchFamily="18" charset="0"/>
                <a:cs typeface="Times New Roman" pitchFamily="18" charset="0"/>
              </a:rPr>
              <a:t>Kouhei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Akazawa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Simulationprogram</a:t>
            </a:r>
            <a:r>
              <a:rPr lang="en-US" sz="1800" dirty="0" smtClean="0">
                <a:latin typeface="Times New Roman" pitchFamily="18" charset="0"/>
                <a:cs typeface="Times New Roman" pitchFamily="18" charset="0"/>
              </a:rPr>
              <a:t> for estimating statistical power of </a:t>
            </a:r>
            <a:r>
              <a:rPr lang="en-US" sz="1800" dirty="0" err="1" smtClean="0">
                <a:latin typeface="Times New Roman" pitchFamily="18" charset="0"/>
                <a:cs typeface="Times New Roman" pitchFamily="18" charset="0"/>
              </a:rPr>
              <a:t>cox’sproportional</a:t>
            </a:r>
            <a:r>
              <a:rPr lang="en-US" sz="1800" dirty="0" smtClean="0">
                <a:latin typeface="Times New Roman" pitchFamily="18" charset="0"/>
                <a:cs typeface="Times New Roman" pitchFamily="18" charset="0"/>
              </a:rPr>
              <a:t> hazards model assuming no </a:t>
            </a:r>
            <a:r>
              <a:rPr lang="en-US" sz="1800" dirty="0" err="1" smtClean="0">
                <a:latin typeface="Times New Roman" pitchFamily="18" charset="0"/>
                <a:cs typeface="Times New Roman" pitchFamily="18" charset="0"/>
              </a:rPr>
              <a:t>specificdistribution</a:t>
            </a:r>
            <a:r>
              <a:rPr lang="en-US" sz="1800" dirty="0" smtClean="0">
                <a:latin typeface="Times New Roman" pitchFamily="18" charset="0"/>
                <a:cs typeface="Times New Roman" pitchFamily="18" charset="0"/>
              </a:rPr>
              <a:t> for the survival </a:t>
            </a:r>
            <a:r>
              <a:rPr lang="en-US" sz="1800" dirty="0" err="1" smtClean="0">
                <a:latin typeface="Times New Roman" pitchFamily="18" charset="0"/>
                <a:cs typeface="Times New Roman" pitchFamily="18" charset="0"/>
              </a:rPr>
              <a:t>time.Elseview</a:t>
            </a:r>
            <a:r>
              <a:rPr lang="en-US" sz="1800" dirty="0" smtClean="0">
                <a:latin typeface="Times New Roman" pitchFamily="18" charset="0"/>
                <a:cs typeface="Times New Roman" pitchFamily="18" charset="0"/>
              </a:rPr>
              <a:t> Ire-land, 1991</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7] Steven G. Self Kung-Yee Liang and Xinhua </a:t>
            </a:r>
            <a:r>
              <a:rPr lang="en-US" sz="1800" dirty="0" err="1" smtClean="0">
                <a:latin typeface="Times New Roman" pitchFamily="18" charset="0"/>
                <a:cs typeface="Times New Roman" pitchFamily="18" charset="0"/>
              </a:rPr>
              <a:t>Liu.The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cox</a:t>
            </a:r>
            <a:r>
              <a:rPr lang="en-US" sz="1800" dirty="0" smtClean="0">
                <a:latin typeface="Times New Roman" pitchFamily="18" charset="0"/>
                <a:cs typeface="Times New Roman" pitchFamily="18" charset="0"/>
              </a:rPr>
              <a:t> proportional hazards model with </a:t>
            </a:r>
            <a:r>
              <a:rPr lang="en-US" sz="1800" dirty="0" err="1" smtClean="0">
                <a:latin typeface="Times New Roman" pitchFamily="18" charset="0"/>
                <a:cs typeface="Times New Roman" pitchFamily="18" charset="0"/>
              </a:rPr>
              <a:t>changepoint</a:t>
            </a:r>
            <a:r>
              <a:rPr lang="en-US" sz="1800" dirty="0" smtClean="0">
                <a:latin typeface="Times New Roman" pitchFamily="18" charset="0"/>
                <a:cs typeface="Times New Roman" pitchFamily="18" charset="0"/>
              </a:rPr>
              <a:t>: An epidemiologic </a:t>
            </a:r>
            <a:r>
              <a:rPr lang="en-US" sz="1800" dirty="0" err="1" smtClean="0">
                <a:latin typeface="Times New Roman" pitchFamily="18" charset="0"/>
                <a:cs typeface="Times New Roman" pitchFamily="18" charset="0"/>
              </a:rPr>
              <a:t>application.Biometrics</a:t>
            </a:r>
            <a:r>
              <a:rPr lang="en-US" sz="1800" dirty="0" smtClean="0">
                <a:latin typeface="Times New Roman" pitchFamily="18" charset="0"/>
                <a:cs typeface="Times New Roman" pitchFamily="18" charset="0"/>
              </a:rPr>
              <a:t>, 46:783–793, 1990</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8] P. </a:t>
            </a:r>
            <a:r>
              <a:rPr lang="en-US" sz="1800" dirty="0" err="1" smtClean="0">
                <a:latin typeface="Times New Roman" pitchFamily="18" charset="0"/>
                <a:cs typeface="Times New Roman" pitchFamily="18" charset="0"/>
              </a:rPr>
              <a:t>Enright</a:t>
            </a:r>
            <a:r>
              <a:rPr lang="en-US" sz="1800" dirty="0" smtClean="0">
                <a:latin typeface="Times New Roman" pitchFamily="18" charset="0"/>
                <a:cs typeface="Times New Roman" pitchFamily="18" charset="0"/>
              </a:rPr>
              <a:t> L.P. Fried, N.O. </a:t>
            </a:r>
            <a:r>
              <a:rPr lang="en-US" sz="1800" dirty="0" err="1" smtClean="0">
                <a:latin typeface="Times New Roman" pitchFamily="18" charset="0"/>
                <a:cs typeface="Times New Roman" pitchFamily="18" charset="0"/>
              </a:rPr>
              <a:t>Borhani</a:t>
            </a:r>
            <a:r>
              <a:rPr lang="en-US" sz="1800" dirty="0" smtClean="0">
                <a:latin typeface="Times New Roman" pitchFamily="18" charset="0"/>
                <a:cs typeface="Times New Roman" pitchFamily="18" charset="0"/>
              </a:rPr>
              <a:t>. The cardio-vascular health study: design and </a:t>
            </a:r>
            <a:r>
              <a:rPr lang="en-US" sz="1800" dirty="0" err="1" smtClean="0">
                <a:latin typeface="Times New Roman" pitchFamily="18" charset="0"/>
                <a:cs typeface="Times New Roman" pitchFamily="18" charset="0"/>
              </a:rPr>
              <a:t>rationale.AnnEpidemiol</a:t>
            </a:r>
            <a:r>
              <a:rPr lang="en-US" sz="1800" dirty="0" smtClean="0">
                <a:latin typeface="Times New Roman" pitchFamily="18" charset="0"/>
                <a:cs typeface="Times New Roman" pitchFamily="18" charset="0"/>
              </a:rPr>
              <a:t>, 1(3):263–276, 1991</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9] Thomas </a:t>
            </a:r>
            <a:r>
              <a:rPr lang="en-US" sz="1800" dirty="0" err="1" smtClean="0">
                <a:latin typeface="Times New Roman" pitchFamily="18" charset="0"/>
                <a:cs typeface="Times New Roman" pitchFamily="18" charset="0"/>
              </a:rPr>
              <a:t>Augustin</a:t>
            </a:r>
            <a:r>
              <a:rPr lang="en-US" sz="1800" dirty="0" smtClean="0">
                <a:latin typeface="Times New Roman" pitchFamily="18" charset="0"/>
                <a:cs typeface="Times New Roman" pitchFamily="18" charset="0"/>
              </a:rPr>
              <a:t> Ralf Bender and Maria </a:t>
            </a:r>
            <a:r>
              <a:rPr lang="en-US" sz="1800" dirty="0" err="1" smtClean="0">
                <a:latin typeface="Times New Roman" pitchFamily="18" charset="0"/>
                <a:cs typeface="Times New Roman" pitchFamily="18" charset="0"/>
              </a:rPr>
              <a:t>Blet-tner.Generating</a:t>
            </a:r>
            <a:r>
              <a:rPr lang="en-US" sz="1800" dirty="0" smtClean="0">
                <a:latin typeface="Times New Roman" pitchFamily="18" charset="0"/>
                <a:cs typeface="Times New Roman" pitchFamily="18" charset="0"/>
              </a:rPr>
              <a:t> survival times to </a:t>
            </a:r>
            <a:r>
              <a:rPr lang="en-US" sz="1800" dirty="0" err="1" smtClean="0">
                <a:latin typeface="Times New Roman" pitchFamily="18" charset="0"/>
                <a:cs typeface="Times New Roman" pitchFamily="18" charset="0"/>
              </a:rPr>
              <a:t>simulatecox</a:t>
            </a:r>
            <a:r>
              <a:rPr lang="en-US" sz="1800" dirty="0" smtClean="0">
                <a:latin typeface="Times New Roman" pitchFamily="18" charset="0"/>
                <a:cs typeface="Times New Roman" pitchFamily="18" charset="0"/>
              </a:rPr>
              <a:t> proportional hazards </a:t>
            </a:r>
            <a:r>
              <a:rPr lang="en-US" sz="1800" dirty="0" err="1" smtClean="0">
                <a:latin typeface="Times New Roman" pitchFamily="18" charset="0"/>
                <a:cs typeface="Times New Roman" pitchFamily="18" charset="0"/>
              </a:rPr>
              <a:t>models.Statistics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inMedicine</a:t>
            </a:r>
            <a:r>
              <a:rPr lang="en-US" sz="1800" dirty="0" smtClean="0">
                <a:latin typeface="Times New Roman" pitchFamily="18" charset="0"/>
                <a:cs typeface="Times New Roman" pitchFamily="18" charset="0"/>
              </a:rPr>
              <a:t>, 24:1713–1723, 2005</a:t>
            </a:r>
            <a:r>
              <a:rPr lang="en-US" sz="1800" dirty="0" smtClean="0">
                <a:latin typeface="Times New Roman" pitchFamily="18" charset="0"/>
                <a:cs typeface="Times New Roman" pitchFamily="18" charset="0"/>
              </a:rPr>
              <a:t>.</a:t>
            </a:r>
          </a:p>
          <a:p>
            <a:pPr algn="just">
              <a:lnSpc>
                <a:spcPct val="160000"/>
              </a:lnSpc>
            </a:pPr>
            <a:r>
              <a:rPr lang="en-US" sz="1800"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10] R. A. </a:t>
            </a:r>
            <a:r>
              <a:rPr lang="en-US" sz="1800" dirty="0" err="1" smtClean="0">
                <a:latin typeface="Times New Roman" pitchFamily="18" charset="0"/>
                <a:cs typeface="Times New Roman" pitchFamily="18" charset="0"/>
              </a:rPr>
              <a:t>Kronmal</a:t>
            </a:r>
            <a:r>
              <a:rPr lang="en-US" sz="1800" dirty="0" smtClean="0">
                <a:latin typeface="Times New Roman" pitchFamily="18" charset="0"/>
                <a:cs typeface="Times New Roman" pitchFamily="18" charset="0"/>
              </a:rPr>
              <a:t> T. Lumley. A stroke </a:t>
            </a:r>
            <a:r>
              <a:rPr lang="en-US" sz="1800" dirty="0" err="1" smtClean="0">
                <a:latin typeface="Times New Roman" pitchFamily="18" charset="0"/>
                <a:cs typeface="Times New Roman" pitchFamily="18" charset="0"/>
              </a:rPr>
              <a:t>predictionscore</a:t>
            </a:r>
            <a:r>
              <a:rPr lang="en-US" sz="1800" dirty="0" smtClean="0">
                <a:latin typeface="Times New Roman" pitchFamily="18" charset="0"/>
                <a:cs typeface="Times New Roman" pitchFamily="18" charset="0"/>
              </a:rPr>
              <a:t> in the elderly: validation and web-</a:t>
            </a:r>
            <a:r>
              <a:rPr lang="en-US" sz="1800" dirty="0" err="1" smtClean="0">
                <a:latin typeface="Times New Roman" pitchFamily="18" charset="0"/>
                <a:cs typeface="Times New Roman" pitchFamily="18" charset="0"/>
              </a:rPr>
              <a:t>basedapplication.Journal</a:t>
            </a:r>
            <a:r>
              <a:rPr lang="en-US" sz="1800" dirty="0" smtClean="0">
                <a:latin typeface="Times New Roman" pitchFamily="18" charset="0"/>
                <a:cs typeface="Times New Roman" pitchFamily="18" charset="0"/>
              </a:rPr>
              <a:t> of Clinical Epidemiology,55(2):129–136, 2002.</a:t>
            </a:r>
          </a:p>
          <a:p>
            <a:pPr algn="just">
              <a:lnSpc>
                <a:spcPct val="160000"/>
              </a:lnSpc>
            </a:pPr>
            <a:endParaRPr lang="en-US" sz="1800" dirty="0" smtClean="0">
              <a:latin typeface="Times New Roman" pitchFamily="18" charset="0"/>
              <a:cs typeface="Times New Roman" pitchFamily="18" charset="0"/>
            </a:endParaRPr>
          </a:p>
          <a:p>
            <a:pPr algn="just">
              <a:lnSpc>
                <a:spcPct val="170000"/>
              </a:lnSpc>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1198</TotalTime>
  <Words>1118</Words>
  <Application>Microsoft Office PowerPoint</Application>
  <PresentationFormat>On-screen Show (4:3)</PresentationFormat>
  <Paragraphs>65</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A NEW IMPULSE ON STROKE PATIENT HEALTH CARE USING DEEP LEARNING (STROKE PREDICTION)</vt:lpstr>
      <vt:lpstr>Abstract</vt:lpstr>
      <vt:lpstr>Existing System</vt:lpstr>
      <vt:lpstr>Disadvantage of Existing System</vt:lpstr>
      <vt:lpstr>PROPOSED SYSTEM :</vt:lpstr>
      <vt:lpstr>ADVANTAGE</vt:lpstr>
      <vt:lpstr>Slide 7</vt:lpstr>
      <vt:lpstr>Slide 8</vt:lpstr>
      <vt:lpstr>Architecture Diagram </vt:lpstr>
      <vt:lpstr>SOFTWARE REQUIREMENTS:</vt:lpstr>
      <vt:lpstr>HARDWARE REQUIREMENTS:</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539</cp:revision>
  <dcterms:created xsi:type="dcterms:W3CDTF">2006-08-16T00:00:00Z</dcterms:created>
  <dcterms:modified xsi:type="dcterms:W3CDTF">2021-04-08T08:26:19Z</dcterms:modified>
</cp:coreProperties>
</file>