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322" r:id="rId2"/>
    <p:sldId id="325" r:id="rId3"/>
    <p:sldId id="328" r:id="rId4"/>
    <p:sldId id="260" r:id="rId5"/>
    <p:sldId id="262" r:id="rId6"/>
    <p:sldId id="263" r:id="rId7"/>
    <p:sldId id="294" r:id="rId8"/>
    <p:sldId id="327" r:id="rId9"/>
    <p:sldId id="326" r:id="rId10"/>
    <p:sldId id="298" r:id="rId11"/>
    <p:sldId id="296" r:id="rId12"/>
    <p:sldId id="295" r:id="rId13"/>
    <p:sldId id="323" r:id="rId14"/>
    <p:sldId id="329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B5274-1E54-4501-9BCB-C19E8BDDF8D4}" type="datetimeFigureOut">
              <a:rPr lang="en-US" smtClean="0"/>
              <a:pPr/>
              <a:t>08-Apr-21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B5306-4ACF-4DA3-8DEF-1B51A24C6FB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08-Apr-21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08-Apr-21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08-Apr-21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08-Apr-21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08-Apr-21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08-Apr-21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08-Apr-21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08-Apr-21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08-Apr-21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08-Apr-21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08-Apr-21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08-Apr-21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914400"/>
            <a:ext cx="7498080" cy="3886200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Blood Viscosity based Heart Disease Risk Prediction Model in EdgeFog.doc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Abstract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257800"/>
          </a:xfrm>
        </p:spPr>
        <p:txBody>
          <a:bodyPr>
            <a:normAutofit/>
          </a:bodyPr>
          <a:lstStyle/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In this paper, heart disease prediction modeled using partially observable Markova decision process (POMDP) is proposed.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In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emergency, the patient is alerted through the doctor by fog computing.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Ambulance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sent to the location of patient at critical situations.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doctor gets the data through fog computing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iFogSim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Fog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computing in healthcare is a new area, which gains more attraction in research community.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Many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researches focus on cardiovascular disease i.e. heart disease. </a:t>
            </a:r>
            <a:endParaRPr lang="en-IN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533400"/>
            <a:ext cx="7714488" cy="5715000"/>
          </a:xfrm>
        </p:spPr>
        <p:txBody>
          <a:bodyPr>
            <a:normAutofit/>
          </a:bodyPr>
          <a:lstStyle/>
          <a:p>
            <a:pPr algn="just"/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The important risk factor for cardiovascular disease is increase in blood viscosity. </a:t>
            </a:r>
            <a:endParaRPr lang="en-US" sz="22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highly viscous nature of blood does not allow the blood to flow creating a resistance in the blood flow. </a:t>
            </a:r>
            <a:endParaRPr lang="en-US" sz="22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Heart 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disease risk factors are high blood pressure, obesity, diabetes, increased blood viscosity, etc. </a:t>
            </a:r>
            <a:endParaRPr lang="en-US" sz="22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With 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the help of POMDP’s states, observations, beliefs, probability transitions the patient health is noted. </a:t>
            </a:r>
            <a:endParaRPr lang="en-US" sz="22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POMDP model for heart disease prediction computes the policy approximation using states and timeslots. </a:t>
            </a:r>
            <a:endParaRPr lang="en-US" sz="22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Rewards 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are tabulated using policy approximations over different 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iterations.</a:t>
            </a:r>
          </a:p>
          <a:p>
            <a:pPr algn="just">
              <a:buNone/>
            </a:pP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just">
              <a:lnSpc>
                <a:spcPct val="150000"/>
              </a:lnSpc>
              <a:buNone/>
            </a:pPr>
            <a:endParaRPr lang="en-IN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715000"/>
          </a:xfrm>
        </p:spPr>
        <p:txBody>
          <a:bodyPr>
            <a:noAutofit/>
          </a:bodyPr>
          <a:lstStyle/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As computation on the Edge has the great advantage of reducing response time, this gives a new direction of research of integrating complex ensemble deep learning models with Edge Computing such that we obtain high accuracy results in real-time.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One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of the fundamental aims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of this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work is to bridge this gap and provide a computing platform that not only provides low latency results by leveraging edge resources but also is able to use deep learning based frameworks to provide highly accurate results.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There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has been some work to bring computation to the Edge devices, closer to the patient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to reduce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result delivery time.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Some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of these works still depend on simulations and have not provided a deploy-able framework.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This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work also aims to fill this void in healthcare industry.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15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Disadvantage of 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143000"/>
            <a:ext cx="7498080" cy="5715000"/>
          </a:xfrm>
        </p:spPr>
        <p:txBody>
          <a:bodyPr>
            <a:noAutofit/>
          </a:bodyPr>
          <a:lstStyle/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Existing healthcare systems that are deployed on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driven Fog or cloud computing frameworks connect pre-configured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devices for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patient data processing such that the results are delivered to users within the deadline time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Many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prior works have tried to use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to predict health problems related to heart but are unable to ascertain with the accuracies required by the stringent regulations of medical standardization agencies.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In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recent past, as deep learning has gained popularity more recent technologies can even surpass doctors in heart disease detection accuracy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914400"/>
          </a:xfrm>
        </p:spPr>
        <p:txBody>
          <a:bodyPr>
            <a:normAutofit/>
          </a:bodyPr>
          <a:lstStyle/>
          <a:p>
            <a:r>
              <a:rPr lang="en-US" b="1" dirty="0" smtClean="0"/>
              <a:t>PROPOSED SYSTEM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990600"/>
            <a:ext cx="7498080" cy="5867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proposed model uses classification algorithms for the diagnosis and prediction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ensemble method of tree-based classification-Random Forest gives an accuracy of 93%.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Sugondo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Hadiyoso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et al. proposed a mini wearable ECG device and real-time arrhythmia detection based on android mobile application.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ECG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signals can be captured by using the ECG's analog front end and sent to Android mobile through a Bluetooth module device. On Android application, data analysis can be done with the help of Pan Tompkins algorithms to detect complex QRS ECG signal and heartbeats.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From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number of heart rate can be detected abnormalities.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838200"/>
            <a:ext cx="7010400" cy="6019800"/>
          </a:xfrm>
        </p:spPr>
        <p:txBody>
          <a:bodyPr>
            <a:normAutofit/>
          </a:bodyPr>
          <a:lstStyle/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proposed gateway acting as a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bridge between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wireless sensor network and public communication networks has a data decision system, a lightweight database and an ability to notify caregivers in case of emergency.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In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addition, the gateway provides a way of diminishing a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remote server’s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burden by applying the request and response message method.</a:t>
            </a:r>
          </a:p>
          <a:p>
            <a:pPr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066800" y="228600"/>
          <a:ext cx="7867650" cy="63926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52600"/>
                <a:gridCol w="2514600"/>
                <a:gridCol w="3600450"/>
              </a:tblGrid>
              <a:tr h="304800"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TITTLE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“Low power ECG based processor for predicting ventricular </a:t>
                      </a:r>
                      <a:r>
                        <a:rPr lang="en-US" sz="1800" dirty="0" err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arhythmia</a:t>
                      </a:r>
                      <a:r>
                        <a:rPr lang="en-US" sz="18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".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Miss. </a:t>
                      </a:r>
                      <a:r>
                        <a:rPr lang="en-US" sz="1800" dirty="0" err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Chaitrali</a:t>
                      </a:r>
                      <a:endParaRPr lang="en-US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S .</a:t>
                      </a:r>
                      <a:r>
                        <a:rPr lang="en-US" sz="1800" dirty="0" err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Dangare</a:t>
                      </a:r>
                      <a:r>
                        <a:rPr lang="en-US" sz="18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, 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Dr. Mrs. </a:t>
                      </a:r>
                      <a:r>
                        <a:rPr lang="en-US" sz="1800" dirty="0" err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Sulabha</a:t>
                      </a:r>
                      <a:r>
                        <a:rPr lang="en-US" sz="18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S. </a:t>
                      </a:r>
                      <a:r>
                        <a:rPr lang="en-US" sz="1800" dirty="0" err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Apte</a:t>
                      </a:r>
                      <a:r>
                        <a:rPr lang="en-US" sz="18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Heart disease is the most common cause of death globally. According to a recent study by the Indian Council of Medical Research (ICMR) near about 25% of deaths between the ages of 25-69 years cause due to different heart-related problems. The cardiovascular diseases are the highest increased disease.</a:t>
                      </a: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“Fog computing aims  to reduce processing burden of cloud systems,”.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J. Burt,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Internet </a:t>
                      </a:r>
                      <a:r>
                        <a:rPr lang="en-US" sz="18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of Things technology provides a competent</a:t>
                      </a:r>
                      <a:r>
                        <a:rPr lang="en-US" sz="1800" spc="15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and structured approach to improve health and wellbeing of </a:t>
                      </a:r>
                      <a:r>
                        <a:rPr lang="en-US" sz="1800" spc="75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mankind.</a:t>
                      </a:r>
                      <a:endParaRPr lang="en-US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1219200" y="304800"/>
          <a:ext cx="7715250" cy="61791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71750"/>
                <a:gridCol w="2076450"/>
                <a:gridCol w="30670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TITTLE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“A smart gateway for health care  system using wireless sensor network,”.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Y. Chen, W. Shen, H. Huo, and Y. Xu,.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Using Wireless Sensor Networks (WSNs) in health care system has yielded a tremendous effort in recent years. However, in most of these researches, tasks like sensor data processing, health state decisions making and emergency messages sending are completed by a remote server.</a:t>
                      </a: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C. O. </a:t>
                      </a:r>
                      <a:r>
                        <a:rPr lang="en-US" sz="1600" dirty="0" err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Rolim</a:t>
                      </a:r>
                      <a:r>
                        <a:rPr lang="en-US" sz="16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, F. L. Koch, C. B. </a:t>
                      </a:r>
                      <a:r>
                        <a:rPr lang="en-US" sz="1600" dirty="0" err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Westphall</a:t>
                      </a:r>
                      <a:r>
                        <a:rPr lang="en-US" sz="16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, J. Werner, A. </a:t>
                      </a:r>
                      <a:r>
                        <a:rPr lang="en-US" sz="1600" dirty="0" err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Fracalossi</a:t>
                      </a:r>
                      <a:r>
                        <a:rPr lang="en-US" sz="16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, and G. S. Salvador, “A cloud computing solution for patient’s data collection in health care institutions,”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C. O. </a:t>
                      </a:r>
                      <a:r>
                        <a:rPr lang="en-US" sz="1600" dirty="0" err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Rolim</a:t>
                      </a:r>
                      <a:r>
                        <a:rPr lang="en-US" sz="16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,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F. L. Koch,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C. B. </a:t>
                      </a:r>
                      <a:r>
                        <a:rPr lang="en-US" sz="1600" dirty="0" err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Westphall</a:t>
                      </a:r>
                      <a:r>
                        <a:rPr lang="en-US" sz="16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, 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J. Werner,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A. </a:t>
                      </a:r>
                      <a:r>
                        <a:rPr lang="en-US" sz="1600" dirty="0" err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Fracalossi</a:t>
                      </a:r>
                      <a:r>
                        <a:rPr lang="en-US" sz="16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, and 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G. S. Salvador,.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We propose a solution </a:t>
                      </a:r>
                      <a:r>
                        <a:rPr lang="en-US" sz="1600" dirty="0" err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toautomate</a:t>
                      </a:r>
                      <a:r>
                        <a:rPr lang="en-US" sz="16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this process by using “sensors” attached to existing medical equipments that are inter-connected to exchange service.</a:t>
                      </a: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92162"/>
          </a:xfrm>
        </p:spPr>
        <p:txBody>
          <a:bodyPr/>
          <a:lstStyle/>
          <a:p>
            <a:r>
              <a:rPr lang="en-US" dirty="0" smtClean="0"/>
              <a:t>Architecture Diagram	</a:t>
            </a:r>
            <a:endParaRPr lang="en-US" dirty="0"/>
          </a:p>
        </p:txBody>
      </p:sp>
      <p:pic>
        <p:nvPicPr>
          <p:cNvPr id="5" name="Content Placeholder 4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600200" y="1447800"/>
            <a:ext cx="6746480" cy="44150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01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SOFTWARE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828800"/>
            <a:ext cx="7498080" cy="4419600"/>
          </a:xfrm>
        </p:spPr>
        <p:txBody>
          <a:bodyPr/>
          <a:lstStyle/>
          <a:p>
            <a:endParaRPr lang="en-US" dirty="0" smtClean="0"/>
          </a:p>
          <a:p>
            <a:pPr lvl="0"/>
            <a:r>
              <a:rPr lang="en-US" dirty="0" smtClean="0"/>
              <a:t>Operating System	: Windows 10</a:t>
            </a:r>
          </a:p>
          <a:p>
            <a:pPr lvl="0"/>
            <a:r>
              <a:rPr lang="en-US" dirty="0" smtClean="0"/>
              <a:t>Platform			: DOT NET TECHNOLOGY</a:t>
            </a:r>
          </a:p>
          <a:p>
            <a:pPr lvl="0"/>
            <a:r>
              <a:rPr lang="en-US" dirty="0" smtClean="0"/>
              <a:t>Front End		: </a:t>
            </a:r>
            <a:r>
              <a:rPr lang="en-US" dirty="0" err="1" smtClean="0"/>
              <a:t>ASP.Net</a:t>
            </a:r>
            <a:r>
              <a:rPr lang="en-US" dirty="0" smtClean="0"/>
              <a:t> 4.0</a:t>
            </a:r>
          </a:p>
          <a:p>
            <a:pPr lvl="0"/>
            <a:r>
              <a:rPr lang="en-US" dirty="0" smtClean="0"/>
              <a:t>Back End		: SQL SERVER 2014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HARDWARE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905000"/>
            <a:ext cx="7498080" cy="4343400"/>
          </a:xfrm>
        </p:spPr>
        <p:txBody>
          <a:bodyPr/>
          <a:lstStyle/>
          <a:p>
            <a:r>
              <a:rPr lang="en-US" dirty="0" smtClean="0"/>
              <a:t>Keyboard</a:t>
            </a:r>
          </a:p>
          <a:p>
            <a:r>
              <a:rPr lang="en-US" dirty="0" smtClean="0"/>
              <a:t>Mouse</a:t>
            </a:r>
          </a:p>
          <a:p>
            <a:r>
              <a:rPr lang="en-US" dirty="0" smtClean="0"/>
              <a:t>Hard disk 500GB</a:t>
            </a:r>
          </a:p>
          <a:p>
            <a:r>
              <a:rPr lang="en-US" dirty="0" smtClean="0"/>
              <a:t>Ram 4 </a:t>
            </a:r>
            <a:r>
              <a:rPr lang="en-US" dirty="0" err="1" smtClean="0"/>
              <a:t>Gb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914400"/>
            <a:ext cx="7790688" cy="5715000"/>
          </a:xfrm>
        </p:spPr>
        <p:txBody>
          <a:bodyPr>
            <a:noAutofit/>
          </a:bodyPr>
          <a:lstStyle/>
          <a:p>
            <a:pPr algn="just"/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[1] J. Burt, “Fog computing aims  to reduce processing burden of cloud systems,” </a:t>
            </a:r>
            <a:r>
              <a:rPr lang="en-US" sz="1800" u="sng" dirty="0" smtClean="0">
                <a:latin typeface="Times New Roman" pitchFamily="18" charset="0"/>
                <a:cs typeface="Times New Roman" pitchFamily="18" charset="0"/>
              </a:rPr>
              <a:t>http://www.eweek.com/networking/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fog-computing-aims-to-reduce-processing-burden-of-cloud-systems. html, 2010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just"/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[2] Y. Chen, W.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Shen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, H.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Huo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, and Y.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Xu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, “A smart gateway for health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caresystem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using wireless sensor network,” in </a:t>
            </a:r>
            <a:r>
              <a:rPr lang="en-US" sz="1800" i="1" dirty="0" smtClean="0">
                <a:latin typeface="Times New Roman" pitchFamily="18" charset="0"/>
                <a:cs typeface="Times New Roman" pitchFamily="18" charset="0"/>
              </a:rPr>
              <a:t>2010 Fourth International Conference on Sensor Technologies and Applications (SENSORCOMM)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US" sz="1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July 2010, pp. 545–550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just"/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[3] S.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Mohapatra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and K. S.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Rekha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, “Sensor-cloud: a hybrid framework for remote patient monitoring,” </a:t>
            </a:r>
            <a:r>
              <a:rPr lang="en-US" sz="1800" i="1" dirty="0" smtClean="0">
                <a:latin typeface="Times New Roman" pitchFamily="18" charset="0"/>
                <a:cs typeface="Times New Roman" pitchFamily="18" charset="0"/>
              </a:rPr>
              <a:t>Int. J. </a:t>
            </a:r>
            <a:r>
              <a:rPr lang="en-US" sz="1800" i="1" dirty="0" err="1" smtClean="0">
                <a:latin typeface="Times New Roman" pitchFamily="18" charset="0"/>
                <a:cs typeface="Times New Roman" pitchFamily="18" charset="0"/>
              </a:rPr>
              <a:t>Comput</a:t>
            </a:r>
            <a:r>
              <a:rPr lang="en-US" sz="1800" i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800" i="1" dirty="0" err="1" smtClean="0">
                <a:latin typeface="Times New Roman" pitchFamily="18" charset="0"/>
                <a:cs typeface="Times New Roman" pitchFamily="18" charset="0"/>
              </a:rPr>
              <a:t>Appl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, vol. 55, no. 2, pp. 1–11, 2012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just"/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[4] C. O.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Rolim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, F. L. Koch, C. B.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Westphall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, J. Werner, A.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Fracalossi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, and G. S. Salvador, “A cloud computing solution for patient’s data collection in health care institutions,” in </a:t>
            </a:r>
            <a:r>
              <a:rPr lang="en-US" sz="1800" i="1" dirty="0" smtClean="0">
                <a:latin typeface="Times New Roman" pitchFamily="18" charset="0"/>
                <a:cs typeface="Times New Roman" pitchFamily="18" charset="0"/>
              </a:rPr>
              <a:t>ETELEMED’10. Second International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i="1" dirty="0" smtClean="0">
                <a:latin typeface="Times New Roman" pitchFamily="18" charset="0"/>
                <a:cs typeface="Times New Roman" pitchFamily="18" charset="0"/>
              </a:rPr>
              <a:t>Conference on </a:t>
            </a:r>
            <a:r>
              <a:rPr lang="en-US" sz="1800" i="1" dirty="0" err="1" smtClean="0">
                <a:latin typeface="Times New Roman" pitchFamily="18" charset="0"/>
                <a:cs typeface="Times New Roman" pitchFamily="18" charset="0"/>
              </a:rPr>
              <a:t>eHealth</a:t>
            </a:r>
            <a:r>
              <a:rPr lang="en-US" sz="1800" i="1" dirty="0" smtClean="0">
                <a:latin typeface="Times New Roman" pitchFamily="18" charset="0"/>
                <a:cs typeface="Times New Roman" pitchFamily="18" charset="0"/>
              </a:rPr>
              <a:t>, Telemedicine, and Social Medicine,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i="1" dirty="0" smtClean="0">
                <a:latin typeface="Times New Roman" pitchFamily="18" charset="0"/>
                <a:cs typeface="Times New Roman" pitchFamily="18" charset="0"/>
              </a:rPr>
              <a:t>2010. 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IEEE, 2010, pp. 95–99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just"/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[5] “Low power ECG based processor for predicting ventricular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arhythmia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", “scalable coding and prioritized transmission of ECG signal” Miss.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Chaitrali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Dangare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, Dr. Mrs.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Sulabha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S.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Apte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, international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journel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of computer ENGINEERING and technology,2012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52400"/>
            <a:ext cx="7650480" cy="6553200"/>
          </a:xfrm>
        </p:spPr>
        <p:txBody>
          <a:bodyPr>
            <a:normAutofit lnSpcReduction="10000"/>
          </a:bodyPr>
          <a:lstStyle/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[6] 'D. Mendes, S.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Paredes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T. Rocha2, P.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Carvalho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Assessment of Cardiovascular Risk based on a Data-driven Knowledge Discovery Approach"2015 IEEE.</a:t>
            </a: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[7]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SunitaSoni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JyotiSoni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UjmaAnsari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Dipesh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Sharma, Predictive Data Mining for Medical Diagnosis :An Overview of Heart Disease Prediction",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International Journal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of Computer Application (IJCA, 0975 8887) Volume 17 No.8, March 2011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8] Fizzer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Ahmed"An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Internet of Things (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) Application for Predicting the Quantity of Future Heart Attack Patients", International Journal of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Computer Applications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(0975 – 8887) Volume 164 – No 6, April 2017.</a:t>
            </a:r>
          </a:p>
          <a:p>
            <a:pPr algn="just"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[9]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Moeen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Hassanalieragh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,Alex Page,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Tolga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Soyata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Gaurav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Sharma,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Mehmet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Ak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tas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Gonzalo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Mateos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Burak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Kantarci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Silvana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Andreescu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Health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Monitoring and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Management Using Internet-of- Things (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) Sensing with Cloud-based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Processmming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: Opportunities and Challenges 2015 IEEE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International Conference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on Ser- vices Computing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[10] R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Ani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; S Krishna ; N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Anju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; M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Sona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Aslam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; O. S.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Deepa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"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based patient monitoring and diagnostic prediction tool using ensemble classifier",</a:t>
            </a:r>
          </a:p>
          <a:p>
            <a:pPr algn="just">
              <a:lnSpc>
                <a:spcPct val="160000"/>
              </a:lnSpc>
              <a:buNone/>
            </a:pPr>
            <a:endParaRPr lang="en-US" sz="2000" dirty="0" smtClean="0"/>
          </a:p>
          <a:p>
            <a:pPr algn="just">
              <a:lnSpc>
                <a:spcPct val="170000"/>
              </a:lnSpc>
              <a:buNone/>
            </a:pPr>
            <a:endParaRPr lang="en-IN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1154</TotalTime>
  <Words>1120</Words>
  <Application>Microsoft Office PowerPoint</Application>
  <PresentationFormat>On-screen Show (4:3)</PresentationFormat>
  <Paragraphs>87</Paragraphs>
  <Slides>14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Solstice</vt:lpstr>
      <vt:lpstr>Blood Viscosity based Heart Disease Risk Prediction Model in EdgeFog.doc</vt:lpstr>
      <vt:lpstr>Abstract</vt:lpstr>
      <vt:lpstr>Slide 3</vt:lpstr>
      <vt:lpstr>Existing System</vt:lpstr>
      <vt:lpstr>Disadvantage of Existing System</vt:lpstr>
      <vt:lpstr>PROPOSED SYSTEM :</vt:lpstr>
      <vt:lpstr>ADVANTAGE</vt:lpstr>
      <vt:lpstr>Slide 8</vt:lpstr>
      <vt:lpstr>Slide 9</vt:lpstr>
      <vt:lpstr>Architecture Diagram </vt:lpstr>
      <vt:lpstr>SOFTWARE REQUIREMENTS:</vt:lpstr>
      <vt:lpstr>HARDWARE REQUIREMENTS:</vt:lpstr>
      <vt:lpstr>REFERENCE</vt:lpstr>
      <vt:lpstr>Slide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TTS</cp:lastModifiedBy>
  <cp:revision>532</cp:revision>
  <dcterms:created xsi:type="dcterms:W3CDTF">2006-08-16T00:00:00Z</dcterms:created>
  <dcterms:modified xsi:type="dcterms:W3CDTF">2021-04-08T07:19:33Z</dcterms:modified>
</cp:coreProperties>
</file>