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07-Apr-21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07-Apr-21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07-Apr-21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 Fiber-Wireless Sensor Networks </a:t>
            </a:r>
            <a:r>
              <a:rPr lang="en-US" b="1" dirty="0" err="1" smtClean="0">
                <a:latin typeface="Times New Roman" pitchFamily="18" charset="0"/>
                <a:cs typeface="Times New Roman" pitchFamily="18" charset="0"/>
              </a:rPr>
              <a:t>QoS</a:t>
            </a:r>
            <a:r>
              <a:rPr lang="en-US" b="1" dirty="0" smtClean="0">
                <a:latin typeface="Times New Roman" pitchFamily="18" charset="0"/>
                <a:cs typeface="Times New Roman" pitchFamily="18" charset="0"/>
              </a:rPr>
              <a:t> Mechanism for Smart Grid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1600200"/>
            <a:ext cx="7498080" cy="4648200"/>
          </a:xfrm>
        </p:spPr>
        <p:txBody>
          <a:bodyPr>
            <a:normAutofit/>
          </a:bodyPr>
          <a:lstStyle/>
          <a:p>
            <a:pPr algn="just">
              <a:buNone/>
            </a:pPr>
            <a:r>
              <a:rPr lang="en-US" sz="2000" dirty="0" smtClean="0">
                <a:latin typeface="Times New Roman" pitchFamily="18" charset="0"/>
                <a:cs typeface="Times New Roman" pitchFamily="18" charset="0"/>
              </a:rPr>
              <a:t>     Smart </a:t>
            </a:r>
            <a:r>
              <a:rPr lang="en-US" sz="2000" dirty="0" smtClean="0">
                <a:latin typeface="Times New Roman" pitchFamily="18" charset="0"/>
                <a:cs typeface="Times New Roman" pitchFamily="18" charset="0"/>
              </a:rPr>
              <a:t>grid applications, such as teleportation, </a:t>
            </a:r>
            <a:r>
              <a:rPr lang="en-US" sz="2000" dirty="0" err="1" smtClean="0">
                <a:latin typeface="Times New Roman" pitchFamily="18" charset="0"/>
                <a:cs typeface="Times New Roman" pitchFamily="18" charset="0"/>
              </a:rPr>
              <a:t>synchrophasors</a:t>
            </a:r>
            <a:r>
              <a:rPr lang="en-US" sz="2000" dirty="0" smtClean="0">
                <a:latin typeface="Times New Roman" pitchFamily="18" charset="0"/>
                <a:cs typeface="Times New Roman" pitchFamily="18" charset="0"/>
              </a:rPr>
              <a:t>, remote condition monitoring, and control of assets, require timely and reliable data communication systems. Many communication architectures and solutions have been proposed to provide support for these smart grid applications, including </a:t>
            </a:r>
            <a:r>
              <a:rPr lang="en-US" sz="2000" dirty="0" err="1" smtClean="0">
                <a:latin typeface="Times New Roman" pitchFamily="18" charset="0"/>
                <a:cs typeface="Times New Roman" pitchFamily="18" charset="0"/>
              </a:rPr>
              <a:t>ber</a:t>
            </a:r>
            <a:r>
              <a:rPr lang="en-US" sz="2000" dirty="0" smtClean="0">
                <a:latin typeface="Times New Roman" pitchFamily="18" charset="0"/>
                <a:cs typeface="Times New Roman" pitchFamily="18" charset="0"/>
              </a:rPr>
              <a:t> networks, wireless mobile networks, wireless sensor networks (WSNs), and so on. The use of heterogeneous solutions is an attractive architecture option since it combines the advantages of two or more communication systems to meet the delay and reliability requirements of the smart grid. Fiber-wireless sensor networks (</a:t>
            </a:r>
            <a:r>
              <a:rPr lang="en-US" sz="2000" dirty="0" err="1" smtClean="0">
                <a:latin typeface="Times New Roman" pitchFamily="18" charset="0"/>
                <a:cs typeface="Times New Roman" pitchFamily="18" charset="0"/>
              </a:rPr>
              <a:t>Fi</a:t>
            </a:r>
            <a:r>
              <a:rPr lang="en-US" sz="2000" dirty="0" smtClean="0">
                <a:latin typeface="Times New Roman" pitchFamily="18" charset="0"/>
                <a:cs typeface="Times New Roman" pitchFamily="18" charset="0"/>
              </a:rPr>
              <a:t>-WSNs) are gaining popularity as a reliable communication infrastructure in many other applications. This is due to the low cost, reliability, availability, the  distributed nature of the WSNs, and the high bandwidth and reliability of the optical </a:t>
            </a:r>
            <a:r>
              <a:rPr lang="en-US" sz="2000" dirty="0" err="1" smtClean="0">
                <a:latin typeface="Times New Roman" pitchFamily="18" charset="0"/>
                <a:cs typeface="Times New Roman" pitchFamily="18" charset="0"/>
              </a:rPr>
              <a:t>ber</a:t>
            </a:r>
            <a:r>
              <a:rPr lang="en-US" sz="2000" dirty="0" smtClean="0">
                <a:latin typeface="Times New Roman" pitchFamily="18" charset="0"/>
                <a:cs typeface="Times New Roman" pitchFamily="18" charset="0"/>
              </a:rPr>
              <a:t> networks.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685800"/>
            <a:ext cx="7467600" cy="4953000"/>
          </a:xfrm>
        </p:spPr>
        <p:txBody>
          <a:bodyPr>
            <a:normAutofit/>
          </a:bodyPr>
          <a:lstStyle/>
          <a:p>
            <a:pPr algn="just">
              <a:buNone/>
            </a:pPr>
            <a:r>
              <a:rPr lang="en-US" sz="2000" dirty="0" smtClean="0">
                <a:latin typeface="Times New Roman" pitchFamily="18" charset="0"/>
                <a:cs typeface="Times New Roman" pitchFamily="18" charset="0"/>
              </a:rPr>
              <a:t>    Although </a:t>
            </a:r>
            <a:r>
              <a:rPr lang="en-US" sz="2000" dirty="0" smtClean="0">
                <a:latin typeface="Times New Roman" pitchFamily="18" charset="0"/>
                <a:cs typeface="Times New Roman" pitchFamily="18" charset="0"/>
              </a:rPr>
              <a:t>the </a:t>
            </a:r>
            <a:r>
              <a:rPr lang="en-US" sz="2000" dirty="0" err="1" smtClean="0">
                <a:latin typeface="Times New Roman" pitchFamily="18" charset="0"/>
                <a:cs typeface="Times New Roman" pitchFamily="18" charset="0"/>
              </a:rPr>
              <a:t>Fi</a:t>
            </a:r>
            <a:r>
              <a:rPr lang="en-US" sz="2000" dirty="0" smtClean="0">
                <a:latin typeface="Times New Roman" pitchFamily="18" charset="0"/>
                <a:cs typeface="Times New Roman" pitchFamily="18" charset="0"/>
              </a:rPr>
              <a:t>-WSNs systems can provide a good delay performance, they may not meet the requirements of the above smart grid delay-critical applications. In this paper, we propose a novel adaptive and cross-layer service differentiation mechanism for the </a:t>
            </a:r>
            <a:r>
              <a:rPr lang="en-US" sz="2000" dirty="0" err="1" smtClean="0">
                <a:latin typeface="Times New Roman" pitchFamily="18" charset="0"/>
                <a:cs typeface="Times New Roman" pitchFamily="18" charset="0"/>
              </a:rPr>
              <a:t>Fi</a:t>
            </a:r>
            <a:r>
              <a:rPr lang="en-US" sz="2000" dirty="0" smtClean="0">
                <a:latin typeface="Times New Roman" pitchFamily="18" charset="0"/>
                <a:cs typeface="Times New Roman" pitchFamily="18" charset="0"/>
              </a:rPr>
              <a:t>-WSNs. The proposed mechanism implements an adaptive scheduling mechanism and allows WSNs to cooperate with the optical network unit (ONU) to reduce the delay for high priority </a:t>
            </a:r>
            <a:r>
              <a:rPr lang="en-US" sz="2000" dirty="0" err="1" smtClean="0">
                <a:latin typeface="Times New Roman" pitchFamily="18" charset="0"/>
                <a:cs typeface="Times New Roman" pitchFamily="18" charset="0"/>
              </a:rPr>
              <a:t>trafc</a:t>
            </a:r>
            <a:r>
              <a:rPr lang="en-US" sz="2000" dirty="0" smtClean="0">
                <a:latin typeface="Times New Roman" pitchFamily="18" charset="0"/>
                <a:cs typeface="Times New Roman" pitchFamily="18" charset="0"/>
              </a:rPr>
              <a:t>. We determine the effects of the proposed mechanism on the quality of service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of delay critical smart grid monitoring applications in terms of the end-to-end delay and reliability. We show through simulations that our proposed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mechanism can reduce the end-to-end delay in the </a:t>
            </a:r>
            <a:r>
              <a:rPr lang="en-US" sz="2000" dirty="0" err="1" smtClean="0">
                <a:latin typeface="Times New Roman" pitchFamily="18" charset="0"/>
                <a:cs typeface="Times New Roman" pitchFamily="18" charset="0"/>
              </a:rPr>
              <a:t>Fi</a:t>
            </a:r>
            <a:r>
              <a:rPr lang="en-US" sz="2000" dirty="0" smtClean="0">
                <a:latin typeface="Times New Roman" pitchFamily="18" charset="0"/>
                <a:cs typeface="Times New Roman" pitchFamily="18" charset="0"/>
              </a:rPr>
              <a:t>-WSN system and in the long-reach passive optical networks (LR-PONs). We also show that our mechanism can outperform the existing techniques under the same traffic and network conditions</a:t>
            </a:r>
            <a:r>
              <a:rPr lang="en-US"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1524000"/>
            <a:ext cx="7498080" cy="4648200"/>
          </a:xfrm>
        </p:spPr>
        <p:txBody>
          <a:bodyPr>
            <a:noAutofit/>
          </a:bodyPr>
          <a:lstStyle/>
          <a:p>
            <a:pPr algn="just">
              <a:lnSpc>
                <a:spcPct val="150000"/>
              </a:lnSpc>
            </a:pPr>
            <a:r>
              <a:rPr lang="en-US" sz="2000" dirty="0" smtClean="0">
                <a:latin typeface="Times New Roman" pitchFamily="18" charset="0"/>
                <a:cs typeface="Times New Roman" pitchFamily="18" charset="0"/>
              </a:rPr>
              <a:t>Implementing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approaches in communication systems can greatly improve safety in the smart grid environment </a:t>
            </a:r>
            <a:r>
              <a:rPr lang="en-US" sz="2000" dirty="0" smtClean="0">
                <a:latin typeface="Times New Roman" pitchFamily="18" charset="0"/>
                <a:cs typeface="Times New Roman" pitchFamily="18" charset="0"/>
              </a:rPr>
              <a:t>.</a:t>
            </a:r>
          </a:p>
          <a:p>
            <a:pPr algn="just">
              <a:lnSpc>
                <a:spcPct val="150000"/>
              </a:lnSpc>
            </a:pPr>
            <a:r>
              <a:rPr lang="en-US" sz="2000" dirty="0" smtClean="0">
                <a:latin typeface="Times New Roman" pitchFamily="18" charset="0"/>
                <a:cs typeface="Times New Roman" pitchFamily="18" charset="0"/>
              </a:rPr>
              <a:t>Smart </a:t>
            </a:r>
            <a:r>
              <a:rPr lang="en-US" sz="2000" dirty="0" smtClean="0">
                <a:latin typeface="Times New Roman" pitchFamily="18" charset="0"/>
                <a:cs typeface="Times New Roman" pitchFamily="18" charset="0"/>
              </a:rPr>
              <a:t>grid safety and protection has been extensively studied in the past few years.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develop and evaluate a novel adaptive and cross-layer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mechanism for the </a:t>
            </a:r>
            <a:r>
              <a:rPr lang="en-US" sz="2000" dirty="0" err="1" smtClean="0">
                <a:latin typeface="Times New Roman" pitchFamily="18" charset="0"/>
                <a:cs typeface="Times New Roman" pitchFamily="18" charset="0"/>
              </a:rPr>
              <a:t>Fi</a:t>
            </a:r>
            <a:r>
              <a:rPr lang="en-US" sz="2000" dirty="0" smtClean="0">
                <a:latin typeface="Times New Roman" pitchFamily="18" charset="0"/>
                <a:cs typeface="Times New Roman" pitchFamily="18" charset="0"/>
              </a:rPr>
              <a:t>-WSNs, namely, Cross Layer WSN-Modified Optical Coding (XWMOC) for delay critical smart grid applications.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600200"/>
            <a:ext cx="7022592" cy="3581400"/>
          </a:xfrm>
        </p:spPr>
        <p:txBody>
          <a:bodyPr>
            <a:noAutofit/>
          </a:bodyPr>
          <a:lstStyle/>
          <a:p>
            <a:pPr lvl="0" algn="just"/>
            <a:r>
              <a:rPr lang="en-US" sz="2000" dirty="0" smtClean="0">
                <a:latin typeface="Times New Roman" pitchFamily="18" charset="0"/>
                <a:cs typeface="Times New Roman" pitchFamily="18" charset="0"/>
              </a:rPr>
              <a:t>The </a:t>
            </a:r>
            <a:r>
              <a:rPr lang="en-US" sz="2000" dirty="0" err="1" smtClean="0">
                <a:latin typeface="Times New Roman" pitchFamily="18" charset="0"/>
                <a:cs typeface="Times New Roman" pitchFamily="18" charset="0"/>
              </a:rPr>
              <a:t>ﬂow</a:t>
            </a:r>
            <a:r>
              <a:rPr lang="en-US" sz="2000" dirty="0" smtClean="0">
                <a:latin typeface="Times New Roman" pitchFamily="18" charset="0"/>
                <a:cs typeface="Times New Roman" pitchFamily="18" charset="0"/>
              </a:rPr>
              <a:t> of electric power is unidirectional from generation units to the consumers.</a:t>
            </a:r>
          </a:p>
          <a:p>
            <a:pPr lvl="0" algn="just"/>
            <a:r>
              <a:rPr lang="en-US" sz="2000" dirty="0" smtClean="0">
                <a:latin typeface="Times New Roman" pitchFamily="18" charset="0"/>
                <a:cs typeface="Times New Roman" pitchFamily="18" charset="0"/>
              </a:rPr>
              <a:t>WSNs include large number of sensor nodes which obtain data about physical phenomena that is difficult to obtain in more conventional ways. </a:t>
            </a:r>
          </a:p>
          <a:p>
            <a:pPr algn="just">
              <a:lnSpc>
                <a:spcPct val="150000"/>
              </a:lnSpc>
              <a:buNone/>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1800" dirty="0" smtClean="0"/>
              <a:t> </a:t>
            </a:r>
            <a:r>
              <a:rPr lang="en-US" sz="2000" dirty="0" smtClean="0">
                <a:latin typeface="Times New Roman" pitchFamily="18" charset="0"/>
                <a:cs typeface="Times New Roman" pitchFamily="18" charset="0"/>
              </a:rPr>
              <a:t>We determine the effects of the proposed mechanism on the quality of service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of delay critical smart grid monitoring applications in terms of the end-to-end delay and reliability.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show through simulations that our proposed </a:t>
            </a:r>
            <a:r>
              <a:rPr lang="en-US" sz="2000" dirty="0" err="1" smtClean="0">
                <a:latin typeface="Times New Roman" pitchFamily="18" charset="0"/>
                <a:cs typeface="Times New Roman" pitchFamily="18" charset="0"/>
              </a:rPr>
              <a:t>QoS</a:t>
            </a:r>
            <a:r>
              <a:rPr lang="en-US" sz="2000" dirty="0" smtClean="0">
                <a:latin typeface="Times New Roman" pitchFamily="18" charset="0"/>
                <a:cs typeface="Times New Roman" pitchFamily="18" charset="0"/>
              </a:rPr>
              <a:t> mechanism can reduce the end-to-end delay in the </a:t>
            </a:r>
            <a:r>
              <a:rPr lang="en-US" sz="2000" dirty="0" err="1" smtClean="0">
                <a:latin typeface="Times New Roman" pitchFamily="18" charset="0"/>
                <a:cs typeface="Times New Roman" pitchFamily="18" charset="0"/>
              </a:rPr>
              <a:t>Fi</a:t>
            </a:r>
            <a:r>
              <a:rPr lang="en-US" sz="2000" dirty="0" smtClean="0">
                <a:latin typeface="Times New Roman" pitchFamily="18" charset="0"/>
                <a:cs typeface="Times New Roman" pitchFamily="18" charset="0"/>
              </a:rPr>
              <a:t>-WSN system and in the long-reach passive optical networks (LR-PONs).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We </a:t>
            </a:r>
            <a:r>
              <a:rPr lang="en-US" sz="2000" dirty="0" smtClean="0">
                <a:latin typeface="Times New Roman" pitchFamily="18" charset="0"/>
                <a:cs typeface="Times New Roman" pitchFamily="18" charset="0"/>
              </a:rPr>
              <a:t>also show that our mechanism can outperform the existing techniques under the same </a:t>
            </a:r>
            <a:r>
              <a:rPr lang="en-US" sz="2000" dirty="0" err="1" smtClean="0">
                <a:latin typeface="Times New Roman" pitchFamily="18" charset="0"/>
                <a:cs typeface="Times New Roman" pitchFamily="18" charset="0"/>
              </a:rPr>
              <a:t>trafficc</a:t>
            </a:r>
            <a:r>
              <a:rPr lang="en-US" sz="2000" dirty="0" smtClean="0">
                <a:latin typeface="Times New Roman" pitchFamily="18" charset="0"/>
                <a:cs typeface="Times New Roman" pitchFamily="18" charset="0"/>
              </a:rPr>
              <a:t> and network conditions.</a:t>
            </a: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371600"/>
            <a:ext cx="7162800" cy="3352800"/>
          </a:xfrm>
        </p:spPr>
        <p:txBody>
          <a:bodyPr>
            <a:normAutofit/>
          </a:bodyPr>
          <a:lstStyle/>
          <a:p>
            <a:pPr lvl="0" algn="just"/>
            <a:r>
              <a:rPr lang="en-US" sz="2000" dirty="0" smtClean="0">
                <a:latin typeface="Times New Roman" pitchFamily="18" charset="0"/>
                <a:cs typeface="Times New Roman" pitchFamily="18" charset="0"/>
              </a:rPr>
              <a:t>To provide support for these smart grid applications, including fiber networks, wireless mobile networks, and wireless sensor networks (WSNs).</a:t>
            </a:r>
          </a:p>
          <a:p>
            <a:pPr lvl="0" algn="just"/>
            <a:r>
              <a:rPr lang="en-US" sz="2000" dirty="0" smtClean="0">
                <a:latin typeface="Times New Roman" pitchFamily="18" charset="0"/>
                <a:cs typeface="Times New Roman" pitchFamily="18" charset="0"/>
              </a:rPr>
              <a:t>The use of heterogeneous solutions is an attractive </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architecture option since it combines the advantages of two or more communication systems. </a:t>
            </a:r>
          </a:p>
          <a:p>
            <a:pPr>
              <a:buNone/>
            </a:pPr>
            <a:endParaRPr lang="en-US" sz="2000" dirty="0"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lang="en-US" sz="1800" dirty="0" smtClean="0">
                          <a:latin typeface="Times New Roman" pitchFamily="18" charset="0"/>
                          <a:cs typeface="Times New Roman" pitchFamily="18" charset="0"/>
                        </a:rPr>
                        <a:t>Integrating renewable energy resources into the </a:t>
                      </a:r>
                      <a:r>
                        <a:rPr lang="en-US" sz="1800" dirty="0" err="1" smtClean="0">
                          <a:latin typeface="Times New Roman" pitchFamily="18" charset="0"/>
                          <a:cs typeface="Times New Roman" pitchFamily="18" charset="0"/>
                        </a:rPr>
                        <a:t>smartgrid</a:t>
                      </a:r>
                      <a:r>
                        <a:rPr lang="en-US" sz="1800" dirty="0" smtClean="0">
                          <a:latin typeface="Times New Roman" pitchFamily="18" charset="0"/>
                          <a:cs typeface="Times New Roman" pitchFamily="18" charset="0"/>
                        </a:rPr>
                        <a:t>: Recent developments in information and communication </a:t>
                      </a:r>
                      <a:r>
                        <a:rPr lang="en-US" sz="1800" dirty="0" err="1" smtClean="0">
                          <a:latin typeface="Times New Roman" pitchFamily="18" charset="0"/>
                          <a:cs typeface="Times New Roman" pitchFamily="18" charset="0"/>
                        </a:rPr>
                        <a:t>technolo-gies</a:t>
                      </a:r>
                      <a:endParaRPr lang="en-IN" dirty="0">
                        <a:latin typeface="Times New Roman" pitchFamily="18" charset="0"/>
                        <a:cs typeface="Times New Roman" pitchFamily="18" charset="0"/>
                      </a:endParaRPr>
                    </a:p>
                  </a:txBody>
                  <a:tcPr/>
                </a:tc>
                <a:tc>
                  <a:txBody>
                    <a:bodyPr/>
                    <a:lstStyle/>
                    <a:p>
                      <a:pPr algn="ctr"/>
                      <a:r>
                        <a:rPr lang="en-US" sz="1800" dirty="0" smtClean="0">
                          <a:latin typeface="Times New Roman" pitchFamily="18" charset="0"/>
                          <a:cs typeface="Times New Roman" pitchFamily="18" charset="0"/>
                        </a:rPr>
                        <a:t>M. H. </a:t>
                      </a:r>
                      <a:r>
                        <a:rPr lang="en-US" sz="1800" dirty="0" err="1" smtClean="0">
                          <a:latin typeface="Times New Roman" pitchFamily="18" charset="0"/>
                          <a:cs typeface="Times New Roman" pitchFamily="18" charset="0"/>
                        </a:rPr>
                        <a:t>Rehmani</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Reisslein</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Rachedi</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Erol-Kantarci</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andM</a:t>
                      </a:r>
                      <a:r>
                        <a:rPr lang="en-US" sz="1800" dirty="0" smtClean="0">
                          <a:latin typeface="Times New Roman" pitchFamily="18" charset="0"/>
                          <a:cs typeface="Times New Roman" pitchFamily="18" charset="0"/>
                        </a:rPr>
                        <a:t>. </a:t>
                      </a:r>
                      <a:r>
                        <a:rPr lang="en-US" sz="1800" dirty="0" err="1" smtClean="0">
                          <a:latin typeface="Times New Roman" pitchFamily="18" charset="0"/>
                          <a:cs typeface="Times New Roman" pitchFamily="18" charset="0"/>
                        </a:rPr>
                        <a:t>Radenkovic</a:t>
                      </a:r>
                      <a:r>
                        <a:rPr lang="en-US" sz="1800" dirty="0" smtClean="0">
                          <a:latin typeface="Times New Roman" pitchFamily="18" charset="0"/>
                          <a:cs typeface="Times New Roman" pitchFamily="18" charset="0"/>
                        </a:rPr>
                        <a:t>, </a:t>
                      </a:r>
                      <a:endParaRPr lang="en-IN"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In this article, we give an overview of recent efforts that aim to integrate RERs into the SG. We outline the integration of RERs into the SG along with their supporting communication networks. </a:t>
                      </a:r>
                      <a:endParaRPr lang="en-IN" dirty="0">
                        <a:latin typeface="Times New Roman" pitchFamily="18" charset="0"/>
                        <a:cs typeface="Times New Roman" pitchFamily="18" charset="0"/>
                      </a:endParaRPr>
                    </a:p>
                  </a:txBody>
                  <a:tcPr/>
                </a:tc>
              </a:tr>
              <a:tr h="370840">
                <a:tc>
                  <a:txBody>
                    <a:bodyPr/>
                    <a:lstStyle/>
                    <a:p>
                      <a:pPr algn="ctr"/>
                      <a:r>
                        <a:rPr lang="en-US" sz="1800" dirty="0" smtClean="0">
                          <a:latin typeface="Times New Roman" pitchFamily="18" charset="0"/>
                          <a:cs typeface="Times New Roman" pitchFamily="18" charset="0"/>
                        </a:rPr>
                        <a:t>Fiber-wireless (</a:t>
                      </a:r>
                      <a:r>
                        <a:rPr lang="en-US" sz="1800" dirty="0" err="1" smtClean="0">
                          <a:latin typeface="Times New Roman" pitchFamily="18" charset="0"/>
                          <a:cs typeface="Times New Roman" pitchFamily="18" charset="0"/>
                        </a:rPr>
                        <a:t>FiWi</a:t>
                      </a:r>
                      <a:r>
                        <a:rPr lang="en-US" sz="1800" dirty="0" smtClean="0">
                          <a:latin typeface="Times New Roman" pitchFamily="18" charset="0"/>
                          <a:cs typeface="Times New Roman" pitchFamily="18" charset="0"/>
                        </a:rPr>
                        <a:t>) broadband access networks in an age </a:t>
                      </a:r>
                      <a:r>
                        <a:rPr lang="en-US" sz="1800" dirty="0" err="1" smtClean="0">
                          <a:latin typeface="Times New Roman" pitchFamily="18" charset="0"/>
                          <a:cs typeface="Times New Roman" pitchFamily="18" charset="0"/>
                        </a:rPr>
                        <a:t>ofconvergence</a:t>
                      </a:r>
                      <a:r>
                        <a:rPr lang="en-US" sz="1800" dirty="0" smtClean="0">
                          <a:latin typeface="Times New Roman" pitchFamily="18" charset="0"/>
                          <a:cs typeface="Times New Roman" pitchFamily="18" charset="0"/>
                        </a:rPr>
                        <a:t>: Past, present, and future</a:t>
                      </a:r>
                      <a:endParaRPr lang="en-IN" dirty="0">
                        <a:latin typeface="Times New Roman" pitchFamily="18" charset="0"/>
                        <a:cs typeface="Times New Roman" pitchFamily="18" charset="0"/>
                      </a:endParaRPr>
                    </a:p>
                  </a:txBody>
                  <a:tcPr/>
                </a:tc>
                <a:tc>
                  <a:txBody>
                    <a:bodyPr/>
                    <a:lstStyle/>
                    <a:p>
                      <a:pPr algn="ctr"/>
                      <a:r>
                        <a:rPr lang="en-US" sz="1800" dirty="0" smtClean="0">
                          <a:latin typeface="Times New Roman" pitchFamily="18" charset="0"/>
                          <a:cs typeface="Times New Roman" pitchFamily="18" charset="0"/>
                        </a:rPr>
                        <a:t>M. Maier, </a:t>
                      </a:r>
                      <a:endParaRPr lang="en-IN" dirty="0">
                        <a:latin typeface="Times New Roman" pitchFamily="18" charset="0"/>
                        <a:cs typeface="Times New Roman" pitchFamily="18" charset="0"/>
                      </a:endParaRPr>
                    </a:p>
                  </a:txBody>
                  <a:tcPr/>
                </a:tc>
                <a:tc>
                  <a:txBody>
                    <a:bodyPr/>
                    <a:lstStyle/>
                    <a:p>
                      <a:pPr algn="just"/>
                      <a:r>
                        <a:rPr lang="en-US" dirty="0" smtClean="0">
                          <a:latin typeface="Times New Roman" pitchFamily="18" charset="0"/>
                          <a:cs typeface="Times New Roman" pitchFamily="18" charset="0"/>
                        </a:rPr>
                        <a:t>We explore ways of how they can be deployed across relevant economic sectors other than telecommunications per se, taking major paradigm shifts such as the Third Industrial Revolution, Energy Internet, smart grid, and explosion of mobile data traffic in today’s cellular networks into account.</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r>
                        <a:rPr lang="en-US" sz="1800" dirty="0" smtClean="0">
                          <a:latin typeface="Times New Roman" pitchFamily="18" charset="0"/>
                          <a:cs typeface="Times New Roman" pitchFamily="18" charset="0"/>
                        </a:rPr>
                        <a:t>Applications of wireless sensors in medicine</a:t>
                      </a:r>
                      <a:endParaRPr lang="en-IN"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 H. </a:t>
                      </a:r>
                      <a:r>
                        <a:rPr lang="en-US" sz="1800" dirty="0" err="1" smtClean="0">
                          <a:latin typeface="Times New Roman" pitchFamily="18" charset="0"/>
                          <a:cs typeface="Times New Roman" pitchFamily="18" charset="0"/>
                        </a:rPr>
                        <a:t>Furtado</a:t>
                      </a:r>
                      <a:r>
                        <a:rPr lang="en-US" sz="1800" dirty="0" smtClean="0">
                          <a:latin typeface="Times New Roman" pitchFamily="18" charset="0"/>
                          <a:cs typeface="Times New Roman" pitchFamily="18" charset="0"/>
                        </a:rPr>
                        <a:t> and R. </a:t>
                      </a:r>
                      <a:r>
                        <a:rPr lang="en-US" sz="1800" dirty="0" err="1" smtClean="0">
                          <a:latin typeface="Times New Roman" pitchFamily="18" charset="0"/>
                          <a:cs typeface="Times New Roman" pitchFamily="18" charset="0"/>
                        </a:rPr>
                        <a:t>Trobec</a:t>
                      </a:r>
                      <a:r>
                        <a:rPr lang="en-US" sz="1800" dirty="0" smtClean="0">
                          <a:latin typeface="Times New Roman" pitchFamily="18" charset="0"/>
                          <a:cs typeface="Times New Roman" pitchFamily="18" charset="0"/>
                        </a:rPr>
                        <a:t>, </a:t>
                      </a:r>
                      <a:endParaRPr lang="en-IN"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WSN consists of a collection of autonomous sensors or actuators capable of collecting and manipulating data, performing some simple local analysis and communicating wirelessly with a higher WSN level.</a:t>
                      </a:r>
                      <a:endParaRPr lang="en-IN" sz="1800" dirty="0">
                        <a:latin typeface="Times New Roman" pitchFamily="18" charset="0"/>
                        <a:cs typeface="Times New Roman" pitchFamily="18" charset="0"/>
                      </a:endParaRPr>
                    </a:p>
                  </a:txBody>
                  <a:tcPr/>
                </a:tc>
              </a:tr>
              <a:tr h="370840">
                <a:tc>
                  <a:txBody>
                    <a:bodyPr/>
                    <a:lstStyle/>
                    <a:p>
                      <a:pPr algn="just"/>
                      <a:r>
                        <a:rPr lang="en-US" sz="1800" dirty="0" smtClean="0">
                          <a:latin typeface="Times New Roman" pitchFamily="18" charset="0"/>
                          <a:cs typeface="Times New Roman" pitchFamily="18" charset="0"/>
                        </a:rPr>
                        <a:t>Smart park-</a:t>
                      </a:r>
                      <a:r>
                        <a:rPr lang="en-US" sz="1800" dirty="0" err="1" smtClean="0">
                          <a:latin typeface="Times New Roman" pitchFamily="18" charset="0"/>
                          <a:cs typeface="Times New Roman" pitchFamily="18" charset="0"/>
                        </a:rPr>
                        <a:t>ing</a:t>
                      </a:r>
                      <a:r>
                        <a:rPr lang="en-US" sz="1800" dirty="0" smtClean="0">
                          <a:latin typeface="Times New Roman" pitchFamily="18" charset="0"/>
                          <a:cs typeface="Times New Roman" pitchFamily="18" charset="0"/>
                        </a:rPr>
                        <a:t>: An application of optical wireless sensor network</a:t>
                      </a:r>
                      <a:endParaRPr lang="en-IN"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J. </a:t>
                      </a:r>
                      <a:r>
                        <a:rPr lang="en-US" sz="1800" dirty="0" err="1" smtClean="0">
                          <a:latin typeface="Times New Roman" pitchFamily="18" charset="0"/>
                          <a:cs typeface="Times New Roman" pitchFamily="18" charset="0"/>
                        </a:rPr>
                        <a:t>Chinrungrueng</a:t>
                      </a:r>
                      <a:r>
                        <a:rPr lang="en-US" sz="1800" dirty="0" smtClean="0">
                          <a:latin typeface="Times New Roman" pitchFamily="18" charset="0"/>
                          <a:cs typeface="Times New Roman" pitchFamily="18" charset="0"/>
                        </a:rPr>
                        <a:t>, U. </a:t>
                      </a:r>
                      <a:r>
                        <a:rPr lang="en-US" sz="1800" dirty="0" err="1" smtClean="0">
                          <a:latin typeface="Times New Roman" pitchFamily="18" charset="0"/>
                          <a:cs typeface="Times New Roman" pitchFamily="18" charset="0"/>
                        </a:rPr>
                        <a:t>Sunantachaikul</a:t>
                      </a:r>
                      <a:r>
                        <a:rPr lang="en-US" sz="1800" dirty="0" smtClean="0">
                          <a:latin typeface="Times New Roman" pitchFamily="18" charset="0"/>
                          <a:cs typeface="Times New Roman" pitchFamily="18" charset="0"/>
                        </a:rPr>
                        <a:t>, and S. </a:t>
                      </a:r>
                      <a:r>
                        <a:rPr lang="en-US" sz="1800" dirty="0" err="1" smtClean="0">
                          <a:latin typeface="Times New Roman" pitchFamily="18" charset="0"/>
                          <a:cs typeface="Times New Roman" pitchFamily="18" charset="0"/>
                        </a:rPr>
                        <a:t>Triamlumlerd</a:t>
                      </a:r>
                      <a:r>
                        <a:rPr lang="en-US" sz="1800" dirty="0" smtClean="0">
                          <a:latin typeface="Times New Roman" pitchFamily="18" charset="0"/>
                          <a:cs typeface="Times New Roman" pitchFamily="18" charset="0"/>
                        </a:rPr>
                        <a:t>, </a:t>
                      </a:r>
                      <a:endParaRPr lang="en-IN" sz="1800"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We have demonstrated our system to the public in several exhibitions. It is realized that this simple invention could be applied to monitor vehicles in a parking garage.</a:t>
                      </a:r>
                      <a:endParaRPr lang="en-IN" sz="18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Image result for A Fiber-Wireless Sensor Networks QoS Mechanism for Smart Grid  archicture"/>
          <p:cNvPicPr>
            <a:picLocks noGrp="1"/>
          </p:cNvPicPr>
          <p:nvPr>
            <p:ph idx="1"/>
          </p:nvPr>
        </p:nvPicPr>
        <p:blipFill>
          <a:blip r:embed="rId2"/>
          <a:srcRect/>
          <a:stretch>
            <a:fillRect/>
          </a:stretch>
        </p:blipFill>
        <p:spPr bwMode="auto">
          <a:xfrm>
            <a:off x="1447800" y="1447800"/>
            <a:ext cx="7391400" cy="48006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[1] M. H. </a:t>
            </a:r>
            <a:r>
              <a:rPr lang="en-US" sz="2000" dirty="0" err="1" smtClean="0">
                <a:latin typeface="Times New Roman" pitchFamily="18" charset="0"/>
                <a:cs typeface="Times New Roman" pitchFamily="18" charset="0"/>
              </a:rPr>
              <a:t>Rehmani</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Reisslein</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Rachedi</a:t>
            </a:r>
            <a:r>
              <a:rPr lang="en-US" sz="2000" dirty="0" smtClean="0">
                <a:latin typeface="Times New Roman" pitchFamily="18" charset="0"/>
                <a:cs typeface="Times New Roman" pitchFamily="18" charset="0"/>
              </a:rPr>
              <a:t>, M. </a:t>
            </a:r>
            <a:r>
              <a:rPr lang="en-US" sz="2000" dirty="0" err="1" smtClean="0">
                <a:latin typeface="Times New Roman" pitchFamily="18" charset="0"/>
                <a:cs typeface="Times New Roman" pitchFamily="18" charset="0"/>
              </a:rPr>
              <a:t>Erol-Kantarci</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andM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Radenkovic</a:t>
            </a:r>
            <a:r>
              <a:rPr lang="en-US" sz="2000" dirty="0" smtClean="0">
                <a:latin typeface="Times New Roman" pitchFamily="18" charset="0"/>
                <a:cs typeface="Times New Roman" pitchFamily="18" charset="0"/>
              </a:rPr>
              <a:t>, ‘‘Integrating renewable energy resources into the </a:t>
            </a:r>
            <a:r>
              <a:rPr lang="en-US" sz="2000" dirty="0" err="1" smtClean="0">
                <a:latin typeface="Times New Roman" pitchFamily="18" charset="0"/>
                <a:cs typeface="Times New Roman" pitchFamily="18" charset="0"/>
              </a:rPr>
              <a:t>smartgrid</a:t>
            </a:r>
            <a:r>
              <a:rPr lang="en-US" sz="2000" dirty="0" smtClean="0">
                <a:latin typeface="Times New Roman" pitchFamily="18" charset="0"/>
                <a:cs typeface="Times New Roman" pitchFamily="18" charset="0"/>
              </a:rPr>
              <a:t>: Recent developments in information and communication </a:t>
            </a:r>
            <a:r>
              <a:rPr lang="en-US" sz="2000" dirty="0" err="1" smtClean="0">
                <a:latin typeface="Times New Roman" pitchFamily="18" charset="0"/>
                <a:cs typeface="Times New Roman" pitchFamily="18" charset="0"/>
              </a:rPr>
              <a:t>technolo-gies,’’IEEE</a:t>
            </a:r>
            <a:r>
              <a:rPr lang="en-US" sz="2000" dirty="0" smtClean="0">
                <a:latin typeface="Times New Roman" pitchFamily="18" charset="0"/>
                <a:cs typeface="Times New Roman" pitchFamily="18" charset="0"/>
              </a:rPr>
              <a:t> Trans. Ind. </a:t>
            </a:r>
            <a:r>
              <a:rPr lang="en-US" sz="2000" dirty="0" err="1" smtClean="0">
                <a:latin typeface="Times New Roman" pitchFamily="18" charset="0"/>
                <a:cs typeface="Times New Roman" pitchFamily="18" charset="0"/>
              </a:rPr>
              <a:t>Informat</a:t>
            </a:r>
            <a:r>
              <a:rPr lang="en-US" sz="2000" dirty="0" smtClean="0">
                <a:latin typeface="Times New Roman" pitchFamily="18" charset="0"/>
                <a:cs typeface="Times New Roman" pitchFamily="18" charset="0"/>
              </a:rPr>
              <a:t>., vol. 14, no. 7, pp. 2814–2825, Jul. 2018.</a:t>
            </a:r>
          </a:p>
          <a:p>
            <a:pPr algn="just"/>
            <a:r>
              <a:rPr lang="en-US" sz="2000" dirty="0" smtClean="0">
                <a:latin typeface="Times New Roman" pitchFamily="18" charset="0"/>
                <a:cs typeface="Times New Roman" pitchFamily="18" charset="0"/>
              </a:rPr>
              <a:t>[2] M. Maier, ‘‘Fiber-wireless (</a:t>
            </a:r>
            <a:r>
              <a:rPr lang="en-US" sz="2000" dirty="0" err="1" smtClean="0">
                <a:latin typeface="Times New Roman" pitchFamily="18" charset="0"/>
                <a:cs typeface="Times New Roman" pitchFamily="18" charset="0"/>
              </a:rPr>
              <a:t>FiWi</a:t>
            </a:r>
            <a:r>
              <a:rPr lang="en-US" sz="2000" dirty="0" smtClean="0">
                <a:latin typeface="Times New Roman" pitchFamily="18" charset="0"/>
                <a:cs typeface="Times New Roman" pitchFamily="18" charset="0"/>
              </a:rPr>
              <a:t>) broadband access networks in an age </a:t>
            </a:r>
            <a:r>
              <a:rPr lang="en-US" sz="2000" dirty="0" err="1" smtClean="0">
                <a:latin typeface="Times New Roman" pitchFamily="18" charset="0"/>
                <a:cs typeface="Times New Roman" pitchFamily="18" charset="0"/>
              </a:rPr>
              <a:t>ofconvergence</a:t>
            </a:r>
            <a:r>
              <a:rPr lang="en-US" sz="2000" dirty="0" smtClean="0">
                <a:latin typeface="Times New Roman" pitchFamily="18" charset="0"/>
                <a:cs typeface="Times New Roman" pitchFamily="18" charset="0"/>
              </a:rPr>
              <a:t>: Past, present, and </a:t>
            </a:r>
            <a:r>
              <a:rPr lang="en-US" sz="2000" dirty="0" err="1" smtClean="0">
                <a:latin typeface="Times New Roman" pitchFamily="18" charset="0"/>
                <a:cs typeface="Times New Roman" pitchFamily="18" charset="0"/>
              </a:rPr>
              <a:t>future,’’Adv</a:t>
            </a:r>
            <a:r>
              <a:rPr lang="en-US" sz="2000" dirty="0" smtClean="0">
                <a:latin typeface="Times New Roman" pitchFamily="18" charset="0"/>
                <a:cs typeface="Times New Roman" pitchFamily="18" charset="0"/>
              </a:rPr>
              <a:t>. Opt., vol. 2014, May 2014,Art. no. 945364.</a:t>
            </a:r>
          </a:p>
          <a:p>
            <a:pPr algn="just"/>
            <a:r>
              <a:rPr lang="en-US" sz="2000" dirty="0" smtClean="0">
                <a:latin typeface="Times New Roman" pitchFamily="18" charset="0"/>
                <a:cs typeface="Times New Roman" pitchFamily="18" charset="0"/>
              </a:rPr>
              <a:t>[3] H. </a:t>
            </a:r>
            <a:r>
              <a:rPr lang="en-US" sz="2000" dirty="0" err="1" smtClean="0">
                <a:latin typeface="Times New Roman" pitchFamily="18" charset="0"/>
                <a:cs typeface="Times New Roman" pitchFamily="18" charset="0"/>
              </a:rPr>
              <a:t>Furtado</a:t>
            </a:r>
            <a:r>
              <a:rPr lang="en-US" sz="2000" dirty="0" smtClean="0">
                <a:latin typeface="Times New Roman" pitchFamily="18" charset="0"/>
                <a:cs typeface="Times New Roman" pitchFamily="18" charset="0"/>
              </a:rPr>
              <a:t> and R. </a:t>
            </a:r>
            <a:r>
              <a:rPr lang="en-US" sz="2000" dirty="0" err="1" smtClean="0">
                <a:latin typeface="Times New Roman" pitchFamily="18" charset="0"/>
                <a:cs typeface="Times New Roman" pitchFamily="18" charset="0"/>
              </a:rPr>
              <a:t>Trobec</a:t>
            </a:r>
            <a:r>
              <a:rPr lang="en-US" sz="2000" dirty="0" smtClean="0">
                <a:latin typeface="Times New Roman" pitchFamily="18" charset="0"/>
                <a:cs typeface="Times New Roman" pitchFamily="18" charset="0"/>
              </a:rPr>
              <a:t>, ‘‘Applications of wireless sensors in </a:t>
            </a:r>
            <a:r>
              <a:rPr lang="en-US" sz="2000" dirty="0" err="1" smtClean="0">
                <a:latin typeface="Times New Roman" pitchFamily="18" charset="0"/>
                <a:cs typeface="Times New Roman" pitchFamily="18" charset="0"/>
              </a:rPr>
              <a:t>medicine,’’inProc</a:t>
            </a:r>
            <a:r>
              <a:rPr lang="en-US" sz="2000" dirty="0" smtClean="0">
                <a:latin typeface="Times New Roman" pitchFamily="18" charset="0"/>
                <a:cs typeface="Times New Roman" pitchFamily="18" charset="0"/>
              </a:rPr>
              <a:t>. 34th Int. Conv. MIPRO, May 2011, pp. 257–261.</a:t>
            </a:r>
          </a:p>
          <a:p>
            <a:pPr algn="just"/>
            <a:r>
              <a:rPr lang="en-US" sz="2000" dirty="0" smtClean="0">
                <a:latin typeface="Times New Roman" pitchFamily="18" charset="0"/>
                <a:cs typeface="Times New Roman" pitchFamily="18" charset="0"/>
              </a:rPr>
              <a:t>[4] J. </a:t>
            </a:r>
            <a:r>
              <a:rPr lang="en-US" sz="2000" dirty="0" err="1" smtClean="0">
                <a:latin typeface="Times New Roman" pitchFamily="18" charset="0"/>
                <a:cs typeface="Times New Roman" pitchFamily="18" charset="0"/>
              </a:rPr>
              <a:t>Chinrungrueng</a:t>
            </a:r>
            <a:r>
              <a:rPr lang="en-US" sz="2000" dirty="0" smtClean="0">
                <a:latin typeface="Times New Roman" pitchFamily="18" charset="0"/>
                <a:cs typeface="Times New Roman" pitchFamily="18" charset="0"/>
              </a:rPr>
              <a:t>, U. </a:t>
            </a:r>
            <a:r>
              <a:rPr lang="en-US" sz="2000" dirty="0" err="1" smtClean="0">
                <a:latin typeface="Times New Roman" pitchFamily="18" charset="0"/>
                <a:cs typeface="Times New Roman" pitchFamily="18" charset="0"/>
              </a:rPr>
              <a:t>Sunantachaikul</a:t>
            </a:r>
            <a:r>
              <a:rPr lang="en-US" sz="2000" dirty="0" smtClean="0">
                <a:latin typeface="Times New Roman" pitchFamily="18" charset="0"/>
                <a:cs typeface="Times New Roman" pitchFamily="18" charset="0"/>
              </a:rPr>
              <a:t>, and S. </a:t>
            </a:r>
            <a:r>
              <a:rPr lang="en-US" sz="2000" dirty="0" err="1" smtClean="0">
                <a:latin typeface="Times New Roman" pitchFamily="18" charset="0"/>
                <a:cs typeface="Times New Roman" pitchFamily="18" charset="0"/>
              </a:rPr>
              <a:t>Triamlumlerd</a:t>
            </a:r>
            <a:r>
              <a:rPr lang="en-US" sz="2000" dirty="0" smtClean="0">
                <a:latin typeface="Times New Roman" pitchFamily="18" charset="0"/>
                <a:cs typeface="Times New Roman" pitchFamily="18" charset="0"/>
              </a:rPr>
              <a:t>, ‘‘Smart park-</a:t>
            </a:r>
            <a:r>
              <a:rPr lang="en-US" sz="2000" dirty="0" err="1" smtClean="0">
                <a:latin typeface="Times New Roman" pitchFamily="18" charset="0"/>
                <a:cs typeface="Times New Roman" pitchFamily="18" charset="0"/>
              </a:rPr>
              <a:t>ing</a:t>
            </a:r>
            <a:r>
              <a:rPr lang="en-US" sz="2000" dirty="0" smtClean="0">
                <a:latin typeface="Times New Roman" pitchFamily="18" charset="0"/>
                <a:cs typeface="Times New Roman" pitchFamily="18" charset="0"/>
              </a:rPr>
              <a:t>: An application of optical wireless sensor network,’’ </a:t>
            </a:r>
            <a:r>
              <a:rPr lang="en-US" sz="2000" dirty="0" err="1" smtClean="0">
                <a:latin typeface="Times New Roman" pitchFamily="18" charset="0"/>
                <a:cs typeface="Times New Roman" pitchFamily="18" charset="0"/>
              </a:rPr>
              <a:t>inProc</a:t>
            </a:r>
            <a:r>
              <a:rPr lang="en-US" sz="2000" dirty="0" smtClean="0">
                <a:latin typeface="Times New Roman" pitchFamily="18" charset="0"/>
                <a:cs typeface="Times New Roman" pitchFamily="18" charset="0"/>
              </a:rPr>
              <a:t>. Int. </a:t>
            </a:r>
            <a:r>
              <a:rPr lang="en-US" sz="2000" dirty="0" err="1" smtClean="0">
                <a:latin typeface="Times New Roman" pitchFamily="18" charset="0"/>
                <a:cs typeface="Times New Roman" pitchFamily="18" charset="0"/>
              </a:rPr>
              <a:t>Symp.Appl</a:t>
            </a:r>
            <a:r>
              <a:rPr lang="en-US" sz="2000" dirty="0" smtClean="0">
                <a:latin typeface="Times New Roman" pitchFamily="18" charset="0"/>
                <a:cs typeface="Times New Roman" pitchFamily="18" charset="0"/>
              </a:rPr>
              <a:t>. Internet Workshops, Jan. 2007, p. 66.</a:t>
            </a:r>
          </a:p>
          <a:p>
            <a:pPr algn="just"/>
            <a:r>
              <a:rPr lang="en-US" sz="2000" dirty="0" smtClean="0">
                <a:latin typeface="Times New Roman" pitchFamily="18" charset="0"/>
                <a:cs typeface="Times New Roman" pitchFamily="18" charset="0"/>
              </a:rPr>
              <a:t>[5] A. </a:t>
            </a:r>
            <a:r>
              <a:rPr lang="en-US" sz="2000" dirty="0" err="1" smtClean="0">
                <a:latin typeface="Times New Roman" pitchFamily="18" charset="0"/>
                <a:cs typeface="Times New Roman" pitchFamily="18" charset="0"/>
              </a:rPr>
              <a:t>Taherkordi</a:t>
            </a:r>
            <a:r>
              <a:rPr lang="en-US" sz="2000" dirty="0" smtClean="0">
                <a:latin typeface="Times New Roman" pitchFamily="18" charset="0"/>
                <a:cs typeface="Times New Roman" pitchFamily="18" charset="0"/>
              </a:rPr>
              <a:t>, M. A. </a:t>
            </a:r>
            <a:r>
              <a:rPr lang="en-US" sz="2000" dirty="0" err="1" smtClean="0">
                <a:latin typeface="Times New Roman" pitchFamily="18" charset="0"/>
                <a:cs typeface="Times New Roman" pitchFamily="18" charset="0"/>
              </a:rPr>
              <a:t>Taleghan</a:t>
            </a:r>
            <a:r>
              <a:rPr lang="en-US" sz="2000" dirty="0" smtClean="0">
                <a:latin typeface="Times New Roman" pitchFamily="18" charset="0"/>
                <a:cs typeface="Times New Roman" pitchFamily="18" charset="0"/>
              </a:rPr>
              <a:t>, and M. </a:t>
            </a:r>
            <a:r>
              <a:rPr lang="en-US" sz="2000" dirty="0" err="1" smtClean="0">
                <a:latin typeface="Times New Roman" pitchFamily="18" charset="0"/>
                <a:cs typeface="Times New Roman" pitchFamily="18" charset="0"/>
              </a:rPr>
              <a:t>Sharifi</a:t>
            </a:r>
            <a:r>
              <a:rPr lang="en-US" sz="2000" dirty="0" smtClean="0">
                <a:latin typeface="Times New Roman" pitchFamily="18" charset="0"/>
                <a:cs typeface="Times New Roman" pitchFamily="18" charset="0"/>
              </a:rPr>
              <a:t>, ‘‘Achieving availability </a:t>
            </a:r>
            <a:r>
              <a:rPr lang="en-US" sz="2000" dirty="0" err="1" smtClean="0">
                <a:latin typeface="Times New Roman" pitchFamily="18" charset="0"/>
                <a:cs typeface="Times New Roman" pitchFamily="18" charset="0"/>
              </a:rPr>
              <a:t>andreliability</a:t>
            </a:r>
            <a:r>
              <a:rPr lang="en-US" sz="2000" dirty="0" smtClean="0">
                <a:latin typeface="Times New Roman" pitchFamily="18" charset="0"/>
                <a:cs typeface="Times New Roman" pitchFamily="18" charset="0"/>
              </a:rPr>
              <a:t> in wireless sensor networks applications,’’ </a:t>
            </a:r>
            <a:r>
              <a:rPr lang="en-US" sz="2000" dirty="0" err="1" smtClean="0">
                <a:latin typeface="Times New Roman" pitchFamily="18" charset="0"/>
                <a:cs typeface="Times New Roman" pitchFamily="18" charset="0"/>
              </a:rPr>
              <a:t>inProc</a:t>
            </a:r>
            <a:r>
              <a:rPr lang="en-US" sz="2000" dirty="0" smtClean="0">
                <a:latin typeface="Times New Roman" pitchFamily="18" charset="0"/>
                <a:cs typeface="Times New Roman" pitchFamily="18" charset="0"/>
              </a:rPr>
              <a:t>. 1st Int. </a:t>
            </a:r>
            <a:r>
              <a:rPr lang="en-US" sz="2000" dirty="0" err="1" smtClean="0">
                <a:latin typeface="Times New Roman" pitchFamily="18" charset="0"/>
                <a:cs typeface="Times New Roman" pitchFamily="18" charset="0"/>
              </a:rPr>
              <a:t>Conf.Availability</a:t>
            </a:r>
            <a:r>
              <a:rPr lang="en-US" sz="2000" dirty="0" smtClean="0">
                <a:latin typeface="Times New Roman" pitchFamily="18" charset="0"/>
                <a:cs typeface="Times New Roman" pitchFamily="18" charset="0"/>
              </a:rPr>
              <a:t>, Rel. </a:t>
            </a:r>
            <a:r>
              <a:rPr lang="en-US" sz="2000" dirty="0" err="1" smtClean="0">
                <a:latin typeface="Times New Roman" pitchFamily="18" charset="0"/>
                <a:cs typeface="Times New Roman" pitchFamily="18" charset="0"/>
              </a:rPr>
              <a:t>Secur</a:t>
            </a:r>
            <a:r>
              <a:rPr lang="en-US" sz="2000" dirty="0" smtClean="0">
                <a:latin typeface="Times New Roman" pitchFamily="18" charset="0"/>
                <a:cs typeface="Times New Roman" pitchFamily="18" charset="0"/>
              </a:rPr>
              <a:t>. (ARES), Apr. 2006, p. 7 and p. 535</a:t>
            </a:r>
            <a:r>
              <a:rPr lang="en-US"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a:bodyPr>
          <a:lstStyle/>
          <a:p>
            <a:pPr algn="just"/>
            <a:r>
              <a:rPr lang="en-US" sz="2000" dirty="0" smtClean="0">
                <a:latin typeface="Times New Roman" pitchFamily="18" charset="0"/>
                <a:cs typeface="Times New Roman" pitchFamily="18" charset="0"/>
              </a:rPr>
              <a:t>[6] N. </a:t>
            </a:r>
            <a:r>
              <a:rPr lang="en-US" sz="2000" dirty="0" err="1" smtClean="0">
                <a:latin typeface="Times New Roman" pitchFamily="18" charset="0"/>
                <a:cs typeface="Times New Roman" pitchFamily="18" charset="0"/>
              </a:rPr>
              <a:t>Ghazisaidi</a:t>
            </a:r>
            <a:r>
              <a:rPr lang="en-US" sz="2000" dirty="0" smtClean="0">
                <a:latin typeface="Times New Roman" pitchFamily="18" charset="0"/>
                <a:cs typeface="Times New Roman" pitchFamily="18" charset="0"/>
              </a:rPr>
              <a:t> and M. Maier, ‘‘Fiber-wireless (</a:t>
            </a:r>
            <a:r>
              <a:rPr lang="en-US" sz="2000" dirty="0" err="1" smtClean="0">
                <a:latin typeface="Times New Roman" pitchFamily="18" charset="0"/>
                <a:cs typeface="Times New Roman" pitchFamily="18" charset="0"/>
              </a:rPr>
              <a:t>FiWi</a:t>
            </a:r>
            <a:r>
              <a:rPr lang="en-US" sz="2000" dirty="0" smtClean="0">
                <a:latin typeface="Times New Roman" pitchFamily="18" charset="0"/>
                <a:cs typeface="Times New Roman" pitchFamily="18" charset="0"/>
              </a:rPr>
              <a:t>) access </a:t>
            </a:r>
            <a:r>
              <a:rPr lang="en-US" sz="2000" dirty="0" err="1" smtClean="0">
                <a:latin typeface="Times New Roman" pitchFamily="18" charset="0"/>
                <a:cs typeface="Times New Roman" pitchFamily="18" charset="0"/>
              </a:rPr>
              <a:t>networks:Challenges</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opportunities,’’IEEE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Netw</a:t>
            </a:r>
            <a:r>
              <a:rPr lang="en-US" sz="2000" dirty="0" smtClean="0">
                <a:latin typeface="Times New Roman" pitchFamily="18" charset="0"/>
                <a:cs typeface="Times New Roman" pitchFamily="18" charset="0"/>
              </a:rPr>
              <a:t>., vol. 25, no. 1, pp. 36–42,Jan./Feb. 2011.</a:t>
            </a:r>
          </a:p>
          <a:p>
            <a:pPr algn="just"/>
            <a:r>
              <a:rPr lang="en-US" sz="2000" dirty="0" smtClean="0">
                <a:latin typeface="Times New Roman" pitchFamily="18" charset="0"/>
                <a:cs typeface="Times New Roman" pitchFamily="18" charset="0"/>
              </a:rPr>
              <a:t>[7] K. C. </a:t>
            </a:r>
            <a:r>
              <a:rPr lang="en-US" sz="2000" dirty="0" err="1" smtClean="0">
                <a:latin typeface="Times New Roman" pitchFamily="18" charset="0"/>
                <a:cs typeface="Times New Roman" pitchFamily="18" charset="0"/>
              </a:rPr>
              <a:t>Budkaet</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al.,Communication</a:t>
            </a:r>
            <a:r>
              <a:rPr lang="en-US" sz="2000" dirty="0" smtClean="0">
                <a:latin typeface="Times New Roman" pitchFamily="18" charset="0"/>
                <a:cs typeface="Times New Roman" pitchFamily="18" charset="0"/>
              </a:rPr>
              <a:t> Networks for Smart Grids. </a:t>
            </a:r>
            <a:r>
              <a:rPr lang="en-US" sz="2000" dirty="0" err="1" smtClean="0">
                <a:latin typeface="Times New Roman" pitchFamily="18" charset="0"/>
                <a:cs typeface="Times New Roman" pitchFamily="18" charset="0"/>
              </a:rPr>
              <a:t>London,U.K</a:t>
            </a:r>
            <a:r>
              <a:rPr lang="en-US" sz="2000" dirty="0" smtClean="0">
                <a:latin typeface="Times New Roman" pitchFamily="18" charset="0"/>
                <a:cs typeface="Times New Roman" pitchFamily="18" charset="0"/>
              </a:rPr>
              <a:t>.: Springer, 2014.</a:t>
            </a:r>
          </a:p>
          <a:p>
            <a:pPr algn="just"/>
            <a:r>
              <a:rPr lang="en-US" sz="2000" dirty="0" smtClean="0">
                <a:latin typeface="Times New Roman" pitchFamily="18" charset="0"/>
                <a:cs typeface="Times New Roman" pitchFamily="18" charset="0"/>
              </a:rPr>
              <a:t>[8] M. U. Tariq, J. Florence, and M. Wolf, ‘‘Improving the safety </a:t>
            </a:r>
            <a:r>
              <a:rPr lang="en-US" sz="2000" dirty="0" err="1" smtClean="0">
                <a:latin typeface="Times New Roman" pitchFamily="18" charset="0"/>
                <a:cs typeface="Times New Roman" pitchFamily="18" charset="0"/>
              </a:rPr>
              <a:t>andsecurity</a:t>
            </a:r>
            <a:r>
              <a:rPr lang="en-US" sz="2000" dirty="0" smtClean="0">
                <a:latin typeface="Times New Roman" pitchFamily="18" charset="0"/>
                <a:cs typeface="Times New Roman" pitchFamily="18" charset="0"/>
              </a:rPr>
              <a:t> of wide-area cyber–physical systems through a resource-aware, service-oriented development </a:t>
            </a:r>
            <a:r>
              <a:rPr lang="en-US" sz="2000" dirty="0" err="1" smtClean="0">
                <a:latin typeface="Times New Roman" pitchFamily="18" charset="0"/>
                <a:cs typeface="Times New Roman" pitchFamily="18" charset="0"/>
              </a:rPr>
              <a:t>methodology,’’Proc</a:t>
            </a:r>
            <a:r>
              <a:rPr lang="en-US" sz="2000" dirty="0" smtClean="0">
                <a:latin typeface="Times New Roman" pitchFamily="18" charset="0"/>
                <a:cs typeface="Times New Roman" pitchFamily="18" charset="0"/>
              </a:rPr>
              <a:t>. IEEE, vol. 106, no. 1,pp. 144–159, Jan. 2018.</a:t>
            </a:r>
          </a:p>
          <a:p>
            <a:pPr algn="just"/>
            <a:r>
              <a:rPr lang="en-US" sz="2000" dirty="0" smtClean="0">
                <a:latin typeface="Times New Roman" pitchFamily="18" charset="0"/>
                <a:cs typeface="Times New Roman" pitchFamily="18" charset="0"/>
              </a:rPr>
              <a:t>[9] Y. Zhang, Y. Li, J. Song, B. Li, and X. Chen, ‘‘A new protection scheme </a:t>
            </a:r>
            <a:r>
              <a:rPr lang="en-US" sz="2000" dirty="0" err="1" smtClean="0">
                <a:latin typeface="Times New Roman" pitchFamily="18" charset="0"/>
                <a:cs typeface="Times New Roman" pitchFamily="18" charset="0"/>
              </a:rPr>
              <a:t>forHVDC</a:t>
            </a:r>
            <a:r>
              <a:rPr lang="en-US" sz="2000" dirty="0" smtClean="0">
                <a:latin typeface="Times New Roman" pitchFamily="18" charset="0"/>
                <a:cs typeface="Times New Roman" pitchFamily="18" charset="0"/>
              </a:rPr>
              <a:t> transmission lines based on the specific frequency current of </a:t>
            </a:r>
            <a:r>
              <a:rPr lang="en-US" sz="2000" dirty="0" err="1" smtClean="0">
                <a:latin typeface="Times New Roman" pitchFamily="18" charset="0"/>
                <a:cs typeface="Times New Roman" pitchFamily="18" charset="0"/>
              </a:rPr>
              <a:t>DCfilter,’’IEEE</a:t>
            </a:r>
            <a:r>
              <a:rPr lang="en-US" sz="2000" dirty="0" smtClean="0">
                <a:latin typeface="Times New Roman" pitchFamily="18" charset="0"/>
                <a:cs typeface="Times New Roman" pitchFamily="18" charset="0"/>
              </a:rPr>
              <a:t> Trans. Power Del., to be published.</a:t>
            </a:r>
          </a:p>
          <a:p>
            <a:pPr algn="just"/>
            <a:r>
              <a:rPr lang="en-US" sz="2000" dirty="0" smtClean="0">
                <a:latin typeface="Times New Roman" pitchFamily="18" charset="0"/>
                <a:cs typeface="Times New Roman" pitchFamily="18" charset="0"/>
              </a:rPr>
              <a:t>[10] M. Maier and M. Lévesque, ‘‘Dependable fiber-wireless (</a:t>
            </a:r>
            <a:r>
              <a:rPr lang="en-US" sz="2000" dirty="0" err="1" smtClean="0">
                <a:latin typeface="Times New Roman" pitchFamily="18" charset="0"/>
                <a:cs typeface="Times New Roman" pitchFamily="18" charset="0"/>
              </a:rPr>
              <a:t>FiWi</a:t>
            </a:r>
            <a:r>
              <a:rPr lang="en-US" sz="2000" dirty="0" smtClean="0">
                <a:latin typeface="Times New Roman" pitchFamily="18" charset="0"/>
                <a:cs typeface="Times New Roman" pitchFamily="18" charset="0"/>
              </a:rPr>
              <a:t>) access net-works and their role in a sustainable third industrial revolution </a:t>
            </a:r>
            <a:r>
              <a:rPr lang="en-US" sz="2000" dirty="0" err="1" smtClean="0">
                <a:latin typeface="Times New Roman" pitchFamily="18" charset="0"/>
                <a:cs typeface="Times New Roman" pitchFamily="18" charset="0"/>
              </a:rPr>
              <a:t>economy,’’IEEE</a:t>
            </a:r>
            <a:r>
              <a:rPr lang="en-US" sz="2000" dirty="0" smtClean="0">
                <a:latin typeface="Times New Roman" pitchFamily="18" charset="0"/>
                <a:cs typeface="Times New Roman" pitchFamily="18" charset="0"/>
              </a:rPr>
              <a:t> Trans. Rel., vol. 63, no. 2, pp. 386–400, Jun. 2014.</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1159</TotalTime>
  <Words>1260</Words>
  <Application>Microsoft Office PowerPoint</Application>
  <PresentationFormat>On-screen Show (4:3)</PresentationFormat>
  <Paragraphs>61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Fiber-Wireless Sensor Networks QoS Mechanism for Smart Grid  Applications</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535</cp:revision>
  <dcterms:created xsi:type="dcterms:W3CDTF">2006-08-16T00:00:00Z</dcterms:created>
  <dcterms:modified xsi:type="dcterms:W3CDTF">2021-04-08T07:01:40Z</dcterms:modified>
</cp:coreProperties>
</file>