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26" r:id="rId9"/>
    <p:sldId id="298" r:id="rId10"/>
    <p:sldId id="296" r:id="rId11"/>
    <p:sldId id="295"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07-Apr-21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07-Apr-21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Heart Attack Detection and Heart Rate Monitoring Using </a:t>
            </a:r>
            <a:r>
              <a:rPr lang="en-US" b="1" dirty="0" err="1" smtClean="0">
                <a:latin typeface="Times New Roman" pitchFamily="18" charset="0"/>
                <a:cs typeface="Times New Roman" pitchFamily="18" charset="0"/>
              </a:rPr>
              <a:t>IoT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7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paper is intended to monitor Heart beat with android application which is used to measure the heart beat of different persons. </a:t>
            </a:r>
            <a:endParaRPr lang="en-US" sz="2000" dirty="0" smtClean="0">
              <a:latin typeface="Times New Roman" pitchFamily="18" charset="0"/>
              <a:cs typeface="Times New Roman" pitchFamily="18" charset="0"/>
            </a:endParaRPr>
          </a:p>
          <a:p>
            <a:pPr algn="just">
              <a:lnSpc>
                <a:spcPct val="170000"/>
              </a:lnSpc>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is built using Android Studio. </a:t>
            </a:r>
            <a:endParaRPr lang="en-US" sz="2000" dirty="0" smtClean="0">
              <a:latin typeface="Times New Roman" pitchFamily="18" charset="0"/>
              <a:cs typeface="Times New Roman" pitchFamily="18" charset="0"/>
            </a:endParaRPr>
          </a:p>
          <a:p>
            <a:pPr algn="just">
              <a:lnSpc>
                <a:spcPct val="170000"/>
              </a:lnSpc>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may also include the different modules based on the software specification, system requirement, hardware requirement and disk space.</a:t>
            </a:r>
          </a:p>
          <a:p>
            <a:pPr algn="just">
              <a:lnSpc>
                <a:spcPct val="170000"/>
              </a:lnSpc>
              <a:buNone/>
            </a:pPr>
            <a:endParaRPr lang="en-IN" sz="18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uses data smoothing in an Integer array to figure out the average red pixel value in the image.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Once </a:t>
            </a:r>
            <a:r>
              <a:rPr lang="en-US" sz="2000" dirty="0" smtClean="0">
                <a:latin typeface="Times New Roman" pitchFamily="18" charset="0"/>
                <a:cs typeface="Times New Roman" pitchFamily="18" charset="0"/>
              </a:rPr>
              <a:t>it figures out the average it determines a heartbeat when the average red pixel value in the latest image is greater than the smoothed average</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Wearable’s with optical heart-rate monitors have small LEDs on their undersides that shines green light onto the skin on your wrist.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905000"/>
            <a:ext cx="6031992" cy="2362200"/>
          </a:xfrm>
        </p:spPr>
        <p:txBody>
          <a:bodyPr>
            <a:noAutofit/>
          </a:bodyPr>
          <a:lstStyle/>
          <a:p>
            <a:pPr lvl="0" algn="just"/>
            <a:r>
              <a:rPr lang="en-US" sz="2000" dirty="0" smtClean="0">
                <a:latin typeface="Times New Roman" pitchFamily="18" charset="0"/>
                <a:cs typeface="Times New Roman" pitchFamily="18" charset="0"/>
              </a:rPr>
              <a:t>I</a:t>
            </a:r>
            <a:r>
              <a:rPr lang="en-US" sz="2000" dirty="0" smtClean="0">
                <a:latin typeface="Times New Roman" pitchFamily="18" charset="0"/>
                <a:cs typeface="Times New Roman" pitchFamily="18" charset="0"/>
              </a:rPr>
              <a:t>t </a:t>
            </a:r>
            <a:r>
              <a:rPr lang="en-US" sz="2000" dirty="0" smtClean="0">
                <a:latin typeface="Times New Roman" pitchFamily="18" charset="0"/>
                <a:cs typeface="Times New Roman" pitchFamily="18" charset="0"/>
              </a:rPr>
              <a:t>can produce annoying or corrupt your data.</a:t>
            </a:r>
          </a:p>
          <a:p>
            <a:pPr lvl="0" algn="just"/>
            <a:r>
              <a:rPr lang="en-US" sz="2000" dirty="0" smtClean="0">
                <a:latin typeface="Times New Roman" pitchFamily="18" charset="0"/>
                <a:cs typeface="Times New Roman" pitchFamily="18" charset="0"/>
              </a:rPr>
              <a:t>This method has disadvantages like inaccurate results, hectic wired connections over the body.</a:t>
            </a:r>
          </a:p>
          <a:p>
            <a:pPr algn="just">
              <a:lnSpc>
                <a:spcPct val="150000"/>
              </a:lnSpc>
              <a:buNone/>
            </a:pP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r>
              <a:rPr lang="en-US" sz="2000" dirty="0" smtClean="0">
                <a:latin typeface="Times New Roman" pitchFamily="18" charset="0"/>
                <a:cs typeface="Times New Roman" pitchFamily="18" charset="0"/>
              </a:rPr>
              <a:t>The proposed system have eminence of detecting heart attack with help of observing heart rate based on internet of thing. Our method uses a pulse sensor, </a:t>
            </a:r>
            <a:r>
              <a:rPr lang="en-US" sz="2000" dirty="0" err="1" smtClean="0">
                <a:latin typeface="Times New Roman" pitchFamily="18" charset="0"/>
                <a:cs typeface="Times New Roman" pitchFamily="18" charset="0"/>
              </a:rPr>
              <a:t>Arduino</a:t>
            </a:r>
            <a:r>
              <a:rPr lang="en-US" sz="2000" dirty="0" smtClean="0">
                <a:latin typeface="Times New Roman" pitchFamily="18" charset="0"/>
                <a:cs typeface="Times New Roman" pitchFamily="18" charset="0"/>
              </a:rPr>
              <a:t> board and a Wi-Fi module</a:t>
            </a:r>
            <a:r>
              <a:rPr lang="en-US" sz="2000" dirty="0" smtClean="0">
                <a:latin typeface="Times New Roman" pitchFamily="18" charset="0"/>
                <a:cs typeface="Times New Roman" pitchFamily="18" charset="0"/>
              </a:rPr>
              <a:t>.</a:t>
            </a:r>
          </a:p>
          <a:p>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After setting up the system, the pulse sensor will start sensing heart rate readings and will display the heartbeat of person on LCD screen. </a:t>
            </a:r>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Also</a:t>
            </a:r>
            <a:r>
              <a:rPr lang="en-US" sz="2000" dirty="0" smtClean="0">
                <a:latin typeface="Times New Roman" pitchFamily="18" charset="0"/>
                <a:cs typeface="Times New Roman" pitchFamily="18" charset="0"/>
              </a:rPr>
              <a:t>, with the use of Wi-Fi module it will transmit the data over internet. System allows a set point which can help in determining whether a person is healthy or not by checking his/her heartbeat and comparing it with set point.</a:t>
            </a:r>
          </a:p>
          <a:p>
            <a:r>
              <a:rPr lang="en-US" sz="2000" dirty="0" smtClean="0">
                <a:latin typeface="Times New Roman" pitchFamily="18" charset="0"/>
                <a:cs typeface="Times New Roman" pitchFamily="18" charset="0"/>
              </a:rPr>
              <a:t>After setting these limits, the system will start monitoring the heart rate of patient and immediately the heart rate goes above or below the certain limit the system will send an alert message. </a:t>
            </a:r>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As </a:t>
            </a:r>
            <a:r>
              <a:rPr lang="en-US" sz="2000" dirty="0" smtClean="0">
                <a:latin typeface="Times New Roman" pitchFamily="18" charset="0"/>
                <a:cs typeface="Times New Roman" pitchFamily="18" charset="0"/>
              </a:rPr>
              <a:t>a part of this project we are implementing an android application model that will track the heartbeat of particular patient and monitor it correctly and give the emergency message on chances of heart attack.</a:t>
            </a:r>
          </a:p>
          <a:p>
            <a:pPr>
              <a:buNone/>
            </a:pPr>
            <a:endParaRPr lang="en-US" sz="20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676400"/>
            <a:ext cx="7866888" cy="3200400"/>
          </a:xfrm>
        </p:spPr>
        <p:txBody>
          <a:bodyPr>
            <a:normAutofit/>
          </a:bodyPr>
          <a:lstStyle/>
          <a:p>
            <a:pPr lvl="0" algn="just"/>
            <a:r>
              <a:rPr lang="en-US" sz="2000" dirty="0" smtClean="0">
                <a:latin typeface="Times New Roman" pitchFamily="18" charset="0"/>
                <a:cs typeface="Times New Roman" pitchFamily="18" charset="0"/>
              </a:rPr>
              <a:t>Portable system∙</a:t>
            </a:r>
          </a:p>
          <a:p>
            <a:pPr lvl="0" algn="just"/>
            <a:r>
              <a:rPr lang="en-US" sz="2000" dirty="0" smtClean="0">
                <a:latin typeface="Times New Roman" pitchFamily="18" charset="0"/>
                <a:cs typeface="Times New Roman" pitchFamily="18" charset="0"/>
              </a:rPr>
              <a:t>Save risk of heart attack as you can check it in home.</a:t>
            </a:r>
          </a:p>
          <a:p>
            <a:pPr lvl="0" algn="just"/>
            <a:r>
              <a:rPr lang="en-US" sz="2000" dirty="0" smtClean="0">
                <a:latin typeface="Times New Roman" pitchFamily="18" charset="0"/>
                <a:cs typeface="Times New Roman" pitchFamily="18" charset="0"/>
              </a:rPr>
              <a:t>Affordable system∙</a:t>
            </a:r>
          </a:p>
          <a:p>
            <a:pPr lvl="0" algn="just"/>
            <a:r>
              <a:rPr lang="en-US" sz="2000" dirty="0" smtClean="0">
                <a:latin typeface="Times New Roman" pitchFamily="18" charset="0"/>
                <a:cs typeface="Times New Roman" pitchFamily="18" charset="0"/>
              </a:rPr>
              <a:t>Temperature and Heart beat monitoring by single device∙</a:t>
            </a:r>
          </a:p>
          <a:p>
            <a:pPr lvl="0" algn="just"/>
            <a:r>
              <a:rPr lang="en-US" sz="2000" dirty="0" smtClean="0">
                <a:latin typeface="Times New Roman" pitchFamily="18" charset="0"/>
                <a:cs typeface="Times New Roman" pitchFamily="18" charset="0"/>
              </a:rPr>
              <a:t>All Patient monitored by single person seating in Server room.</a:t>
            </a:r>
          </a:p>
          <a:p>
            <a:pPr lvl="0" algn="just"/>
            <a:r>
              <a:rPr lang="en-US" sz="2000" dirty="0" smtClean="0">
                <a:latin typeface="Times New Roman" pitchFamily="18" charset="0"/>
                <a:cs typeface="Times New Roman" pitchFamily="18" charset="0"/>
              </a:rPr>
              <a:t>This system also helps for Hospital monitoring system.</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23000"/>
        </p:xfrm>
        <a:graphic>
          <a:graphicData uri="http://schemas.openxmlformats.org/drawingml/2006/table">
            <a:tbl>
              <a:tblPr firstRow="1" bandRow="1">
                <a:tableStyleId>{5C22544A-7EE6-4342-B048-85BDC9FD1C3A}</a:tableStyleId>
              </a:tblPr>
              <a:tblGrid>
                <a:gridCol w="1828800"/>
                <a:gridCol w="1981200"/>
                <a:gridCol w="4057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gn="just">
                        <a:lnSpc>
                          <a:spcPct val="150000"/>
                        </a:lnSpc>
                        <a:spcBef>
                          <a:spcPts val="0"/>
                        </a:spcBef>
                        <a:spcAft>
                          <a:spcPts val="0"/>
                        </a:spcAft>
                      </a:pPr>
                      <a:r>
                        <a:rPr lang="en-US" sz="1600" dirty="0">
                          <a:latin typeface="Times New Roman"/>
                          <a:ea typeface="Times New Roman"/>
                          <a:cs typeface="Times New Roman"/>
                        </a:rPr>
                        <a:t> “ </a:t>
                      </a:r>
                      <a:r>
                        <a:rPr lang="en-US" sz="1600" dirty="0" err="1">
                          <a:latin typeface="Times New Roman"/>
                          <a:ea typeface="Times New Roman"/>
                          <a:cs typeface="Times New Roman"/>
                        </a:rPr>
                        <a:t>IoT</a:t>
                      </a:r>
                      <a:r>
                        <a:rPr lang="en-US" sz="1600" dirty="0">
                          <a:latin typeface="Times New Roman"/>
                          <a:ea typeface="Times New Roman"/>
                          <a:cs typeface="Times New Roman"/>
                        </a:rPr>
                        <a:t> based Heart Attack detection using the Wristband”.</a:t>
                      </a:r>
                      <a:endParaRPr lang="en-US" sz="1600" dirty="0">
                        <a:latin typeface="Calibri"/>
                        <a:ea typeface="Times New Roman"/>
                        <a:cs typeface="Times New Roman"/>
                      </a:endParaRPr>
                    </a:p>
                  </a:txBody>
                  <a:tcPr marL="68580" marR="68580" marT="0" marB="0"/>
                </a:tc>
                <a:tc>
                  <a:txBody>
                    <a:bodyPr/>
                    <a:lstStyle/>
                    <a:p>
                      <a:pPr marL="0" marR="0">
                        <a:lnSpc>
                          <a:spcPct val="150000"/>
                        </a:lnSpc>
                        <a:spcBef>
                          <a:spcPts val="0"/>
                        </a:spcBef>
                        <a:spcAft>
                          <a:spcPts val="0"/>
                        </a:spcAft>
                      </a:pPr>
                      <a:r>
                        <a:rPr lang="en-US" sz="1600" dirty="0" err="1">
                          <a:latin typeface="Times New Roman"/>
                          <a:ea typeface="Times New Roman"/>
                          <a:cs typeface="Times New Roman"/>
                        </a:rPr>
                        <a:t>Shikha</a:t>
                      </a:r>
                      <a:r>
                        <a:rPr lang="en-US" sz="1600" dirty="0">
                          <a:latin typeface="Times New Roman"/>
                          <a:ea typeface="Times New Roman"/>
                          <a:cs typeface="Times New Roman"/>
                        </a:rPr>
                        <a:t>, </a:t>
                      </a:r>
                      <a:r>
                        <a:rPr lang="en-US" sz="1600" dirty="0" err="1">
                          <a:latin typeface="Times New Roman"/>
                          <a:ea typeface="Times New Roman"/>
                          <a:cs typeface="Times New Roman"/>
                        </a:rPr>
                        <a:t>E.Sriranjini</a:t>
                      </a:r>
                      <a:r>
                        <a:rPr lang="en-US" sz="1600" dirty="0">
                          <a:latin typeface="Times New Roman"/>
                          <a:ea typeface="Times New Roman"/>
                          <a:cs typeface="Times New Roman"/>
                        </a:rPr>
                        <a:t>, </a:t>
                      </a:r>
                      <a:r>
                        <a:rPr lang="en-US" sz="1600" dirty="0" err="1">
                          <a:latin typeface="Times New Roman"/>
                          <a:ea typeface="Times New Roman"/>
                          <a:cs typeface="Times New Roman"/>
                        </a:rPr>
                        <a:t>Manju</a:t>
                      </a:r>
                      <a:r>
                        <a:rPr lang="en-US" sz="1600" dirty="0">
                          <a:latin typeface="Times New Roman"/>
                          <a:ea typeface="Times New Roman"/>
                          <a:cs typeface="Times New Roman"/>
                        </a:rPr>
                        <a:t> Jose, </a:t>
                      </a:r>
                      <a:r>
                        <a:rPr lang="en-US" sz="1600" dirty="0" err="1">
                          <a:latin typeface="Times New Roman"/>
                          <a:ea typeface="Times New Roman"/>
                          <a:cs typeface="Times New Roman"/>
                        </a:rPr>
                        <a:t>Dr.Sasi</a:t>
                      </a:r>
                      <a:r>
                        <a:rPr lang="en-US" sz="1600" dirty="0">
                          <a:latin typeface="Times New Roman"/>
                          <a:ea typeface="Times New Roman"/>
                          <a:cs typeface="Times New Roman"/>
                        </a:rPr>
                        <a:t> Kala </a:t>
                      </a:r>
                      <a:r>
                        <a:rPr lang="en-US" sz="1600" dirty="0" err="1">
                          <a:latin typeface="Times New Roman"/>
                          <a:ea typeface="Times New Roman"/>
                          <a:cs typeface="Times New Roman"/>
                        </a:rPr>
                        <a:t>Rani</a:t>
                      </a:r>
                      <a:r>
                        <a:rPr lang="en-US" sz="1600" dirty="0">
                          <a:latin typeface="Times New Roman"/>
                          <a:ea typeface="Times New Roman"/>
                          <a:cs typeface="Times New Roman"/>
                        </a:rPr>
                        <a:t>,</a:t>
                      </a:r>
                      <a:endParaRPr lang="en-US" sz="1600" dirty="0">
                        <a:latin typeface="Calibri"/>
                        <a:ea typeface="Times New Roman"/>
                        <a:cs typeface="Times New Roman"/>
                      </a:endParaRPr>
                    </a:p>
                  </a:txBody>
                  <a:tcPr marL="68580" marR="68580" marT="0" marB="0"/>
                </a:tc>
                <a:tc>
                  <a:txBody>
                    <a:bodyPr/>
                    <a:lstStyle/>
                    <a:p>
                      <a:pPr marL="0" marR="0" algn="just">
                        <a:lnSpc>
                          <a:spcPct val="150000"/>
                        </a:lnSpc>
                        <a:spcBef>
                          <a:spcPts val="0"/>
                        </a:spcBef>
                        <a:spcAft>
                          <a:spcPts val="0"/>
                        </a:spcAft>
                      </a:pPr>
                      <a:r>
                        <a:rPr lang="en-US" sz="1600" dirty="0">
                          <a:latin typeface="Times New Roman"/>
                          <a:ea typeface="Times New Roman"/>
                          <a:cs typeface="Times New Roman"/>
                        </a:rPr>
                        <a:t>Internet of Things (IOT) plays a vital role in connecting the surrounding environmental things to the network and made easy to access those un-internet things from any remote location. The human death due to heart attack is increasing day by day. Due to today’s human life style, eating habits, irregular daily routines, the heart attack problem is becoming predominant</a:t>
                      </a:r>
                      <a:r>
                        <a:rPr lang="en-US" sz="1600" b="1" dirty="0">
                          <a:latin typeface="Times New Roman"/>
                          <a:ea typeface="Times New Roman"/>
                          <a:cs typeface="Times New Roman"/>
                        </a:rPr>
                        <a:t>.</a:t>
                      </a:r>
                      <a:endParaRPr lang="en-US" sz="1600" dirty="0">
                        <a:latin typeface="Calibri"/>
                        <a:ea typeface="Times New Roman"/>
                        <a:cs typeface="Times New Roman"/>
                      </a:endParaRPr>
                    </a:p>
                  </a:txBody>
                  <a:tcPr marL="68580" marR="68580" marT="0" marB="0"/>
                </a:tc>
              </a:tr>
              <a:tr h="370840">
                <a:tc>
                  <a:txBody>
                    <a:bodyPr/>
                    <a:lstStyle/>
                    <a:p>
                      <a:pPr marL="0" marR="0" algn="just">
                        <a:lnSpc>
                          <a:spcPct val="150000"/>
                        </a:lnSpc>
                        <a:spcBef>
                          <a:spcPts val="0"/>
                        </a:spcBef>
                        <a:spcAft>
                          <a:spcPts val="0"/>
                        </a:spcAft>
                      </a:pPr>
                      <a:r>
                        <a:rPr lang="en-US" sz="1600" dirty="0">
                          <a:latin typeface="Times New Roman"/>
                          <a:ea typeface="Times New Roman"/>
                          <a:cs typeface="Times New Roman"/>
                        </a:rPr>
                        <a:t> “Heart Attack Detection and Heart Rate Monitoring using </a:t>
                      </a:r>
                      <a:r>
                        <a:rPr lang="en-US" sz="1600" dirty="0" err="1">
                          <a:latin typeface="Times New Roman"/>
                          <a:ea typeface="Times New Roman"/>
                          <a:cs typeface="Times New Roman"/>
                        </a:rPr>
                        <a:t>IoT</a:t>
                      </a:r>
                      <a:r>
                        <a:rPr lang="en-US" sz="1600" dirty="0">
                          <a:latin typeface="Times New Roman"/>
                          <a:ea typeface="Times New Roman"/>
                          <a:cs typeface="Times New Roman"/>
                        </a:rPr>
                        <a:t>”  </a:t>
                      </a:r>
                      <a:endParaRPr lang="en-US" sz="1600" dirty="0">
                        <a:latin typeface="Calibri"/>
                        <a:ea typeface="Times New Roman"/>
                        <a:cs typeface="Times New Roman"/>
                      </a:endParaRPr>
                    </a:p>
                  </a:txBody>
                  <a:tcPr marL="68580" marR="68580" marT="0" marB="0"/>
                </a:tc>
                <a:tc>
                  <a:txBody>
                    <a:bodyPr/>
                    <a:lstStyle/>
                    <a:p>
                      <a:pPr marL="0" marR="0" algn="just">
                        <a:lnSpc>
                          <a:spcPct val="150000"/>
                        </a:lnSpc>
                        <a:spcBef>
                          <a:spcPts val="0"/>
                        </a:spcBef>
                        <a:spcAft>
                          <a:spcPts val="0"/>
                        </a:spcAft>
                      </a:pPr>
                      <a:r>
                        <a:rPr lang="en-US" sz="1600">
                          <a:latin typeface="Times New Roman"/>
                          <a:ea typeface="Times New Roman"/>
                          <a:cs typeface="Times New Roman"/>
                        </a:rPr>
                        <a:t>Nikunj Patel, PrinceKumar Patel, Nehal Patel.</a:t>
                      </a:r>
                      <a:endParaRPr lang="en-US" sz="1600">
                        <a:latin typeface="Calibri"/>
                        <a:ea typeface="Times New Roman"/>
                        <a:cs typeface="Times New Roman"/>
                      </a:endParaRPr>
                    </a:p>
                  </a:txBody>
                  <a:tcPr marL="68580" marR="68580" marT="0" marB="0"/>
                </a:tc>
                <a:tc>
                  <a:txBody>
                    <a:bodyPr/>
                    <a:lstStyle/>
                    <a:p>
                      <a:pPr marL="0" marR="0" algn="just">
                        <a:lnSpc>
                          <a:spcPct val="150000"/>
                        </a:lnSpc>
                        <a:spcBef>
                          <a:spcPts val="0"/>
                        </a:spcBef>
                        <a:spcAft>
                          <a:spcPts val="0"/>
                        </a:spcAft>
                      </a:pPr>
                      <a:r>
                        <a:rPr lang="en-US" sz="1600" dirty="0">
                          <a:latin typeface="Times New Roman"/>
                          <a:ea typeface="Times New Roman"/>
                          <a:cs typeface="Times New Roman"/>
                        </a:rPr>
                        <a:t>These days various people are misplacing their life inferable from heart assault and deficiency of restorative thoughtfulness regarding persistent at right stage. Subsequently, in this venture we are actualizing pulse observing and heart assault acknowledgment framework utilizing </a:t>
                      </a:r>
                      <a:r>
                        <a:rPr lang="en-US" sz="1600" dirty="0" err="1">
                          <a:latin typeface="Times New Roman"/>
                          <a:ea typeface="Times New Roman"/>
                          <a:cs typeface="Times New Roman"/>
                        </a:rPr>
                        <a:t>IoT</a:t>
                      </a:r>
                      <a:r>
                        <a:rPr lang="en-US" sz="1600" dirty="0">
                          <a:latin typeface="Times New Roman"/>
                          <a:ea typeface="Times New Roman"/>
                          <a:cs typeface="Times New Roman"/>
                        </a:rPr>
                        <a:t>.</a:t>
                      </a:r>
                      <a:endParaRPr lang="en-US" sz="1600" dirty="0">
                        <a:latin typeface="Calibri"/>
                        <a:ea typeface="Times New Roman"/>
                        <a:cs typeface="Times New Roman"/>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9148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gn="just">
                        <a:lnSpc>
                          <a:spcPct val="150000"/>
                        </a:lnSpc>
                        <a:spcBef>
                          <a:spcPts val="0"/>
                        </a:spcBef>
                        <a:spcAft>
                          <a:spcPts val="0"/>
                        </a:spcAft>
                      </a:pPr>
                      <a:r>
                        <a:rPr lang="en-US" sz="1600" dirty="0">
                          <a:solidFill>
                            <a:srgbClr val="000000"/>
                          </a:solidFill>
                          <a:latin typeface="Times New Roman"/>
                          <a:ea typeface="Times New Roman"/>
                        </a:rPr>
                        <a:t>“Heart rate measurement and electrical pulse signal analysis of subjects span of 20-80 years” </a:t>
                      </a:r>
                    </a:p>
                  </a:txBody>
                  <a:tcPr marL="68580" marR="68580" marT="0" marB="0"/>
                </a:tc>
                <a:tc>
                  <a:txBody>
                    <a:bodyPr/>
                    <a:lstStyle/>
                    <a:p>
                      <a:pPr marL="0" marR="0" algn="just">
                        <a:lnSpc>
                          <a:spcPct val="150000"/>
                        </a:lnSpc>
                        <a:spcBef>
                          <a:spcPts val="0"/>
                        </a:spcBef>
                        <a:spcAft>
                          <a:spcPts val="0"/>
                        </a:spcAft>
                      </a:pPr>
                      <a:r>
                        <a:rPr lang="en-US" sz="1600">
                          <a:latin typeface="Times New Roman"/>
                          <a:ea typeface="Times New Roman"/>
                          <a:cs typeface="Times New Roman"/>
                        </a:rPr>
                        <a:t>Neramitr Chirakanphaisarn, Thdsanee Thongkanluang, Yuwathida Chiwpreechar.</a:t>
                      </a:r>
                      <a:endParaRPr lang="en-US" sz="1600">
                        <a:latin typeface="Calibri"/>
                        <a:ea typeface="Times New Roman"/>
                        <a:cs typeface="Times New Roman"/>
                      </a:endParaRPr>
                    </a:p>
                  </a:txBody>
                  <a:tcPr marL="68580" marR="68580" marT="0" marB="0"/>
                </a:tc>
                <a:tc>
                  <a:txBody>
                    <a:bodyPr/>
                    <a:lstStyle/>
                    <a:p>
                      <a:pPr marL="0" marR="0" algn="just">
                        <a:lnSpc>
                          <a:spcPct val="150000"/>
                        </a:lnSpc>
                        <a:spcBef>
                          <a:spcPts val="0"/>
                        </a:spcBef>
                        <a:spcAft>
                          <a:spcPts val="0"/>
                        </a:spcAft>
                      </a:pPr>
                      <a:r>
                        <a:rPr lang="en-US" sz="1600" dirty="0">
                          <a:latin typeface="Times New Roman"/>
                          <a:ea typeface="Times New Roman"/>
                          <a:cs typeface="Times New Roman"/>
                        </a:rPr>
                        <a:t>Heart rate monitoring is a vital aspect of maintaining heart health. People from different age groups have different ranges for maximum and minimum values of heart rate, the monitoring system must be compatible enough to tackle this scenario.</a:t>
                      </a:r>
                      <a:endParaRPr lang="en-US" sz="1600" dirty="0">
                        <a:latin typeface="Calibri"/>
                        <a:ea typeface="Times New Roman"/>
                        <a:cs typeface="Times New Roman"/>
                      </a:endParaRPr>
                    </a:p>
                  </a:txBody>
                  <a:tcPr marL="68580" marR="68580" marT="0" marB="0"/>
                </a:tc>
              </a:tr>
              <a:tr h="370840">
                <a:tc>
                  <a:txBody>
                    <a:bodyPr/>
                    <a:lstStyle/>
                    <a:p>
                      <a:pPr marL="0" marR="0">
                        <a:lnSpc>
                          <a:spcPct val="150000"/>
                        </a:lnSpc>
                        <a:spcBef>
                          <a:spcPts val="0"/>
                        </a:spcBef>
                        <a:spcAft>
                          <a:spcPts val="0"/>
                        </a:spcAft>
                      </a:pPr>
                      <a:r>
                        <a:rPr lang="en-US" sz="1600" dirty="0">
                          <a:solidFill>
                            <a:srgbClr val="000000"/>
                          </a:solidFill>
                          <a:latin typeface="Times New Roman"/>
                          <a:ea typeface="Times New Roman"/>
                        </a:rPr>
                        <a:t> “Remote Heart Rate Monitoring System using </a:t>
                      </a:r>
                      <a:r>
                        <a:rPr lang="en-US" sz="1600" dirty="0" err="1">
                          <a:solidFill>
                            <a:srgbClr val="000000"/>
                          </a:solidFill>
                          <a:latin typeface="Times New Roman"/>
                          <a:ea typeface="Times New Roman"/>
                        </a:rPr>
                        <a:t>IoT</a:t>
                      </a:r>
                      <a:r>
                        <a:rPr lang="en-US" sz="1600" dirty="0">
                          <a:solidFill>
                            <a:srgbClr val="000000"/>
                          </a:solidFill>
                          <a:latin typeface="Times New Roman"/>
                          <a:ea typeface="Times New Roman"/>
                        </a:rPr>
                        <a:t>” .</a:t>
                      </a:r>
                    </a:p>
                  </a:txBody>
                  <a:tcPr marL="68580" marR="68580" marT="0" marB="0"/>
                </a:tc>
                <a:tc>
                  <a:txBody>
                    <a:bodyPr/>
                    <a:lstStyle/>
                    <a:p>
                      <a:pPr marL="0" marR="0" algn="just">
                        <a:lnSpc>
                          <a:spcPct val="150000"/>
                        </a:lnSpc>
                        <a:spcBef>
                          <a:spcPts val="0"/>
                        </a:spcBef>
                        <a:spcAft>
                          <a:spcPts val="0"/>
                        </a:spcAft>
                      </a:pPr>
                      <a:r>
                        <a:rPr lang="en-US" sz="1600" dirty="0" err="1">
                          <a:latin typeface="Times New Roman"/>
                          <a:ea typeface="Times New Roman"/>
                          <a:cs typeface="Times New Roman"/>
                        </a:rPr>
                        <a:t>Sufiya</a:t>
                      </a:r>
                      <a:r>
                        <a:rPr lang="en-US" sz="1600" dirty="0">
                          <a:latin typeface="Times New Roman"/>
                          <a:ea typeface="Times New Roman"/>
                          <a:cs typeface="Times New Roman"/>
                        </a:rPr>
                        <a:t> S </a:t>
                      </a:r>
                      <a:r>
                        <a:rPr lang="en-US" sz="1600" dirty="0" err="1">
                          <a:latin typeface="Times New Roman"/>
                          <a:ea typeface="Times New Roman"/>
                          <a:cs typeface="Times New Roman"/>
                        </a:rPr>
                        <a:t>Kazi</a:t>
                      </a:r>
                      <a:r>
                        <a:rPr lang="en-US" sz="1600" dirty="0">
                          <a:latin typeface="Times New Roman"/>
                          <a:ea typeface="Times New Roman"/>
                          <a:cs typeface="Times New Roman"/>
                        </a:rPr>
                        <a:t>, </a:t>
                      </a:r>
                      <a:r>
                        <a:rPr lang="en-US" sz="1600" dirty="0" err="1">
                          <a:latin typeface="Times New Roman"/>
                          <a:ea typeface="Times New Roman"/>
                          <a:cs typeface="Times New Roman"/>
                        </a:rPr>
                        <a:t>Gayatri</a:t>
                      </a:r>
                      <a:r>
                        <a:rPr lang="en-US" sz="1600" dirty="0">
                          <a:latin typeface="Times New Roman"/>
                          <a:ea typeface="Times New Roman"/>
                          <a:cs typeface="Times New Roman"/>
                        </a:rPr>
                        <a:t> </a:t>
                      </a:r>
                      <a:r>
                        <a:rPr lang="en-US" sz="1600" dirty="0" err="1">
                          <a:latin typeface="Times New Roman"/>
                          <a:ea typeface="Times New Roman"/>
                          <a:cs typeface="Times New Roman"/>
                        </a:rPr>
                        <a:t>Bajantri</a:t>
                      </a:r>
                      <a:r>
                        <a:rPr lang="en-US" sz="1600" dirty="0">
                          <a:latin typeface="Times New Roman"/>
                          <a:ea typeface="Times New Roman"/>
                          <a:cs typeface="Times New Roman"/>
                        </a:rPr>
                        <a:t>, </a:t>
                      </a:r>
                      <a:r>
                        <a:rPr lang="en-US" sz="1600" dirty="0" err="1">
                          <a:latin typeface="Times New Roman"/>
                          <a:ea typeface="Times New Roman"/>
                          <a:cs typeface="Times New Roman"/>
                        </a:rPr>
                        <a:t>Trupti</a:t>
                      </a:r>
                      <a:r>
                        <a:rPr lang="en-US" sz="1600" dirty="0">
                          <a:latin typeface="Times New Roman"/>
                          <a:ea typeface="Times New Roman"/>
                          <a:cs typeface="Times New Roman"/>
                        </a:rPr>
                        <a:t> </a:t>
                      </a:r>
                      <a:r>
                        <a:rPr lang="en-US" sz="1600" dirty="0" err="1">
                          <a:latin typeface="Times New Roman"/>
                          <a:ea typeface="Times New Roman"/>
                          <a:cs typeface="Times New Roman"/>
                        </a:rPr>
                        <a:t>Thite</a:t>
                      </a:r>
                      <a:r>
                        <a:rPr lang="en-US" sz="1600" dirty="0">
                          <a:latin typeface="Times New Roman"/>
                          <a:ea typeface="Times New Roman"/>
                          <a:cs typeface="Times New Roman"/>
                        </a:rPr>
                        <a:t>.</a:t>
                      </a:r>
                      <a:endParaRPr lang="en-US" sz="1600" dirty="0">
                        <a:latin typeface="Calibri"/>
                        <a:ea typeface="Times New Roman"/>
                        <a:cs typeface="Times New Roman"/>
                      </a:endParaRPr>
                    </a:p>
                  </a:txBody>
                  <a:tcPr marL="68580" marR="68580" marT="0" marB="0"/>
                </a:tc>
                <a:tc>
                  <a:txBody>
                    <a:bodyPr/>
                    <a:lstStyle/>
                    <a:p>
                      <a:pPr marL="0" marR="0" algn="just">
                        <a:lnSpc>
                          <a:spcPct val="150000"/>
                        </a:lnSpc>
                        <a:spcBef>
                          <a:spcPts val="0"/>
                        </a:spcBef>
                        <a:spcAft>
                          <a:spcPts val="0"/>
                        </a:spcAft>
                      </a:pPr>
                      <a:r>
                        <a:rPr lang="en-US" sz="1600" dirty="0">
                          <a:latin typeface="Times New Roman"/>
                          <a:ea typeface="Times New Roman"/>
                          <a:cs typeface="Times New Roman"/>
                        </a:rPr>
                        <a:t>The heart Diseases cause millions of death worldwide because of the increase in the aging population and the rising of healthcare costs. There is also a demand of quality healthcare from remote locations.</a:t>
                      </a:r>
                      <a:endParaRPr lang="en-US" sz="1600" dirty="0">
                        <a:latin typeface="Calibri"/>
                        <a:ea typeface="Times New Roman"/>
                        <a:cs typeface="Times New Roman"/>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p:cNvPicPr>
            <a:picLocks noGrp="1"/>
          </p:cNvPicPr>
          <p:nvPr>
            <p:ph idx="1"/>
          </p:nvPr>
        </p:nvPicPr>
        <p:blipFill>
          <a:blip r:embed="rId2"/>
          <a:srcRect/>
          <a:stretch>
            <a:fillRect/>
          </a:stretch>
        </p:blipFill>
        <p:spPr bwMode="auto">
          <a:xfrm>
            <a:off x="1371600" y="1552861"/>
            <a:ext cx="6934200" cy="4590477"/>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1600" dirty="0" smtClean="0">
                <a:latin typeface="Times New Roman" pitchFamily="18" charset="0"/>
                <a:cs typeface="Times New Roman" pitchFamily="18" charset="0"/>
              </a:rPr>
              <a:t>[1]</a:t>
            </a:r>
            <a:r>
              <a:rPr lang="en-US" sz="1600" dirty="0" err="1" smtClean="0">
                <a:latin typeface="Times New Roman" pitchFamily="18" charset="0"/>
                <a:cs typeface="Times New Roman" pitchFamily="18" charset="0"/>
              </a:rPr>
              <a:t>Gowrishankar</a:t>
            </a:r>
            <a:r>
              <a:rPr lang="en-US" sz="1600" dirty="0" smtClean="0">
                <a:latin typeface="Times New Roman" pitchFamily="18" charset="0"/>
                <a:cs typeface="Times New Roman" pitchFamily="18" charset="0"/>
              </a:rPr>
              <a:t>, S., M. Y. </a:t>
            </a:r>
            <a:r>
              <a:rPr lang="en-US" sz="1600" dirty="0" err="1" smtClean="0">
                <a:latin typeface="Times New Roman" pitchFamily="18" charset="0"/>
                <a:cs typeface="Times New Roman" pitchFamily="18" charset="0"/>
              </a:rPr>
              <a:t>Prachita</a:t>
            </a:r>
            <a:r>
              <a:rPr lang="en-US" sz="1600" dirty="0" smtClean="0">
                <a:latin typeface="Times New Roman" pitchFamily="18" charset="0"/>
                <a:cs typeface="Times New Roman" pitchFamily="18" charset="0"/>
              </a:rPr>
              <a:t>, and </a:t>
            </a:r>
            <a:r>
              <a:rPr lang="en-US" sz="1600" dirty="0" err="1" smtClean="0">
                <a:latin typeface="Times New Roman" pitchFamily="18" charset="0"/>
                <a:cs typeface="Times New Roman" pitchFamily="18" charset="0"/>
              </a:rPr>
              <a:t>ArvindPrakash</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IoT</a:t>
            </a:r>
            <a:r>
              <a:rPr lang="en-US" sz="1600" dirty="0" smtClean="0">
                <a:latin typeface="Times New Roman" pitchFamily="18" charset="0"/>
                <a:cs typeface="Times New Roman" pitchFamily="18" charset="0"/>
              </a:rPr>
              <a:t> based Heart Attack Detection, Heart Rate </a:t>
            </a:r>
            <a:r>
              <a:rPr lang="en-US" sz="1600" dirty="0" err="1" smtClean="0">
                <a:latin typeface="Times New Roman" pitchFamily="18" charset="0"/>
                <a:cs typeface="Times New Roman" pitchFamily="18" charset="0"/>
              </a:rPr>
              <a:t>andTemperature</a:t>
            </a:r>
            <a:r>
              <a:rPr lang="en-US" sz="1600" dirty="0" smtClean="0">
                <a:latin typeface="Times New Roman" pitchFamily="18" charset="0"/>
                <a:cs typeface="Times New Roman" pitchFamily="18" charset="0"/>
              </a:rPr>
              <a:t> Monitor</a:t>
            </a:r>
            <a:r>
              <a:rPr lang="en-US" sz="1600" dirty="0" smtClean="0">
                <a:latin typeface="Times New Roman" pitchFamily="18" charset="0"/>
                <a:cs typeface="Times New Roman" pitchFamily="18" charset="0"/>
              </a:rPr>
              <a:t>.“</a:t>
            </a:r>
          </a:p>
          <a:p>
            <a:pPr algn="just">
              <a:lnSpc>
                <a:spcPct val="16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2]</a:t>
            </a:r>
            <a:r>
              <a:rPr lang="en-US" sz="1600" dirty="0" err="1" smtClean="0">
                <a:latin typeface="Times New Roman" pitchFamily="18" charset="0"/>
                <a:cs typeface="Times New Roman" pitchFamily="18" charset="0"/>
              </a:rPr>
              <a:t>Mallick</a:t>
            </a:r>
            <a:r>
              <a:rPr lang="en-US" sz="1600" dirty="0" smtClean="0">
                <a:latin typeface="Times New Roman" pitchFamily="18" charset="0"/>
                <a:cs typeface="Times New Roman" pitchFamily="18" charset="0"/>
              </a:rPr>
              <a:t>, Bandana, and </a:t>
            </a:r>
            <a:r>
              <a:rPr lang="en-US" sz="1600" dirty="0" err="1" smtClean="0">
                <a:latin typeface="Times New Roman" pitchFamily="18" charset="0"/>
                <a:cs typeface="Times New Roman" pitchFamily="18" charset="0"/>
              </a:rPr>
              <a:t>Ajit</a:t>
            </a:r>
            <a:r>
              <a:rPr lang="en-US" sz="1600" dirty="0" smtClean="0">
                <a:latin typeface="Times New Roman" pitchFamily="18" charset="0"/>
                <a:cs typeface="Times New Roman" pitchFamily="18" charset="0"/>
              </a:rPr>
              <a:t> Kumar </a:t>
            </a:r>
            <a:r>
              <a:rPr lang="en-US" sz="1600" dirty="0" err="1" smtClean="0">
                <a:latin typeface="Times New Roman" pitchFamily="18" charset="0"/>
                <a:cs typeface="Times New Roman" pitchFamily="18" charset="0"/>
              </a:rPr>
              <a:t>Patro</a:t>
            </a:r>
            <a:r>
              <a:rPr lang="en-US" sz="1600" dirty="0" smtClean="0">
                <a:latin typeface="Times New Roman" pitchFamily="18" charset="0"/>
                <a:cs typeface="Times New Roman" pitchFamily="18" charset="0"/>
              </a:rPr>
              <a:t>. "Heart rate monitoring system using finger tip through </a:t>
            </a:r>
            <a:r>
              <a:rPr lang="en-US" sz="1600" dirty="0" err="1" smtClean="0">
                <a:latin typeface="Times New Roman" pitchFamily="18" charset="0"/>
                <a:cs typeface="Times New Roman" pitchFamily="18" charset="0"/>
              </a:rPr>
              <a:t>arduino</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andprocessing</a:t>
            </a:r>
            <a:r>
              <a:rPr lang="en-US" sz="1600" dirty="0" smtClean="0">
                <a:latin typeface="Times New Roman" pitchFamily="18" charset="0"/>
                <a:cs typeface="Times New Roman" pitchFamily="18" charset="0"/>
              </a:rPr>
              <a:t> software."International Journal of Science, </a:t>
            </a:r>
            <a:r>
              <a:rPr lang="en-US" sz="1600" dirty="0" err="1" smtClean="0">
                <a:latin typeface="Times New Roman" pitchFamily="18" charset="0"/>
                <a:cs typeface="Times New Roman" pitchFamily="18" charset="0"/>
              </a:rPr>
              <a:t>Engineeringand</a:t>
            </a:r>
            <a:r>
              <a:rPr lang="en-US" sz="1600" dirty="0" smtClean="0">
                <a:latin typeface="Times New Roman" pitchFamily="18" charset="0"/>
                <a:cs typeface="Times New Roman" pitchFamily="18" charset="0"/>
              </a:rPr>
              <a:t> Technology Research (IJSETR)5.1 (2016):84-89</a:t>
            </a:r>
            <a:r>
              <a:rPr lang="en-US" sz="1600" dirty="0" smtClean="0">
                <a:latin typeface="Times New Roman" pitchFamily="18" charset="0"/>
                <a:cs typeface="Times New Roman" pitchFamily="18" charset="0"/>
              </a:rPr>
              <a:t>.</a:t>
            </a:r>
          </a:p>
          <a:p>
            <a:pPr algn="just">
              <a:lnSpc>
                <a:spcPct val="16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3]Patel, </a:t>
            </a:r>
            <a:r>
              <a:rPr lang="en-US" sz="1600" dirty="0" err="1" smtClean="0">
                <a:latin typeface="Times New Roman" pitchFamily="18" charset="0"/>
                <a:cs typeface="Times New Roman" pitchFamily="18" charset="0"/>
              </a:rPr>
              <a:t>Shivam</a:t>
            </a:r>
            <a:r>
              <a:rPr lang="en-US" sz="1600" dirty="0" smtClean="0">
                <a:latin typeface="Times New Roman" pitchFamily="18" charset="0"/>
                <a:cs typeface="Times New Roman" pitchFamily="18" charset="0"/>
              </a:rPr>
              <a:t>, and </a:t>
            </a:r>
            <a:r>
              <a:rPr lang="en-US" sz="1600" dirty="0" err="1" smtClean="0">
                <a:latin typeface="Times New Roman" pitchFamily="18" charset="0"/>
                <a:cs typeface="Times New Roman" pitchFamily="18" charset="0"/>
              </a:rPr>
              <a:t>Yogesh</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Chauhan</a:t>
            </a:r>
            <a:r>
              <a:rPr lang="en-US" sz="1600" dirty="0" smtClean="0">
                <a:latin typeface="Times New Roman" pitchFamily="18" charset="0"/>
                <a:cs typeface="Times New Roman" pitchFamily="18" charset="0"/>
              </a:rPr>
              <a:t>. "Heart attack detection and medical attention using motion sensing device-</a:t>
            </a:r>
            <a:r>
              <a:rPr lang="en-US" sz="1600" dirty="0" err="1" smtClean="0">
                <a:latin typeface="Times New Roman" pitchFamily="18" charset="0"/>
                <a:cs typeface="Times New Roman" pitchFamily="18" charset="0"/>
              </a:rPr>
              <a:t>kinect</a:t>
            </a:r>
            <a:r>
              <a:rPr lang="en-US" sz="1600" dirty="0" smtClean="0">
                <a:latin typeface="Times New Roman" pitchFamily="18" charset="0"/>
                <a:cs typeface="Times New Roman" pitchFamily="18" charset="0"/>
              </a:rPr>
              <a:t>."International Journal of Scientific and Research Publications4.1 (2014</a:t>
            </a:r>
            <a:r>
              <a:rPr lang="en-US" sz="1600" dirty="0" smtClean="0">
                <a:latin typeface="Times New Roman" pitchFamily="18" charset="0"/>
                <a:cs typeface="Times New Roman" pitchFamily="18" charset="0"/>
              </a:rPr>
              <a:t>).</a:t>
            </a:r>
          </a:p>
          <a:p>
            <a:pPr algn="just">
              <a:lnSpc>
                <a:spcPct val="16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4]</a:t>
            </a:r>
            <a:r>
              <a:rPr lang="en-US" sz="1600" dirty="0" err="1" smtClean="0">
                <a:latin typeface="Times New Roman" pitchFamily="18" charset="0"/>
                <a:cs typeface="Times New Roman" pitchFamily="18" charset="0"/>
              </a:rPr>
              <a:t>Aboobacker,Arith</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Balamurugan</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Deepak,Sathish“Heartbeat</a:t>
            </a:r>
            <a:r>
              <a:rPr lang="en-US" sz="1600" dirty="0" smtClean="0">
                <a:latin typeface="Times New Roman" pitchFamily="18" charset="0"/>
                <a:cs typeface="Times New Roman" pitchFamily="18" charset="0"/>
              </a:rPr>
              <a:t> Sensing and Heart Attack Detection using Internet </a:t>
            </a:r>
            <a:r>
              <a:rPr lang="en-US" sz="1600" dirty="0" err="1" smtClean="0">
                <a:latin typeface="Times New Roman" pitchFamily="18" charset="0"/>
                <a:cs typeface="Times New Roman" pitchFamily="18" charset="0"/>
              </a:rPr>
              <a:t>ofThings</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IoT”International</a:t>
            </a:r>
            <a:r>
              <a:rPr lang="en-US" sz="1600" dirty="0" smtClean="0">
                <a:latin typeface="Times New Roman" pitchFamily="18" charset="0"/>
                <a:cs typeface="Times New Roman" pitchFamily="18" charset="0"/>
              </a:rPr>
              <a:t> Journal of Engineering Science and Computing April 2017</a:t>
            </a:r>
            <a:r>
              <a:rPr lang="en-US" sz="1600" dirty="0" smtClean="0">
                <a:latin typeface="Times New Roman" pitchFamily="18" charset="0"/>
                <a:cs typeface="Times New Roman" pitchFamily="18" charset="0"/>
              </a:rPr>
              <a:t>.</a:t>
            </a:r>
          </a:p>
          <a:p>
            <a:pPr algn="just">
              <a:lnSpc>
                <a:spcPct val="16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5]</a:t>
            </a:r>
            <a:r>
              <a:rPr lang="en-US" sz="1600" dirty="0" err="1" smtClean="0">
                <a:latin typeface="Times New Roman" pitchFamily="18" charset="0"/>
                <a:cs typeface="Times New Roman" pitchFamily="18" charset="0"/>
              </a:rPr>
              <a:t>Ajitha</a:t>
            </a:r>
            <a:r>
              <a:rPr lang="en-US" sz="1600" dirty="0" smtClean="0">
                <a:latin typeface="Times New Roman" pitchFamily="18" charset="0"/>
                <a:cs typeface="Times New Roman" pitchFamily="18" charset="0"/>
              </a:rPr>
              <a:t>, U., et al. "IOT Based Heart Attack Detection and </a:t>
            </a:r>
            <a:r>
              <a:rPr lang="en-US" sz="1600" dirty="0" err="1" smtClean="0">
                <a:latin typeface="Times New Roman" pitchFamily="18" charset="0"/>
                <a:cs typeface="Times New Roman" pitchFamily="18" charset="0"/>
              </a:rPr>
              <a:t>AlertSystem</a:t>
            </a:r>
            <a:r>
              <a:rPr lang="en-US" sz="1600" dirty="0" smtClean="0">
                <a:latin typeface="Times New Roman" pitchFamily="18" charset="0"/>
                <a:cs typeface="Times New Roman" pitchFamily="18" charset="0"/>
              </a:rPr>
              <a:t>."International Journal of Engineering </a:t>
            </a:r>
            <a:r>
              <a:rPr lang="en-US" sz="1600" dirty="0" err="1" smtClean="0">
                <a:latin typeface="Times New Roman" pitchFamily="18" charset="0"/>
                <a:cs typeface="Times New Roman" pitchFamily="18" charset="0"/>
              </a:rPr>
              <a:t>andManagement</a:t>
            </a:r>
            <a:r>
              <a:rPr lang="en-US" sz="1600" dirty="0" smtClean="0">
                <a:latin typeface="Times New Roman" pitchFamily="18" charset="0"/>
                <a:cs typeface="Times New Roman" pitchFamily="18" charset="0"/>
              </a:rPr>
              <a:t> Research (IJEMR)7.2 (2017): 285-288</a:t>
            </a:r>
            <a:r>
              <a:rPr lang="en-US" sz="1600" dirty="0" smtClean="0">
                <a:latin typeface="Times New Roman" pitchFamily="18" charset="0"/>
                <a:cs typeface="Times New Roman" pitchFamily="18" charset="0"/>
              </a:rPr>
              <a:t>.</a:t>
            </a:r>
            <a:endParaRPr lang="en-US" sz="16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a:bodyPr>
          <a:lstStyle/>
          <a:p>
            <a:pPr algn="just">
              <a:lnSpc>
                <a:spcPct val="170000"/>
              </a:lnSpc>
            </a:pPr>
            <a:r>
              <a:rPr lang="en-US" sz="1600" dirty="0" smtClean="0">
                <a:latin typeface="Times New Roman" pitchFamily="18" charset="0"/>
                <a:cs typeface="Times New Roman" pitchFamily="18" charset="0"/>
              </a:rPr>
              <a:t>[6]</a:t>
            </a:r>
            <a:r>
              <a:rPr lang="en-US" sz="1600" dirty="0" err="1" smtClean="0">
                <a:latin typeface="Times New Roman" pitchFamily="18" charset="0"/>
                <a:cs typeface="Times New Roman" pitchFamily="18" charset="0"/>
              </a:rPr>
              <a:t>Manisha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Mamidi</a:t>
            </a:r>
            <a:r>
              <a:rPr lang="en-US" sz="1600" dirty="0" smtClean="0">
                <a:latin typeface="Times New Roman" pitchFamily="18" charset="0"/>
                <a:cs typeface="Times New Roman" pitchFamily="18" charset="0"/>
              </a:rPr>
              <a:t>, et al. "</a:t>
            </a:r>
            <a:r>
              <a:rPr lang="en-US" sz="1600" dirty="0" err="1" smtClean="0">
                <a:latin typeface="Times New Roman" pitchFamily="18" charset="0"/>
                <a:cs typeface="Times New Roman" pitchFamily="18" charset="0"/>
              </a:rPr>
              <a:t>Iot</a:t>
            </a:r>
            <a:r>
              <a:rPr lang="en-US" sz="1600" dirty="0" smtClean="0">
                <a:latin typeface="Times New Roman" pitchFamily="18" charset="0"/>
                <a:cs typeface="Times New Roman" pitchFamily="18" charset="0"/>
              </a:rPr>
              <a:t> on heart attack detection and heart rate monitoring."International Journal of </a:t>
            </a:r>
            <a:r>
              <a:rPr lang="en-US" sz="1600" dirty="0" err="1" smtClean="0">
                <a:latin typeface="Times New Roman" pitchFamily="18" charset="0"/>
                <a:cs typeface="Times New Roman" pitchFamily="18" charset="0"/>
              </a:rPr>
              <a:t>Innovationin</a:t>
            </a:r>
            <a:r>
              <a:rPr lang="en-US" sz="1600" dirty="0" smtClean="0">
                <a:latin typeface="Times New Roman" pitchFamily="18" charset="0"/>
                <a:cs typeface="Times New Roman" pitchFamily="18" charset="0"/>
              </a:rPr>
              <a:t> Engineering and Technology (IJIET</a:t>
            </a:r>
            <a:r>
              <a:rPr lang="en-US" sz="1600" dirty="0" smtClean="0">
                <a:latin typeface="Times New Roman" pitchFamily="18" charset="0"/>
                <a:cs typeface="Times New Roman" pitchFamily="18" charset="0"/>
              </a:rPr>
              <a:t>).</a:t>
            </a:r>
          </a:p>
          <a:p>
            <a:pPr algn="just">
              <a:lnSpc>
                <a:spcPct val="17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7]</a:t>
            </a:r>
            <a:r>
              <a:rPr lang="en-US" sz="1600" dirty="0" err="1" smtClean="0">
                <a:latin typeface="Times New Roman" pitchFamily="18" charset="0"/>
                <a:cs typeface="Times New Roman" pitchFamily="18" charset="0"/>
              </a:rPr>
              <a:t>Mayur</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Suraj</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Shubham</a:t>
            </a:r>
            <a:r>
              <a:rPr lang="en-US" sz="1600" dirty="0" smtClean="0">
                <a:latin typeface="Times New Roman" pitchFamily="18" charset="0"/>
                <a:cs typeface="Times New Roman" pitchFamily="18" charset="0"/>
              </a:rPr>
              <a:t>, Nikhil “International Journal For Engineering Applications And Technology</a:t>
            </a:r>
            <a:r>
              <a:rPr lang="en-US" sz="1600" dirty="0" smtClean="0">
                <a:latin typeface="Times New Roman" pitchFamily="18" charset="0"/>
                <a:cs typeface="Times New Roman" pitchFamily="18" charset="0"/>
              </a:rPr>
              <a:t>”.</a:t>
            </a:r>
          </a:p>
          <a:p>
            <a:pPr algn="just">
              <a:lnSpc>
                <a:spcPct val="17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8]</a:t>
            </a:r>
            <a:r>
              <a:rPr lang="en-US" sz="1600" dirty="0" err="1" smtClean="0">
                <a:latin typeface="Times New Roman" pitchFamily="18" charset="0"/>
                <a:cs typeface="Times New Roman" pitchFamily="18" charset="0"/>
              </a:rPr>
              <a:t>Yadav</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Yashasavi</a:t>
            </a:r>
            <a:r>
              <a:rPr lang="en-US" sz="1600" dirty="0" smtClean="0">
                <a:latin typeface="Times New Roman" pitchFamily="18" charset="0"/>
                <a:cs typeface="Times New Roman" pitchFamily="18" charset="0"/>
              </a:rPr>
              <a:t>, and </a:t>
            </a:r>
            <a:r>
              <a:rPr lang="en-US" sz="1600" dirty="0" err="1" smtClean="0">
                <a:latin typeface="Times New Roman" pitchFamily="18" charset="0"/>
                <a:cs typeface="Times New Roman" pitchFamily="18" charset="0"/>
              </a:rPr>
              <a:t>Manasa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Gowda</a:t>
            </a:r>
            <a:r>
              <a:rPr lang="en-US" sz="1600" dirty="0" smtClean="0">
                <a:latin typeface="Times New Roman" pitchFamily="18" charset="0"/>
                <a:cs typeface="Times New Roman" pitchFamily="18" charset="0"/>
              </a:rPr>
              <a:t>. "Heart Rate Monitoring and Heart Attack Detection using </a:t>
            </a:r>
            <a:r>
              <a:rPr lang="en-US" sz="1600" dirty="0" err="1" smtClean="0">
                <a:latin typeface="Times New Roman" pitchFamily="18" charset="0"/>
                <a:cs typeface="Times New Roman" pitchFamily="18" charset="0"/>
              </a:rPr>
              <a:t>WearableDevice</a:t>
            </a:r>
            <a:r>
              <a:rPr lang="en-US" sz="1600" dirty="0" smtClean="0">
                <a:latin typeface="Times New Roman" pitchFamily="18" charset="0"/>
                <a:cs typeface="Times New Roman" pitchFamily="18" charset="0"/>
              </a:rPr>
              <a:t>."International Journal for technical </a:t>
            </a:r>
            <a:r>
              <a:rPr lang="en-US" sz="1600" dirty="0" err="1" smtClean="0">
                <a:latin typeface="Times New Roman" pitchFamily="18" charset="0"/>
                <a:cs typeface="Times New Roman" pitchFamily="18" charset="0"/>
              </a:rPr>
              <a:t>researchand</a:t>
            </a:r>
            <a:r>
              <a:rPr lang="en-US" sz="1600" dirty="0" smtClean="0">
                <a:latin typeface="Times New Roman" pitchFamily="18" charset="0"/>
                <a:cs typeface="Times New Roman" pitchFamily="18" charset="0"/>
              </a:rPr>
              <a:t> Application(2016</a:t>
            </a:r>
            <a:r>
              <a:rPr lang="en-US" sz="1600" dirty="0" smtClean="0">
                <a:latin typeface="Times New Roman" pitchFamily="18" charset="0"/>
                <a:cs typeface="Times New Roman" pitchFamily="18" charset="0"/>
              </a:rPr>
              <a:t>).</a:t>
            </a:r>
          </a:p>
          <a:p>
            <a:pPr algn="just">
              <a:lnSpc>
                <a:spcPct val="17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9]</a:t>
            </a:r>
            <a:r>
              <a:rPr lang="en-US" sz="1600" dirty="0" err="1" smtClean="0">
                <a:latin typeface="Times New Roman" pitchFamily="18" charset="0"/>
                <a:cs typeface="Times New Roman" pitchFamily="18" charset="0"/>
              </a:rPr>
              <a:t>Ashrafuzzaman</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Md</a:t>
            </a:r>
            <a:r>
              <a:rPr lang="en-US" sz="1600" dirty="0" smtClean="0">
                <a:latin typeface="Times New Roman" pitchFamily="18" charset="0"/>
                <a:cs typeface="Times New Roman" pitchFamily="18" charset="0"/>
              </a:rPr>
              <a:t>, et al. "Heart attack detection using smart phone." International Journal Of </a:t>
            </a:r>
            <a:r>
              <a:rPr lang="en-US" sz="1600" dirty="0" err="1" smtClean="0">
                <a:latin typeface="Times New Roman" pitchFamily="18" charset="0"/>
                <a:cs typeface="Times New Roman" pitchFamily="18" charset="0"/>
              </a:rPr>
              <a:t>TechnologyEnhancements</a:t>
            </a:r>
            <a:r>
              <a:rPr lang="en-US" sz="1600" dirty="0" smtClean="0">
                <a:latin typeface="Times New Roman" pitchFamily="18" charset="0"/>
                <a:cs typeface="Times New Roman" pitchFamily="18" charset="0"/>
              </a:rPr>
              <a:t> And Emerging Engineering Research 1.2013 (2013): 23-27</a:t>
            </a:r>
            <a:r>
              <a:rPr lang="en-US" sz="1600" dirty="0" smtClean="0">
                <a:latin typeface="Times New Roman" pitchFamily="18" charset="0"/>
                <a:cs typeface="Times New Roman" pitchFamily="18" charset="0"/>
              </a:rPr>
              <a:t>.</a:t>
            </a:r>
          </a:p>
          <a:p>
            <a:pPr algn="just">
              <a:lnSpc>
                <a:spcPct val="17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10]https://store.arduino.cc/usa/arduino-uno-rev3</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1152</TotalTime>
  <Words>948</Words>
  <Application>Microsoft Office PowerPoint</Application>
  <PresentationFormat>On-screen Show (4:3)</PresentationFormat>
  <Paragraphs>68</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Heart Attack Detection and Heart Rate Monitoring Using IoT</vt:lpstr>
      <vt:lpstr>Abstract</vt:lpstr>
      <vt:lpstr>Existing System</vt:lpstr>
      <vt:lpstr>Disadvantage of Existing System</vt:lpstr>
      <vt:lpstr>PROPOSED SYSTEM :</vt:lpstr>
      <vt:lpstr>ADVANTAGE</vt:lpstr>
      <vt:lpstr>Slide 7</vt:lpstr>
      <vt:lpstr>Slide 8</vt:lpstr>
      <vt:lpstr>Architecture Diagram </vt:lpstr>
      <vt:lpstr>SOFTWARE REQUIREMENTS:</vt:lpstr>
      <vt:lpstr>HARDWARE REQUIREMENTS:</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531</cp:revision>
  <dcterms:created xsi:type="dcterms:W3CDTF">2006-08-16T00:00:00Z</dcterms:created>
  <dcterms:modified xsi:type="dcterms:W3CDTF">2021-04-08T06:38:03Z</dcterms:modified>
</cp:coreProperties>
</file>