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07-Apr-21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07-Apr-21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latin typeface="Times New Roman" pitchFamily="18" charset="0"/>
                <a:cs typeface="Times New Roman" pitchFamily="18" charset="0"/>
              </a:rPr>
              <a:t>Malariya</a:t>
            </a:r>
            <a:r>
              <a:rPr lang="en-US" b="1" dirty="0" smtClean="0">
                <a:latin typeface="Times New Roman" pitchFamily="18" charset="0"/>
                <a:cs typeface="Times New Roman" pitchFamily="18" charset="0"/>
              </a:rPr>
              <a:t> detection in blood Sample image using Python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143000" y="838200"/>
            <a:ext cx="7498080" cy="5257800"/>
          </a:xfrm>
        </p:spPr>
        <p:txBody>
          <a:bodyPr>
            <a:normAutofit/>
          </a:bodyPr>
          <a:lstStyle/>
          <a:p>
            <a:pPr algn="just">
              <a:lnSpc>
                <a:spcPct val="170000"/>
              </a:lnSpc>
              <a:buNone/>
            </a:pPr>
            <a:r>
              <a:rPr lang="en-US" sz="2000" dirty="0" smtClean="0">
                <a:latin typeface="Times New Roman" pitchFamily="18" charset="0"/>
                <a:cs typeface="Times New Roman" pitchFamily="18" charset="0"/>
              </a:rPr>
              <a:t>     Malaria </a:t>
            </a:r>
            <a:r>
              <a:rPr lang="en-US" sz="2000" dirty="0" smtClean="0">
                <a:latin typeface="Times New Roman" pitchFamily="18" charset="0"/>
                <a:cs typeface="Times New Roman" pitchFamily="18" charset="0"/>
              </a:rPr>
              <a:t>is one of the deadliest diseases ever exists in this planet. Automated evaluation process can notably decrease the time needed for diagnosis of the disease. This will result in early onset of treatment saving many lives. As it poses a serious global health problem, we approached to develop a model to detect malaria parasite accurately from </a:t>
            </a:r>
            <a:r>
              <a:rPr lang="en-US" sz="2000" dirty="0" err="1" smtClean="0">
                <a:latin typeface="Times New Roman" pitchFamily="18" charset="0"/>
                <a:cs typeface="Times New Roman" pitchFamily="18" charset="0"/>
              </a:rPr>
              <a:t>giemsa</a:t>
            </a:r>
            <a:r>
              <a:rPr lang="en-US" sz="2000" dirty="0" smtClean="0">
                <a:latin typeface="Times New Roman" pitchFamily="18" charset="0"/>
                <a:cs typeface="Times New Roman" pitchFamily="18" charset="0"/>
              </a:rPr>
              <a:t> blood sample with the hope of reducing death rate because of malaria. </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US" sz="2000" dirty="0" smtClean="0">
                <a:latin typeface="Times New Roman" pitchFamily="18" charset="0"/>
                <a:cs typeface="Times New Roman" pitchFamily="18" charset="0"/>
              </a:rPr>
              <a:t>In this work, we developed a model by using color based pixel discrimination technique and Segmentation operation to identify malaria parasites from thin smear blood images. Various segmentation techniques like watershed segmentation, HSV segmentation have been used in this method to decrease the false result in the area of malaria detection. We believe that, our malaria parasite detection method will be helpful wherever it is difficult to find the expert In microscopic analysis of blood report and also limits the human error while detecting the presence of parasites in the blood sample.</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r>
              <a:rPr lang="en-US" sz="2000" dirty="0" smtClean="0">
                <a:latin typeface="Times New Roman" pitchFamily="18" charset="0"/>
                <a:cs typeface="Times New Roman" pitchFamily="18" charset="0"/>
              </a:rPr>
              <a:t>Malaria </a:t>
            </a:r>
            <a:r>
              <a:rPr lang="en-US" sz="2000" dirty="0" smtClean="0">
                <a:latin typeface="Times New Roman" pitchFamily="18" charset="0"/>
                <a:cs typeface="Times New Roman" pitchFamily="18" charset="0"/>
              </a:rPr>
              <a:t>is a curable disease if the patients have access to early diagnosis and prompt treatment.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Antigen-based </a:t>
            </a:r>
            <a:r>
              <a:rPr lang="en-US" sz="2000" dirty="0" smtClean="0">
                <a:latin typeface="Times New Roman" pitchFamily="18" charset="0"/>
                <a:cs typeface="Times New Roman" pitchFamily="18" charset="0"/>
              </a:rPr>
              <a:t>rapid diagnostic tests (RDTs) have an important role at the periphery of health services capability because none of the rural clinics has the ability to diagnose malaria on-site due to a lack of microscopes and trained technicians to evaluate blood films.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Furthermore</a:t>
            </a:r>
            <a:r>
              <a:rPr lang="en-US" sz="2000" dirty="0" smtClean="0">
                <a:latin typeface="Times New Roman" pitchFamily="18" charset="0"/>
                <a:cs typeface="Times New Roman" pitchFamily="18" charset="0"/>
              </a:rPr>
              <a:t>, in regions where the disease is not endemic laboratory technologists have very limited experience in detecting and identifying malaria parasites.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An </a:t>
            </a:r>
            <a:r>
              <a:rPr lang="en-US" sz="2000" dirty="0" smtClean="0">
                <a:latin typeface="Times New Roman" pitchFamily="18" charset="0"/>
                <a:cs typeface="Times New Roman" pitchFamily="18" charset="0"/>
              </a:rPr>
              <a:t>ever increasing numbers of travelers from temperate areas each year visit tropical countries and many of them return with a malaria infection.</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r>
              <a:rPr lang="en-US" sz="2000" dirty="0" smtClean="0">
                <a:latin typeface="Times New Roman" pitchFamily="18" charset="0"/>
                <a:cs typeface="Times New Roman" pitchFamily="18" charset="0"/>
              </a:rPr>
              <a:t>The  disadvantages  of  thick  blood  smears  are  that the  parasites  are  not  viewed  in  situ  within  the erythrocyte,  are  bunched  up  and  less  morphologically  recognizable,  may  be  hidden  behind  or  above leukocytes,  and  may  be  more  easily  confused  </a:t>
            </a:r>
            <a:r>
              <a:rPr lang="en-US" sz="2000" dirty="0" smtClean="0">
                <a:latin typeface="Times New Roman" pitchFamily="18" charset="0"/>
                <a:cs typeface="Times New Roman" pitchFamily="18" charset="0"/>
              </a:rPr>
              <a:t>with the artifact</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If  a  smaller  volume  (approximately  2 </a:t>
            </a:r>
            <a:r>
              <a:rPr lang="en-US" sz="2000" dirty="0" err="1" smtClean="0">
                <a:latin typeface="Times New Roman" pitchFamily="18" charset="0"/>
                <a:cs typeface="Times New Roman" pitchFamily="18" charset="0"/>
              </a:rPr>
              <a:t>mL</a:t>
            </a:r>
            <a:r>
              <a:rPr lang="en-US" sz="2000" dirty="0" smtClean="0">
                <a:latin typeface="Times New Roman" pitchFamily="18" charset="0"/>
                <a:cs typeface="Times New Roman" pitchFamily="18" charset="0"/>
              </a:rPr>
              <a:t>)  of  blood is  spread  into  a  monolayer  in  the  preparation  of  a  traditional  blood  smear  and  briefly immersed in methanol, the erythrocytes are fixed and will not subsequently </a:t>
            </a:r>
            <a:r>
              <a:rPr lang="en-US" sz="2000" dirty="0" err="1" smtClean="0">
                <a:latin typeface="Times New Roman" pitchFamily="18" charset="0"/>
                <a:cs typeface="Times New Roman" pitchFamily="18" charset="0"/>
              </a:rPr>
              <a:t>lyse</a:t>
            </a:r>
            <a:r>
              <a:rPr lang="en-US" sz="2000" dirty="0" smtClean="0">
                <a:latin typeface="Times New Roman" pitchFamily="18" charset="0"/>
                <a:cs typeface="Times New Roman" pitchFamily="18" charset="0"/>
              </a:rPr>
              <a:t> during staining.</a:t>
            </a:r>
          </a:p>
          <a:p>
            <a:pPr algn="just">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buNone/>
            </a:pPr>
            <a:r>
              <a:rPr lang="en-US" sz="1800" b="1" dirty="0" smtClean="0"/>
              <a:t> </a:t>
            </a:r>
            <a:endParaRPr lang="en-US" sz="1800" dirty="0" smtClean="0"/>
          </a:p>
          <a:p>
            <a:pPr algn="just"/>
            <a:r>
              <a:rPr lang="en-US" sz="2000" dirty="0" smtClean="0">
                <a:latin typeface="Times New Roman" pitchFamily="18" charset="0"/>
                <a:cs typeface="Times New Roman" pitchFamily="18" charset="0"/>
              </a:rPr>
              <a:t>In the proposed methodology, image processing techniques are used for detection of malaria from microscopic images of </a:t>
            </a:r>
            <a:r>
              <a:rPr lang="en-US" sz="2000" dirty="0" err="1" smtClean="0">
                <a:latin typeface="Times New Roman" pitchFamily="18" charset="0"/>
                <a:cs typeface="Times New Roman" pitchFamily="18" charset="0"/>
              </a:rPr>
              <a:t>Giemsa</a:t>
            </a:r>
            <a:r>
              <a:rPr lang="en-US" sz="2000" dirty="0" smtClean="0">
                <a:latin typeface="Times New Roman" pitchFamily="18" charset="0"/>
                <a:cs typeface="Times New Roman" pitchFamily="18" charset="0"/>
              </a:rPr>
              <a:t> stained thin blood smear.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Here</a:t>
            </a:r>
            <a:r>
              <a:rPr lang="en-US" sz="2000" dirty="0" smtClean="0">
                <a:latin typeface="Times New Roman" pitchFamily="18" charset="0"/>
                <a:cs typeface="Times New Roman" pitchFamily="18" charset="0"/>
              </a:rPr>
              <a:t>, blood smear images are analyzed based on two methods. First, by extracting SIFT features from preprocessed images and lead to the classifier for recognition.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A </a:t>
            </a:r>
            <a:r>
              <a:rPr lang="en-US" sz="2000" dirty="0" smtClean="0">
                <a:latin typeface="Times New Roman" pitchFamily="18" charset="0"/>
                <a:cs typeface="Times New Roman" pitchFamily="18" charset="0"/>
              </a:rPr>
              <a:t>comparative analysis of SVM (Support Vector Machine) and ANN (Artificial Neural Network) is carried out for recognition of extracted SIFT features.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Second </a:t>
            </a:r>
            <a:r>
              <a:rPr lang="en-US" sz="2000" dirty="0" smtClean="0">
                <a:latin typeface="Times New Roman" pitchFamily="18" charset="0"/>
                <a:cs typeface="Times New Roman" pitchFamily="18" charset="0"/>
              </a:rPr>
              <a:t>method comprises of leading the image directly without any preprocessing to CNN based network</a:t>
            </a:r>
            <a:r>
              <a:rPr lang="en-US" sz="2000" dirty="0" smtClean="0">
                <a:latin typeface="Times New Roman" pitchFamily="18" charset="0"/>
                <a:cs typeface="Times New Roman" pitchFamily="18" charset="0"/>
              </a:rPr>
              <a:t>.</a:t>
            </a: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905000"/>
            <a:ext cx="7866888" cy="4953000"/>
          </a:xfrm>
        </p:spPr>
        <p:txBody>
          <a:bodyPr>
            <a:normAutofit/>
          </a:bodyPr>
          <a:lstStyle/>
          <a:p>
            <a:pPr lvl="0" algn="just"/>
            <a:r>
              <a:rPr lang="en-US" sz="2000" dirty="0" smtClean="0">
                <a:latin typeface="Times New Roman" pitchFamily="18" charset="0"/>
                <a:cs typeface="Times New Roman" pitchFamily="18" charset="0"/>
              </a:rPr>
              <a:t>Edge detection optimizes RBC count detection. </a:t>
            </a:r>
          </a:p>
          <a:p>
            <a:pPr lvl="0" algn="just"/>
            <a:r>
              <a:rPr lang="en-US" sz="2000" dirty="0" smtClean="0">
                <a:latin typeface="Times New Roman" pitchFamily="18" charset="0"/>
                <a:cs typeface="Times New Roman" pitchFamily="18" charset="0"/>
              </a:rPr>
              <a:t>Labeling algorithm has been introduced which reduces the error rate of detection in state of art method. </a:t>
            </a:r>
          </a:p>
          <a:p>
            <a:pPr lvl="0" algn="just"/>
            <a:r>
              <a:rPr lang="en-US" sz="2000" dirty="0" smtClean="0">
                <a:latin typeface="Times New Roman" pitchFamily="18" charset="0"/>
                <a:cs typeface="Times New Roman" pitchFamily="18" charset="0"/>
              </a:rPr>
              <a:t>Bio medical application in Detection of Malaria.</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179185"/>
        </p:xfrm>
        <a:graphic>
          <a:graphicData uri="http://schemas.openxmlformats.org/drawingml/2006/table">
            <a:tbl>
              <a:tblPr firstRow="1" bandRow="1">
                <a:tableStyleId>{5C22544A-7EE6-4342-B048-85BDC9FD1C3A}</a:tableStyleId>
              </a:tblPr>
              <a:tblGrid>
                <a:gridCol w="1905000"/>
                <a:gridCol w="1752600"/>
                <a:gridCol w="4210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US" sz="1600" dirty="0">
                          <a:latin typeface="Times New Roman"/>
                          <a:ea typeface="Times New Roman"/>
                        </a:rPr>
                        <a:t> “Computer vision for malaria parasite classification in</a:t>
                      </a:r>
                    </a:p>
                    <a:p>
                      <a:pPr marL="0" marR="0" algn="just">
                        <a:lnSpc>
                          <a:spcPct val="150000"/>
                        </a:lnSpc>
                        <a:spcBef>
                          <a:spcPts val="0"/>
                        </a:spcBef>
                        <a:spcAft>
                          <a:spcPts val="0"/>
                        </a:spcAft>
                      </a:pPr>
                      <a:r>
                        <a:rPr lang="en-US" sz="1600" dirty="0">
                          <a:latin typeface="Times New Roman"/>
                          <a:ea typeface="Times New Roman"/>
                        </a:rPr>
                        <a:t>erythrocytes”, </a:t>
                      </a:r>
                    </a:p>
                  </a:txBody>
                  <a:tcPr marL="68580" marR="68580" marT="0" marB="0"/>
                </a:tc>
                <a:tc>
                  <a:txBody>
                    <a:bodyPr/>
                    <a:lstStyle/>
                    <a:p>
                      <a:pPr marL="0" marR="0" algn="ctr">
                        <a:lnSpc>
                          <a:spcPct val="150000"/>
                        </a:lnSpc>
                        <a:spcBef>
                          <a:spcPts val="0"/>
                        </a:spcBef>
                        <a:spcAft>
                          <a:spcPts val="0"/>
                        </a:spcAft>
                      </a:pPr>
                      <a:r>
                        <a:rPr lang="en-US" sz="1600" dirty="0" err="1">
                          <a:latin typeface="Times New Roman"/>
                          <a:ea typeface="Times New Roman"/>
                        </a:rPr>
                        <a:t>Somasekar</a:t>
                      </a:r>
                      <a:r>
                        <a:rPr lang="en-US" sz="1600" dirty="0">
                          <a:latin typeface="Times New Roman"/>
                          <a:ea typeface="Times New Roman"/>
                        </a:rPr>
                        <a:t> J, Reddy B, Reddy E, Lai C,</a:t>
                      </a: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rPr>
                        <a:t>Malaria is one of the deadliest diseases ever exists in this planet. Automated evaluation process can notably decrease the time needed for diagnosis of the disease. This will result in early onset of treatment saving many lives. As it poses a serious global health problem, we approached to develop a model to detect malaria parasite accurately from </a:t>
                      </a:r>
                      <a:r>
                        <a:rPr lang="en-US" sz="1600" dirty="0" err="1">
                          <a:latin typeface="Times New Roman"/>
                          <a:ea typeface="Times New Roman"/>
                        </a:rPr>
                        <a:t>giemsa</a:t>
                      </a:r>
                      <a:r>
                        <a:rPr lang="en-US" sz="1600" dirty="0">
                          <a:latin typeface="Times New Roman"/>
                          <a:ea typeface="Times New Roman"/>
                        </a:rPr>
                        <a:t> blood sample with the hope of reducing death rate because of malaria.</a:t>
                      </a:r>
                    </a:p>
                  </a:txBody>
                  <a:tcPr marL="68580" marR="68580" marT="0" marB="0"/>
                </a:tc>
              </a:tr>
              <a:tr h="370840">
                <a:tc>
                  <a:txBody>
                    <a:bodyPr/>
                    <a:lstStyle/>
                    <a:p>
                      <a:pPr marL="0" marR="0" algn="just">
                        <a:lnSpc>
                          <a:spcPct val="150000"/>
                        </a:lnSpc>
                        <a:spcBef>
                          <a:spcPts val="0"/>
                        </a:spcBef>
                        <a:spcAft>
                          <a:spcPts val="0"/>
                        </a:spcAft>
                      </a:pPr>
                      <a:r>
                        <a:rPr lang="en-US" sz="1600" dirty="0">
                          <a:latin typeface="Times New Roman"/>
                          <a:ea typeface="Times New Roman"/>
                        </a:rPr>
                        <a:t>Performance of a malaria microscopy image analysis slide reading device. </a:t>
                      </a:r>
                    </a:p>
                  </a:txBody>
                  <a:tcPr marL="68580" marR="68580" marT="0" marB="0"/>
                </a:tc>
                <a:tc>
                  <a:txBody>
                    <a:bodyPr/>
                    <a:lstStyle/>
                    <a:p>
                      <a:pPr marL="0" marR="0" algn="ctr">
                        <a:lnSpc>
                          <a:spcPct val="150000"/>
                        </a:lnSpc>
                        <a:spcBef>
                          <a:spcPts val="0"/>
                        </a:spcBef>
                        <a:spcAft>
                          <a:spcPts val="0"/>
                        </a:spcAft>
                      </a:pPr>
                      <a:r>
                        <a:rPr lang="en-US" sz="1600" dirty="0">
                          <a:latin typeface="Times New Roman"/>
                          <a:ea typeface="Times New Roman"/>
                        </a:rPr>
                        <a:t>Prescott WR, Jordan RG, </a:t>
                      </a:r>
                      <a:r>
                        <a:rPr lang="en-US" sz="1600" dirty="0" err="1">
                          <a:latin typeface="Times New Roman"/>
                          <a:ea typeface="Times New Roman"/>
                        </a:rPr>
                        <a:t>Grobusch</a:t>
                      </a:r>
                      <a:r>
                        <a:rPr lang="en-US" sz="1600" dirty="0">
                          <a:latin typeface="Times New Roman"/>
                          <a:ea typeface="Times New Roman"/>
                        </a:rPr>
                        <a:t> MP, </a:t>
                      </a:r>
                      <a:r>
                        <a:rPr lang="en-US" sz="1600" dirty="0" err="1">
                          <a:latin typeface="Times New Roman"/>
                          <a:ea typeface="Times New Roman"/>
                        </a:rPr>
                        <a:t>Chinchilli</a:t>
                      </a:r>
                      <a:r>
                        <a:rPr lang="en-US" sz="1600" dirty="0">
                          <a:latin typeface="Times New Roman"/>
                          <a:ea typeface="Times New Roman"/>
                        </a:rPr>
                        <a:t> VM, </a:t>
                      </a:r>
                      <a:r>
                        <a:rPr lang="en-US" sz="1600" dirty="0" err="1">
                          <a:latin typeface="Times New Roman"/>
                          <a:ea typeface="Times New Roman"/>
                        </a:rPr>
                        <a:t>Kleinschmidt</a:t>
                      </a:r>
                      <a:r>
                        <a:rPr lang="en-US" sz="1600" dirty="0">
                          <a:latin typeface="Times New Roman"/>
                          <a:ea typeface="Times New Roman"/>
                        </a:rPr>
                        <a:t> I</a:t>
                      </a: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rPr>
                        <a:t>Viewing Plasmodium in Romanov sky-stained blood has long been considered the gold standard for diagnosis and a cornerstone in management of the disease. This method however, requires a subjective evaluation by trained, experienced diagnosticians and establishing proficiency of diagnosis is fraught with many challenges.</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1524000"/>
                <a:gridCol w="1371600"/>
                <a:gridCol w="4819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US" sz="1600" dirty="0">
                          <a:latin typeface="Times New Roman"/>
                          <a:ea typeface="Times New Roman"/>
                        </a:rPr>
                        <a:t> “Detection of Malarial Parasite in Blood Using Image Processing”, </a:t>
                      </a:r>
                    </a:p>
                  </a:txBody>
                  <a:tcPr marL="68580" marR="68580" marT="0" marB="0"/>
                </a:tc>
                <a:tc>
                  <a:txBody>
                    <a:bodyPr/>
                    <a:lstStyle/>
                    <a:p>
                      <a:pPr marL="0" marR="0" algn="ctr">
                        <a:lnSpc>
                          <a:spcPct val="150000"/>
                        </a:lnSpc>
                        <a:spcBef>
                          <a:spcPts val="0"/>
                        </a:spcBef>
                        <a:spcAft>
                          <a:spcPts val="0"/>
                        </a:spcAft>
                      </a:pPr>
                      <a:r>
                        <a:rPr lang="en-US" sz="1600" dirty="0" err="1">
                          <a:latin typeface="Times New Roman"/>
                          <a:ea typeface="Times New Roman"/>
                        </a:rPr>
                        <a:t>Pallavi</a:t>
                      </a:r>
                      <a:r>
                        <a:rPr lang="en-US" sz="1600" dirty="0">
                          <a:latin typeface="Times New Roman"/>
                          <a:ea typeface="Times New Roman"/>
                        </a:rPr>
                        <a:t> T. </a:t>
                      </a:r>
                      <a:r>
                        <a:rPr lang="en-US" sz="1600" dirty="0" err="1">
                          <a:latin typeface="Times New Roman"/>
                          <a:ea typeface="Times New Roman"/>
                        </a:rPr>
                        <a:t>Suradkar</a:t>
                      </a:r>
                      <a:endParaRPr lang="en-US" sz="1600" dirty="0">
                        <a:latin typeface="Times New Roman"/>
                        <a:ea typeface="Times New Roman"/>
                      </a:endParaRP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rPr>
                        <a:t>Malaria  is  one  of  the  deadliest  diseases  ever  exists  in  this  planet.  Automated  evaluation  process  can notably  decrease  the  time  needed  for  diagnosis  of  the  disease.  This  will  result  in  early  onset  of  treatment saving many lives.</a:t>
                      </a:r>
                    </a:p>
                  </a:txBody>
                  <a:tcPr marL="68580" marR="68580" marT="0" marB="0"/>
                </a:tc>
              </a:tr>
              <a:tr h="370840">
                <a:tc>
                  <a:txBody>
                    <a:bodyPr/>
                    <a:lstStyle/>
                    <a:p>
                      <a:pPr marL="0" marR="0" algn="just">
                        <a:lnSpc>
                          <a:spcPct val="150000"/>
                        </a:lnSpc>
                        <a:spcBef>
                          <a:spcPts val="0"/>
                        </a:spcBef>
                        <a:spcAft>
                          <a:spcPts val="0"/>
                        </a:spcAft>
                      </a:pPr>
                      <a:r>
                        <a:rPr lang="en-US" sz="1600" dirty="0">
                          <a:latin typeface="Times New Roman"/>
                          <a:ea typeface="Times New Roman"/>
                        </a:rPr>
                        <a:t> “Automatic Detection of Malaria Parasite from Blood Images”.</a:t>
                      </a:r>
                    </a:p>
                  </a:txBody>
                  <a:tcPr marL="68580" marR="68580" marT="0" marB="0"/>
                </a:tc>
                <a:tc>
                  <a:txBody>
                    <a:bodyPr/>
                    <a:lstStyle/>
                    <a:p>
                      <a:pPr marL="0" marR="0" algn="ctr">
                        <a:lnSpc>
                          <a:spcPct val="150000"/>
                        </a:lnSpc>
                        <a:spcBef>
                          <a:spcPts val="0"/>
                        </a:spcBef>
                        <a:spcAft>
                          <a:spcPts val="0"/>
                        </a:spcAft>
                      </a:pPr>
                      <a:r>
                        <a:rPr lang="en-US" sz="1600" dirty="0" err="1">
                          <a:latin typeface="Times New Roman"/>
                          <a:ea typeface="Times New Roman"/>
                        </a:rPr>
                        <a:t>Deepali</a:t>
                      </a:r>
                      <a:r>
                        <a:rPr lang="en-US" sz="1600" dirty="0">
                          <a:latin typeface="Times New Roman"/>
                          <a:ea typeface="Times New Roman"/>
                        </a:rPr>
                        <a:t> A. </a:t>
                      </a:r>
                      <a:r>
                        <a:rPr lang="en-US" sz="1600" dirty="0" err="1">
                          <a:latin typeface="Times New Roman"/>
                          <a:ea typeface="Times New Roman"/>
                        </a:rPr>
                        <a:t>Ghate</a:t>
                      </a:r>
                      <a:r>
                        <a:rPr lang="en-US" sz="1600" dirty="0">
                          <a:latin typeface="Times New Roman"/>
                          <a:ea typeface="Times New Roman"/>
                        </a:rPr>
                        <a:t>, Prof. </a:t>
                      </a:r>
                      <a:r>
                        <a:rPr lang="en-US" sz="1600" dirty="0" err="1">
                          <a:latin typeface="Times New Roman"/>
                          <a:ea typeface="Times New Roman"/>
                        </a:rPr>
                        <a:t>Chaya</a:t>
                      </a:r>
                      <a:r>
                        <a:rPr lang="en-US" sz="1600" dirty="0">
                          <a:latin typeface="Times New Roman"/>
                          <a:ea typeface="Times New Roman"/>
                        </a:rPr>
                        <a:t> </a:t>
                      </a:r>
                      <a:r>
                        <a:rPr lang="en-US" sz="1600" dirty="0" err="1">
                          <a:latin typeface="Times New Roman"/>
                          <a:ea typeface="Times New Roman"/>
                        </a:rPr>
                        <a:t>Jadhav</a:t>
                      </a:r>
                      <a:endParaRPr lang="en-US" sz="1600" dirty="0">
                        <a:latin typeface="Times New Roman"/>
                        <a:ea typeface="Times New Roman"/>
                      </a:endParaRP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rPr>
                        <a:t>Malaria  is  one  of  the  deadliest  diseases  ever  exists  in  this  planet.  Automated  evaluation  process  can </a:t>
                      </a:r>
                    </a:p>
                    <a:p>
                      <a:pPr marL="0" marR="0" algn="just">
                        <a:lnSpc>
                          <a:spcPct val="150000"/>
                        </a:lnSpc>
                        <a:spcBef>
                          <a:spcPts val="0"/>
                        </a:spcBef>
                        <a:spcAft>
                          <a:spcPts val="0"/>
                        </a:spcAft>
                      </a:pPr>
                      <a:r>
                        <a:rPr lang="en-US" sz="1600" dirty="0">
                          <a:latin typeface="Times New Roman"/>
                          <a:ea typeface="Times New Roman"/>
                        </a:rPr>
                        <a:t>notably decrease  the  time  needed  for  diagnosis of  the  disease.  This will  result in early  onset  of  treatment </a:t>
                      </a:r>
                    </a:p>
                    <a:p>
                      <a:pPr marL="0" marR="0" algn="just">
                        <a:lnSpc>
                          <a:spcPct val="150000"/>
                        </a:lnSpc>
                        <a:spcBef>
                          <a:spcPts val="0"/>
                        </a:spcBef>
                        <a:spcAft>
                          <a:spcPts val="0"/>
                        </a:spcAft>
                      </a:pPr>
                      <a:r>
                        <a:rPr lang="en-US" sz="1600" dirty="0">
                          <a:latin typeface="Times New Roman"/>
                          <a:ea typeface="Times New Roman"/>
                        </a:rPr>
                        <a:t>saving many lives. As it poses a serious global health problem, we approached to develop a model to detect </a:t>
                      </a:r>
                    </a:p>
                    <a:p>
                      <a:pPr marL="0" marR="0" algn="just">
                        <a:lnSpc>
                          <a:spcPct val="150000"/>
                        </a:lnSpc>
                        <a:spcBef>
                          <a:spcPts val="0"/>
                        </a:spcBef>
                        <a:spcAft>
                          <a:spcPts val="0"/>
                        </a:spcAft>
                      </a:pPr>
                      <a:r>
                        <a:rPr lang="en-US" sz="1600" dirty="0">
                          <a:latin typeface="Times New Roman"/>
                          <a:ea typeface="Times New Roman"/>
                        </a:rPr>
                        <a:t>malaria  parasite  accurately  from </a:t>
                      </a:r>
                      <a:r>
                        <a:rPr lang="en-US" sz="1600" dirty="0" err="1">
                          <a:latin typeface="Times New Roman"/>
                          <a:ea typeface="Times New Roman"/>
                        </a:rPr>
                        <a:t>giemsa</a:t>
                      </a:r>
                      <a:r>
                        <a:rPr lang="en-US" sz="1600" dirty="0">
                          <a:latin typeface="Times New Roman"/>
                          <a:ea typeface="Times New Roman"/>
                        </a:rPr>
                        <a:t>  blood  sample  with the  hope  of  reducing death  rate  because of </a:t>
                      </a:r>
                    </a:p>
                    <a:p>
                      <a:pPr marL="0" marR="0" algn="just">
                        <a:lnSpc>
                          <a:spcPct val="150000"/>
                        </a:lnSpc>
                        <a:spcBef>
                          <a:spcPts val="0"/>
                        </a:spcBef>
                        <a:spcAft>
                          <a:spcPts val="0"/>
                        </a:spcAft>
                      </a:pPr>
                      <a:r>
                        <a:rPr lang="en-US" sz="1600" dirty="0">
                          <a:latin typeface="Times New Roman"/>
                          <a:ea typeface="Times New Roman"/>
                        </a:rPr>
                        <a:t>Malaria.</a:t>
                      </a: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1371600" y="1143000"/>
            <a:ext cx="7239000" cy="47244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800" dirty="0" smtClean="0">
                <a:latin typeface="Times New Roman" pitchFamily="18" charset="0"/>
                <a:cs typeface="Times New Roman" pitchFamily="18" charset="0"/>
              </a:rPr>
              <a:t>[1] F. B. </a:t>
            </a:r>
            <a:r>
              <a:rPr lang="en-US" sz="1800" dirty="0" err="1" smtClean="0">
                <a:latin typeface="Times New Roman" pitchFamily="18" charset="0"/>
                <a:cs typeface="Times New Roman" pitchFamily="18" charset="0"/>
              </a:rPr>
              <a:t>Tek</a:t>
            </a:r>
            <a:r>
              <a:rPr lang="en-US" sz="1800" dirty="0" smtClean="0">
                <a:latin typeface="Times New Roman" pitchFamily="18" charset="0"/>
                <a:cs typeface="Times New Roman" pitchFamily="18" charset="0"/>
              </a:rPr>
              <a:t>, A. G. </a:t>
            </a:r>
            <a:r>
              <a:rPr lang="en-US" sz="1800" dirty="0" err="1" smtClean="0">
                <a:latin typeface="Times New Roman" pitchFamily="18" charset="0"/>
                <a:cs typeface="Times New Roman" pitchFamily="18" charset="0"/>
              </a:rPr>
              <a:t>Dempster</a:t>
            </a:r>
            <a:r>
              <a:rPr lang="en-US" sz="1800" dirty="0" smtClean="0">
                <a:latin typeface="Times New Roman" pitchFamily="18" charset="0"/>
                <a:cs typeface="Times New Roman" pitchFamily="18" charset="0"/>
              </a:rPr>
              <a:t>, and I. Kale, “Computer vision for microscopy diagnosis of malaria,” Malaria Journal2009. </a:t>
            </a:r>
            <a:endParaRPr lang="en-US" sz="1800" dirty="0" smtClean="0">
              <a:latin typeface="Times New Roman" pitchFamily="18" charset="0"/>
              <a:cs typeface="Times New Roman" pitchFamily="18" charset="0"/>
            </a:endParaRP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2] F. B. </a:t>
            </a:r>
            <a:r>
              <a:rPr lang="en-US" sz="1800" dirty="0" err="1" smtClean="0">
                <a:latin typeface="Times New Roman" pitchFamily="18" charset="0"/>
                <a:cs typeface="Times New Roman" pitchFamily="18" charset="0"/>
              </a:rPr>
              <a:t>Tek</a:t>
            </a:r>
            <a:r>
              <a:rPr lang="en-US" sz="1800" dirty="0" smtClean="0">
                <a:latin typeface="Times New Roman" pitchFamily="18" charset="0"/>
                <a:cs typeface="Times New Roman" pitchFamily="18" charset="0"/>
              </a:rPr>
              <a:t>, A. G. </a:t>
            </a:r>
            <a:r>
              <a:rPr lang="en-US" sz="1800" dirty="0" err="1" smtClean="0">
                <a:latin typeface="Times New Roman" pitchFamily="18" charset="0"/>
                <a:cs typeface="Times New Roman" pitchFamily="18" charset="0"/>
              </a:rPr>
              <a:t>Dempster</a:t>
            </a:r>
            <a:r>
              <a:rPr lang="en-US" sz="1800" dirty="0" smtClean="0">
                <a:latin typeface="Times New Roman" pitchFamily="18" charset="0"/>
                <a:cs typeface="Times New Roman" pitchFamily="18" charset="0"/>
              </a:rPr>
              <a:t>, and I. Kale, “Malaria parasite detection in peripheral blood images,” in Proc. British Machine Vision Conference, </a:t>
            </a:r>
            <a:r>
              <a:rPr lang="en-US" sz="1800" dirty="0" err="1" smtClean="0">
                <a:latin typeface="Times New Roman" pitchFamily="18" charset="0"/>
                <a:cs typeface="Times New Roman" pitchFamily="18" charset="0"/>
              </a:rPr>
              <a:t>Edinburgh,September</a:t>
            </a:r>
            <a:r>
              <a:rPr lang="en-US" sz="1800" dirty="0" smtClean="0">
                <a:latin typeface="Times New Roman" pitchFamily="18" charset="0"/>
                <a:cs typeface="Times New Roman" pitchFamily="18" charset="0"/>
              </a:rPr>
              <a:t> 2006. </a:t>
            </a:r>
            <a:endParaRPr lang="en-US" sz="1800" dirty="0" smtClean="0">
              <a:latin typeface="Times New Roman" pitchFamily="18" charset="0"/>
              <a:cs typeface="Times New Roman" pitchFamily="18" charset="0"/>
            </a:endParaRPr>
          </a:p>
          <a:p>
            <a:pPr algn="just">
              <a:lnSpc>
                <a:spcPct val="160000"/>
              </a:lnSpc>
            </a:pPr>
            <a:r>
              <a:rPr lang="en-US" sz="1800" dirty="0" smtClean="0">
                <a:latin typeface="Times New Roman" pitchFamily="18" charset="0"/>
                <a:cs typeface="Times New Roman" pitchFamily="18" charset="0"/>
              </a:rPr>
              <a:t>[3] Andrew G </a:t>
            </a:r>
            <a:r>
              <a:rPr lang="en-US" sz="1800" dirty="0" err="1" smtClean="0">
                <a:latin typeface="Times New Roman" pitchFamily="18" charset="0"/>
                <a:cs typeface="Times New Roman" pitchFamily="18" charset="0"/>
              </a:rPr>
              <a:t>Dempster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Izzet</a:t>
            </a:r>
            <a:r>
              <a:rPr lang="en-US" sz="1800" dirty="0" smtClean="0">
                <a:latin typeface="Times New Roman" pitchFamily="18" charset="0"/>
                <a:cs typeface="Times New Roman" pitchFamily="18" charset="0"/>
              </a:rPr>
              <a:t> kale and </a:t>
            </a:r>
            <a:r>
              <a:rPr lang="en-US" sz="1800" dirty="0" err="1" smtClean="0">
                <a:latin typeface="Times New Roman" pitchFamily="18" charset="0"/>
                <a:cs typeface="Times New Roman" pitchFamily="18" charset="0"/>
              </a:rPr>
              <a:t>F.Boray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Tek</a:t>
            </a:r>
            <a:r>
              <a:rPr lang="en-US" sz="1800" dirty="0" smtClean="0">
                <a:latin typeface="Times New Roman" pitchFamily="18" charset="0"/>
                <a:cs typeface="Times New Roman" pitchFamily="18" charset="0"/>
              </a:rPr>
              <a:t>: computer vision for microscopy diagnosis of malaria. </a:t>
            </a:r>
            <a:endParaRPr lang="en-US" sz="1800" dirty="0" smtClean="0">
              <a:latin typeface="Times New Roman" pitchFamily="18" charset="0"/>
              <a:cs typeface="Times New Roman" pitchFamily="18" charset="0"/>
            </a:endParaRP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4] S. S. </a:t>
            </a:r>
            <a:r>
              <a:rPr lang="en-US" sz="1800" dirty="0" err="1" smtClean="0">
                <a:latin typeface="Times New Roman" pitchFamily="18" charset="0"/>
                <a:cs typeface="Times New Roman" pitchFamily="18" charset="0"/>
              </a:rPr>
              <a:t>Savkare</a:t>
            </a:r>
            <a:r>
              <a:rPr lang="en-US" sz="1800" dirty="0" smtClean="0">
                <a:latin typeface="Times New Roman" pitchFamily="18" charset="0"/>
                <a:cs typeface="Times New Roman" pitchFamily="18" charset="0"/>
              </a:rPr>
              <a:t>, S. P. </a:t>
            </a:r>
            <a:r>
              <a:rPr lang="en-US" sz="1800" dirty="0" err="1" smtClean="0">
                <a:latin typeface="Times New Roman" pitchFamily="18" charset="0"/>
                <a:cs typeface="Times New Roman" pitchFamily="18" charset="0"/>
              </a:rPr>
              <a:t>Narote</a:t>
            </a:r>
            <a:r>
              <a:rPr lang="en-US" sz="1800" dirty="0" smtClean="0">
                <a:latin typeface="Times New Roman" pitchFamily="18" charset="0"/>
                <a:cs typeface="Times New Roman" pitchFamily="18" charset="0"/>
              </a:rPr>
              <a:t> “Automatic Detection of Malaria Parasites for Estimating </a:t>
            </a:r>
            <a:r>
              <a:rPr lang="en-US" sz="1800" dirty="0" err="1" smtClean="0">
                <a:latin typeface="Times New Roman" pitchFamily="18" charset="0"/>
                <a:cs typeface="Times New Roman" pitchFamily="18" charset="0"/>
              </a:rPr>
              <a:t>Parasitemia</a:t>
            </a:r>
            <a:r>
              <a:rPr lang="en-US" sz="1800" dirty="0" smtClean="0">
                <a:latin typeface="Times New Roman" pitchFamily="18" charset="0"/>
                <a:cs typeface="Times New Roman" pitchFamily="18" charset="0"/>
              </a:rPr>
              <a:t>” ICASSP 2009. </a:t>
            </a:r>
            <a:endParaRPr lang="en-US" sz="1800" dirty="0" smtClean="0">
              <a:latin typeface="Times New Roman" pitchFamily="18" charset="0"/>
              <a:cs typeface="Times New Roman" pitchFamily="18" charset="0"/>
            </a:endParaRP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5] </a:t>
            </a:r>
            <a:r>
              <a:rPr lang="en-US" sz="1800" dirty="0" smtClean="0">
                <a:latin typeface="Times New Roman" pitchFamily="18" charset="0"/>
                <a:cs typeface="Times New Roman" pitchFamily="18" charset="0"/>
              </a:rPr>
              <a:t>www.wikipedia.org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lnSpc>
                <a:spcPct val="170000"/>
              </a:lnSpc>
            </a:pPr>
            <a:r>
              <a:rPr lang="en-US" sz="1800" dirty="0" smtClean="0">
                <a:latin typeface="Times New Roman" pitchFamily="18" charset="0"/>
                <a:cs typeface="Times New Roman" pitchFamily="18" charset="0"/>
              </a:rPr>
              <a:t>[6] F. B. </a:t>
            </a:r>
            <a:r>
              <a:rPr lang="en-US" sz="1800" dirty="0" err="1" smtClean="0">
                <a:latin typeface="Times New Roman" pitchFamily="18" charset="0"/>
                <a:cs typeface="Times New Roman" pitchFamily="18" charset="0"/>
              </a:rPr>
              <a:t>Tek</a:t>
            </a:r>
            <a:r>
              <a:rPr lang="en-US" sz="1800" dirty="0" smtClean="0">
                <a:latin typeface="Times New Roman" pitchFamily="18" charset="0"/>
                <a:cs typeface="Times New Roman" pitchFamily="18" charset="0"/>
              </a:rPr>
              <a:t>, A. G. </a:t>
            </a:r>
            <a:r>
              <a:rPr lang="en-US" sz="1800" dirty="0" err="1" smtClean="0">
                <a:latin typeface="Times New Roman" pitchFamily="18" charset="0"/>
                <a:cs typeface="Times New Roman" pitchFamily="18" charset="0"/>
              </a:rPr>
              <a:t>Dempster</a:t>
            </a:r>
            <a:r>
              <a:rPr lang="en-US" sz="1800" dirty="0" smtClean="0">
                <a:latin typeface="Times New Roman" pitchFamily="18" charset="0"/>
                <a:cs typeface="Times New Roman" pitchFamily="18" charset="0"/>
              </a:rPr>
              <a:t>, and I. Kale, Parasite </a:t>
            </a:r>
            <a:r>
              <a:rPr lang="en-US" sz="1800" dirty="0" err="1" smtClean="0">
                <a:latin typeface="Times New Roman" pitchFamily="18" charset="0"/>
                <a:cs typeface="Times New Roman" pitchFamily="18" charset="0"/>
              </a:rPr>
              <a:t>detec-tionand</a:t>
            </a:r>
            <a:r>
              <a:rPr lang="en-US" sz="1800" dirty="0" smtClean="0">
                <a:latin typeface="Times New Roman" pitchFamily="18" charset="0"/>
                <a:cs typeface="Times New Roman" pitchFamily="18" charset="0"/>
              </a:rPr>
              <a:t> identification for automated thin blood film malaria diagnosis, Computer Vision and Image </a:t>
            </a:r>
            <a:r>
              <a:rPr lang="en-US" sz="1800" dirty="0" err="1" smtClean="0">
                <a:latin typeface="Times New Roman" pitchFamily="18" charset="0"/>
                <a:cs typeface="Times New Roman" pitchFamily="18" charset="0"/>
              </a:rPr>
              <a:t>Understanding,vol</a:t>
            </a:r>
            <a:r>
              <a:rPr lang="en-US" sz="1800" dirty="0" smtClean="0">
                <a:latin typeface="Times New Roman" pitchFamily="18" charset="0"/>
                <a:cs typeface="Times New Roman" pitchFamily="18" charset="0"/>
              </a:rPr>
              <a:t>. 114, pp. 2132, 2010. </a:t>
            </a:r>
            <a:endParaRPr lang="en-US" sz="1800" dirty="0" smtClean="0">
              <a:latin typeface="Times New Roman" pitchFamily="18" charset="0"/>
              <a:cs typeface="Times New Roman" pitchFamily="18" charset="0"/>
            </a:endParaRPr>
          </a:p>
          <a:p>
            <a:pPr algn="just">
              <a:lnSpc>
                <a:spcPct val="17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7] A. </a:t>
            </a:r>
            <a:r>
              <a:rPr lang="en-US" sz="1800" dirty="0" err="1" smtClean="0">
                <a:latin typeface="Times New Roman" pitchFamily="18" charset="0"/>
                <a:cs typeface="Times New Roman" pitchFamily="18" charset="0"/>
              </a:rPr>
              <a:t>Jagna</a:t>
            </a:r>
            <a:r>
              <a:rPr lang="en-US" sz="1800" dirty="0" smtClean="0">
                <a:latin typeface="Times New Roman" pitchFamily="18" charset="0"/>
                <a:cs typeface="Times New Roman" pitchFamily="18" charset="0"/>
              </a:rPr>
              <a:t>, V. </a:t>
            </a:r>
            <a:r>
              <a:rPr lang="en-US" sz="1800" dirty="0" err="1" smtClean="0">
                <a:latin typeface="Times New Roman" pitchFamily="18" charset="0"/>
                <a:cs typeface="Times New Roman" pitchFamily="18" charset="0"/>
              </a:rPr>
              <a:t>Kamakshiprasad</a:t>
            </a:r>
            <a:r>
              <a:rPr lang="en-US" sz="1800" dirty="0" smtClean="0">
                <a:latin typeface="Times New Roman" pitchFamily="18" charset="0"/>
                <a:cs typeface="Times New Roman" pitchFamily="18" charset="0"/>
              </a:rPr>
              <a:t> New Parallel Binary Image Thinning Algorithm ARPN Journal of Engineering and Applied </a:t>
            </a:r>
            <a:r>
              <a:rPr lang="en-US" sz="1800" dirty="0" err="1" smtClean="0">
                <a:latin typeface="Times New Roman" pitchFamily="18" charset="0"/>
                <a:cs typeface="Times New Roman" pitchFamily="18" charset="0"/>
              </a:rPr>
              <a:t>SciencesApril</a:t>
            </a:r>
            <a:r>
              <a:rPr lang="en-US" sz="1800" dirty="0" smtClean="0">
                <a:latin typeface="Times New Roman" pitchFamily="18" charset="0"/>
                <a:cs typeface="Times New Roman" pitchFamily="18" charset="0"/>
              </a:rPr>
              <a:t> 2010. </a:t>
            </a:r>
            <a:endParaRPr lang="en-US" sz="1800" dirty="0" smtClean="0">
              <a:latin typeface="Times New Roman" pitchFamily="18" charset="0"/>
              <a:cs typeface="Times New Roman" pitchFamily="18" charset="0"/>
            </a:endParaRPr>
          </a:p>
          <a:p>
            <a:pPr algn="just">
              <a:lnSpc>
                <a:spcPct val="17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8] </a:t>
            </a:r>
            <a:r>
              <a:rPr lang="en-US" sz="1800" dirty="0" err="1" smtClean="0">
                <a:latin typeface="Times New Roman" pitchFamily="18" charset="0"/>
                <a:cs typeface="Times New Roman" pitchFamily="18" charset="0"/>
              </a:rPr>
              <a:t>Vinod</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V.Kimbahune</a:t>
            </a:r>
            <a:r>
              <a:rPr lang="en-US" sz="1800" dirty="0" smtClean="0">
                <a:latin typeface="Times New Roman" pitchFamily="18" charset="0"/>
                <a:cs typeface="Times New Roman" pitchFamily="18" charset="0"/>
              </a:rPr>
              <a:t>, Mr. </a:t>
            </a:r>
            <a:r>
              <a:rPr lang="en-US" sz="1800" dirty="0" err="1" smtClean="0">
                <a:latin typeface="Times New Roman" pitchFamily="18" charset="0"/>
                <a:cs typeface="Times New Roman" pitchFamily="18" charset="0"/>
              </a:rPr>
              <a:t>Nelesh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J.Uke</a:t>
            </a:r>
            <a:r>
              <a:rPr lang="en-US" sz="1800" dirty="0" smtClean="0">
                <a:latin typeface="Times New Roman" pitchFamily="18" charset="0"/>
                <a:cs typeface="Times New Roman" pitchFamily="18" charset="0"/>
              </a:rPr>
              <a:t> Blood Cell </a:t>
            </a:r>
            <a:r>
              <a:rPr lang="en-US" sz="1800" dirty="0" err="1" smtClean="0">
                <a:latin typeface="Times New Roman" pitchFamily="18" charset="0"/>
                <a:cs typeface="Times New Roman" pitchFamily="18" charset="0"/>
              </a:rPr>
              <a:t>Im</a:t>
            </a:r>
            <a:r>
              <a:rPr lang="en-US" sz="1800" dirty="0" smtClean="0">
                <a:latin typeface="Times New Roman" pitchFamily="18" charset="0"/>
                <a:cs typeface="Times New Roman" pitchFamily="18" charset="0"/>
              </a:rPr>
              <a:t>-age Segmentation </a:t>
            </a:r>
            <a:r>
              <a:rPr lang="en-US" sz="1800" dirty="0" err="1" smtClean="0">
                <a:latin typeface="Times New Roman" pitchFamily="18" charset="0"/>
                <a:cs typeface="Times New Roman" pitchFamily="18" charset="0"/>
              </a:rPr>
              <a:t>andCounting</a:t>
            </a:r>
            <a:r>
              <a:rPr lang="en-US" sz="1800" dirty="0" smtClean="0">
                <a:latin typeface="Times New Roman" pitchFamily="18" charset="0"/>
                <a:cs typeface="Times New Roman" pitchFamily="18" charset="0"/>
              </a:rPr>
              <a:t> IJEST June 2011. </a:t>
            </a:r>
            <a:endParaRPr lang="en-US" sz="1800" dirty="0" smtClean="0">
              <a:latin typeface="Times New Roman" pitchFamily="18" charset="0"/>
              <a:cs typeface="Times New Roman" pitchFamily="18" charset="0"/>
            </a:endParaRPr>
          </a:p>
          <a:p>
            <a:pPr algn="just">
              <a:lnSpc>
                <a:spcPct val="17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9] </a:t>
            </a:r>
            <a:r>
              <a:rPr lang="en-US" sz="1800" dirty="0" err="1" smtClean="0">
                <a:latin typeface="Times New Roman" pitchFamily="18" charset="0"/>
                <a:cs typeface="Times New Roman" pitchFamily="18" charset="0"/>
              </a:rPr>
              <a:t>Jigyasha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Soni</a:t>
            </a:r>
            <a:r>
              <a:rPr lang="en-US" sz="1800" dirty="0" smtClean="0">
                <a:latin typeface="Times New Roman" pitchFamily="18" charset="0"/>
                <a:cs typeface="Times New Roman" pitchFamily="18" charset="0"/>
              </a:rPr>
              <a:t> Advanced Image Analysis based system for Automatic Detection of Malarial Parasite in Blood Images Using SUSAN Approach </a:t>
            </a:r>
            <a:r>
              <a:rPr lang="en-US" sz="1800" dirty="0" err="1" smtClean="0">
                <a:latin typeface="Times New Roman" pitchFamily="18" charset="0"/>
                <a:cs typeface="Times New Roman" pitchFamily="18" charset="0"/>
              </a:rPr>
              <a:t>IJESTJune</a:t>
            </a:r>
            <a:r>
              <a:rPr lang="en-US" sz="1800" dirty="0" smtClean="0">
                <a:latin typeface="Times New Roman" pitchFamily="18" charset="0"/>
                <a:cs typeface="Times New Roman" pitchFamily="18" charset="0"/>
              </a:rPr>
              <a:t> 2011. </a:t>
            </a:r>
            <a:endParaRPr lang="en-US" sz="1800" dirty="0" smtClean="0">
              <a:latin typeface="Times New Roman" pitchFamily="18" charset="0"/>
              <a:cs typeface="Times New Roman" pitchFamily="18" charset="0"/>
            </a:endParaRPr>
          </a:p>
          <a:p>
            <a:pPr algn="just">
              <a:lnSpc>
                <a:spcPct val="17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10] </a:t>
            </a:r>
            <a:r>
              <a:rPr lang="en-US" sz="1800" dirty="0" err="1" smtClean="0">
                <a:latin typeface="Times New Roman" pitchFamily="18" charset="0"/>
                <a:cs typeface="Times New Roman" pitchFamily="18" charset="0"/>
              </a:rPr>
              <a:t>Mushabe</a:t>
            </a:r>
            <a:r>
              <a:rPr lang="en-US" sz="1800" dirty="0" smtClean="0">
                <a:latin typeface="Times New Roman" pitchFamily="18" charset="0"/>
                <a:cs typeface="Times New Roman" pitchFamily="18" charset="0"/>
              </a:rPr>
              <a:t>, M.C., </a:t>
            </a:r>
            <a:r>
              <a:rPr lang="en-US" sz="1800" dirty="0" err="1" smtClean="0">
                <a:latin typeface="Times New Roman" pitchFamily="18" charset="0"/>
                <a:cs typeface="Times New Roman" pitchFamily="18" charset="0"/>
              </a:rPr>
              <a:t>Dendere</a:t>
            </a:r>
            <a:r>
              <a:rPr lang="en-US" sz="1800" dirty="0" smtClean="0">
                <a:latin typeface="Times New Roman" pitchFamily="18" charset="0"/>
                <a:cs typeface="Times New Roman" pitchFamily="18" charset="0"/>
              </a:rPr>
              <a:t>, R., Douglas, T.S. Automated detection of malaria in </a:t>
            </a:r>
            <a:r>
              <a:rPr lang="en-US" sz="1800" dirty="0" err="1" smtClean="0">
                <a:latin typeface="Times New Roman" pitchFamily="18" charset="0"/>
                <a:cs typeface="Times New Roman" pitchFamily="18" charset="0"/>
              </a:rPr>
              <a:t>Giemsa</a:t>
            </a:r>
            <a:r>
              <a:rPr lang="en-US" sz="1800" dirty="0" smtClean="0">
                <a:latin typeface="Times New Roman" pitchFamily="18" charset="0"/>
                <a:cs typeface="Times New Roman" pitchFamily="18" charset="0"/>
              </a:rPr>
              <a:t>-stained thin blood </a:t>
            </a:r>
            <a:r>
              <a:rPr lang="en-US" sz="1800" dirty="0" err="1" smtClean="0">
                <a:latin typeface="Times New Roman" pitchFamily="18" charset="0"/>
                <a:cs typeface="Times New Roman" pitchFamily="18" charset="0"/>
              </a:rPr>
              <a:t>smears,Annual</a:t>
            </a:r>
            <a:r>
              <a:rPr lang="en-US" sz="1800" dirty="0" smtClean="0">
                <a:latin typeface="Times New Roman" pitchFamily="18" charset="0"/>
                <a:cs typeface="Times New Roman" pitchFamily="18" charset="0"/>
              </a:rPr>
              <a:t> International Conference of the IEEE 2013.</a:t>
            </a: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1158</TotalTime>
  <Words>1041</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Malariya detection in blood Sample image using Python</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532</cp:revision>
  <dcterms:created xsi:type="dcterms:W3CDTF">2006-08-16T00:00:00Z</dcterms:created>
  <dcterms:modified xsi:type="dcterms:W3CDTF">2021-04-08T06:21:23Z</dcterms:modified>
</cp:coreProperties>
</file>