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Night vision patrol with camera rasperrry pi and sound based camera capture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buNone/>
            </a:pPr>
            <a:r>
              <a:rPr lang="en-US" sz="2000" dirty="0" smtClean="0">
                <a:latin typeface="Times New Roman" pitchFamily="18" charset="0"/>
                <a:cs typeface="Times New Roman" pitchFamily="18" charset="0"/>
              </a:rPr>
              <a:t>    This </a:t>
            </a:r>
            <a:r>
              <a:rPr lang="en-US" sz="2000" dirty="0" smtClean="0">
                <a:latin typeface="Times New Roman" pitchFamily="18" charset="0"/>
                <a:cs typeface="Times New Roman" pitchFamily="18" charset="0"/>
              </a:rPr>
              <a:t>paper we propose a security patrolling robot that uses night vision camera for securing any premises. The robotic vehicle moves at particular intervals and is equipped with night vision camera and sound sensors. It uses a predefined line to follow its path while patrolling. It stops at particular points and moves to next points if sound are detected. The system uses IR based path following system for patrolling assigned area. It monitors each area to detect any intrusion using 360degree rotating HD camera. It has the ability to monitor sound in the premises.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00200" y="1371600"/>
            <a:ext cx="6553200" cy="4876800"/>
          </a:xfrm>
        </p:spPr>
        <p:txBody>
          <a:bodyPr>
            <a:normAutofit/>
          </a:bodyPr>
          <a:lstStyle/>
          <a:p>
            <a:pPr algn="just">
              <a:lnSpc>
                <a:spcPct val="150000"/>
              </a:lnSpc>
              <a:buNone/>
            </a:pPr>
            <a:r>
              <a:rPr lang="en-US" sz="2000" dirty="0" smtClean="0">
                <a:latin typeface="Times New Roman" pitchFamily="18" charset="0"/>
                <a:cs typeface="Times New Roman" pitchFamily="18" charset="0"/>
              </a:rPr>
              <a:t>     Any </a:t>
            </a:r>
            <a:r>
              <a:rPr lang="en-US" sz="2000" dirty="0" smtClean="0">
                <a:latin typeface="Times New Roman" pitchFamily="18" charset="0"/>
                <a:cs typeface="Times New Roman" pitchFamily="18" charset="0"/>
              </a:rPr>
              <a:t>sound after company is closed and it starts moving towards the sound on its predefined path. It then scans the area using its camera to detect any human faces detected. It captures and starts transmitting the images of the situation immediately on sound or human face detection. Here we use IOT Local Area Network (LAN) for receiving transmitted images and displaying them to user with alert sounds. Thus we put forward a fully autonomous security robot that operates tirelessly and patrols large areas on its own to secure the facility.</a:t>
            </a: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1430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In the existing system, robot has to control remotely where the person has to monitor the area using remote but manually controlling and the more Human more is required to implement this system.</a:t>
            </a:r>
          </a:p>
          <a:p>
            <a:pPr algn="just">
              <a:lnSpc>
                <a:spcPct val="150000"/>
              </a:lnSpc>
              <a:buNone/>
            </a:pPr>
            <a:endParaRPr lang="en-US" sz="2000" b="1"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447800"/>
            <a:ext cx="7498080" cy="5410200"/>
          </a:xfrm>
        </p:spPr>
        <p:txBody>
          <a:bodyPr>
            <a:noAutofit/>
          </a:bodyPr>
          <a:lstStyle/>
          <a:p>
            <a:pPr lvl="0"/>
            <a:r>
              <a:rPr lang="en-US" sz="2000" dirty="0" smtClean="0"/>
              <a:t>Limited Camera View</a:t>
            </a:r>
          </a:p>
          <a:p>
            <a:pPr lvl="0"/>
            <a:r>
              <a:rPr lang="en-US" sz="2000" dirty="0" smtClean="0"/>
              <a:t>Maintenance</a:t>
            </a:r>
          </a:p>
          <a:p>
            <a:pPr lvl="0"/>
            <a:r>
              <a:rPr lang="en-US" sz="2000" dirty="0" smtClean="0"/>
              <a:t>Hacking</a:t>
            </a:r>
            <a:endParaRPr lang="en-US" sz="2000" b="1" dirty="0" smtClean="0"/>
          </a:p>
          <a:p>
            <a:pPr lvl="0"/>
            <a:r>
              <a:rPr lang="en-US" sz="2000" dirty="0" smtClean="0"/>
              <a:t>It Can be a Costly Affair.</a:t>
            </a:r>
            <a:endParaRPr lang="en-US" sz="2000" b="1" dirty="0" smtClean="0"/>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proposed system, Raspberry pi is installed with the night vision camera which help the system to go for the automation and help to find the human or any problem detected using the sound sensor and according to the sound produced it automatically goes to that area and capture the image and send it to user using IOT technology.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r>
              <a:rPr lang="en-US" sz="2000" dirty="0" smtClean="0">
                <a:latin typeface="Times New Roman" pitchFamily="18" charset="0"/>
                <a:cs typeface="Times New Roman" pitchFamily="18" charset="0"/>
              </a:rPr>
              <a:t>Very small space required as compared to existing available surveillance systems in market</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Cost </a:t>
            </a:r>
            <a:r>
              <a:rPr lang="en-US" sz="2000" dirty="0" smtClean="0">
                <a:latin typeface="Times New Roman" pitchFamily="18" charset="0"/>
                <a:cs typeface="Times New Roman" pitchFamily="18" charset="0"/>
              </a:rPr>
              <a:t>efficient than other surveillance systems. </a:t>
            </a:r>
          </a:p>
          <a:p>
            <a:pPr algn="just"/>
            <a:r>
              <a:rPr lang="en-US" sz="2000" dirty="0" smtClean="0">
                <a:latin typeface="Times New Roman" pitchFamily="18" charset="0"/>
                <a:cs typeface="Times New Roman" pitchFamily="18" charset="0"/>
              </a:rPr>
              <a:t>Wireless </a:t>
            </a:r>
            <a:r>
              <a:rPr lang="en-US" sz="2000" dirty="0" smtClean="0">
                <a:latin typeface="Times New Roman" pitchFamily="18" charset="0"/>
                <a:cs typeface="Times New Roman" pitchFamily="18" charset="0"/>
              </a:rPr>
              <a:t>transmission, so there is minimum data loss or Minimum data delay.</a:t>
            </a:r>
          </a:p>
          <a:p>
            <a:pPr algn="just"/>
            <a:r>
              <a:rPr lang="en-US" sz="2000" dirty="0" smtClean="0">
                <a:latin typeface="Times New Roman" pitchFamily="18" charset="0"/>
                <a:cs typeface="Times New Roman" pitchFamily="18" charset="0"/>
              </a:rPr>
              <a:t>Whole </a:t>
            </a:r>
            <a:r>
              <a:rPr lang="en-US" sz="2000" dirty="0" smtClean="0">
                <a:latin typeface="Times New Roman" pitchFamily="18" charset="0"/>
                <a:cs typeface="Times New Roman" pitchFamily="18" charset="0"/>
              </a:rPr>
              <a:t>around 360 degree surveillance area will be under Surveillance because of our system.</a:t>
            </a:r>
          </a:p>
          <a:p>
            <a:pPr algn="just"/>
            <a:r>
              <a:rPr lang="en-US" sz="2000" dirty="0" smtClean="0">
                <a:latin typeface="Times New Roman" pitchFamily="18" charset="0"/>
                <a:cs typeface="Times New Roman" pitchFamily="18" charset="0"/>
              </a:rPr>
              <a:t>There </a:t>
            </a:r>
            <a:r>
              <a:rPr lang="en-US" sz="2000" dirty="0" smtClean="0">
                <a:latin typeface="Times New Roman" pitchFamily="18" charset="0"/>
                <a:cs typeface="Times New Roman" pitchFamily="18" charset="0"/>
              </a:rPr>
              <a:t>no any of any fixed surveillance Centre or room, we can observe it from anywhere at any time.</a:t>
            </a:r>
          </a:p>
          <a:p>
            <a:pPr algn="just"/>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can work on battery power supply, because very less power consumption, only two to three watt power supply will be sufficient.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990600" y="381000"/>
          <a:ext cx="7867650" cy="549148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400" dirty="0">
                          <a:latin typeface="Times New Roman" pitchFamily="18" charset="0"/>
                          <a:ea typeface="Times New Roman"/>
                          <a:cs typeface="Times New Roman" pitchFamily="18" charset="0"/>
                        </a:rPr>
                        <a:t> “Pedestrian detection by means of far-infrared stereo vision,” Computer Vision</a:t>
                      </a:r>
                    </a:p>
                  </a:txBody>
                  <a:tcPr marL="68580" marR="68580" marT="0" marB="0"/>
                </a:tc>
                <a:tc>
                  <a:txBody>
                    <a:bodyPr/>
                    <a:lstStyle/>
                    <a:p>
                      <a:pPr marL="0" marR="0" algn="just">
                        <a:lnSpc>
                          <a:spcPct val="150000"/>
                        </a:lnSpc>
                      </a:pPr>
                      <a:r>
                        <a:rPr lang="en-US" sz="1400" b="0" dirty="0">
                          <a:latin typeface="Times New Roman" pitchFamily="18" charset="0"/>
                          <a:ea typeface="Times New Roman"/>
                          <a:cs typeface="Times New Roman" pitchFamily="18" charset="0"/>
                        </a:rPr>
                        <a:t>M. </a:t>
                      </a:r>
                      <a:r>
                        <a:rPr lang="en-US" sz="1400" b="0" dirty="0" err="1">
                          <a:latin typeface="Times New Roman" pitchFamily="18" charset="0"/>
                          <a:ea typeface="Times New Roman"/>
                          <a:cs typeface="Times New Roman" pitchFamily="18" charset="0"/>
                        </a:rPr>
                        <a:t>Bertozzi</a:t>
                      </a:r>
                      <a:r>
                        <a:rPr lang="en-US" sz="1400" b="0" dirty="0">
                          <a:latin typeface="Times New Roman" pitchFamily="18" charset="0"/>
                          <a:ea typeface="Times New Roman"/>
                          <a:cs typeface="Times New Roman" pitchFamily="18" charset="0"/>
                        </a:rPr>
                        <a:t>, A. </a:t>
                      </a:r>
                      <a:r>
                        <a:rPr lang="en-US" sz="1400" b="0" dirty="0" err="1">
                          <a:latin typeface="Times New Roman" pitchFamily="18" charset="0"/>
                          <a:ea typeface="Times New Roman"/>
                          <a:cs typeface="Times New Roman" pitchFamily="18" charset="0"/>
                        </a:rPr>
                        <a:t>Broggi</a:t>
                      </a:r>
                      <a:r>
                        <a:rPr lang="en-US" sz="1400" b="0" dirty="0">
                          <a:latin typeface="Times New Roman" pitchFamily="18" charset="0"/>
                          <a:ea typeface="Times New Roman"/>
                          <a:cs typeface="Times New Roman" pitchFamily="18" charset="0"/>
                        </a:rPr>
                        <a:t>, C. </a:t>
                      </a:r>
                      <a:r>
                        <a:rPr lang="en-US" sz="1400" b="0" dirty="0" err="1">
                          <a:latin typeface="Times New Roman" pitchFamily="18" charset="0"/>
                          <a:ea typeface="Times New Roman"/>
                          <a:cs typeface="Times New Roman" pitchFamily="18" charset="0"/>
                        </a:rPr>
                        <a:t>Caraffi</a:t>
                      </a:r>
                      <a:r>
                        <a:rPr lang="en-US" sz="1400" b="0" dirty="0">
                          <a:latin typeface="Times New Roman" pitchFamily="18" charset="0"/>
                          <a:ea typeface="Times New Roman"/>
                          <a:cs typeface="Times New Roman" pitchFamily="18" charset="0"/>
                        </a:rPr>
                        <a:t>, M. Del Rose, M. </a:t>
                      </a:r>
                      <a:r>
                        <a:rPr lang="en-US" sz="1400" b="0" dirty="0" err="1">
                          <a:latin typeface="Times New Roman" pitchFamily="18" charset="0"/>
                          <a:ea typeface="Times New Roman"/>
                          <a:cs typeface="Times New Roman" pitchFamily="18" charset="0"/>
                        </a:rPr>
                        <a:t>Felisa</a:t>
                      </a:r>
                      <a:r>
                        <a:rPr lang="en-US" sz="1400" b="0" dirty="0">
                          <a:latin typeface="Times New Roman" pitchFamily="18" charset="0"/>
                          <a:ea typeface="Times New Roman"/>
                          <a:cs typeface="Times New Roman" pitchFamily="18" charset="0"/>
                        </a:rPr>
                        <a:t>, and G. </a:t>
                      </a:r>
                      <a:r>
                        <a:rPr lang="en-US" sz="1400" b="0" dirty="0" err="1">
                          <a:latin typeface="Times New Roman" pitchFamily="18" charset="0"/>
                          <a:ea typeface="Times New Roman"/>
                          <a:cs typeface="Times New Roman" pitchFamily="18" charset="0"/>
                        </a:rPr>
                        <a:t>Vezzoni</a:t>
                      </a:r>
                      <a:r>
                        <a:rPr lang="en-US" sz="1400" b="0" dirty="0">
                          <a:latin typeface="Times New Roman" pitchFamily="18" charset="0"/>
                          <a:ea typeface="Times New Roman"/>
                          <a:cs typeface="Times New Roman" pitchFamily="18" charset="0"/>
                        </a:rPr>
                        <a:t>,</a:t>
                      </a:r>
                      <a:endParaRPr lang="en-US" sz="1400" b="1"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pPr>
                      <a:r>
                        <a:rPr lang="en-US" sz="1400" b="0" dirty="0">
                          <a:latin typeface="Times New Roman" pitchFamily="18" charset="0"/>
                          <a:ea typeface="Times New Roman"/>
                          <a:cs typeface="Times New Roman" pitchFamily="18" charset="0"/>
                        </a:rPr>
                        <a:t>This paper presents two different modules for the validation of human shape presence in far-infrared images. These modules are part of amore complex system aimed at the detection of pedestrians by means of the simultaneous use of two stereo vision systems in both far-infrared and daylight domains.</a:t>
                      </a:r>
                      <a:endParaRPr lang="en-US" sz="1400" b="1" dirty="0">
                        <a:latin typeface="Times New Roman" pitchFamily="18" charset="0"/>
                        <a:ea typeface="Times New Roman"/>
                        <a:cs typeface="Times New Roman" pitchFamily="18" charset="0"/>
                      </a:endParaRPr>
                    </a:p>
                  </a:txBody>
                  <a:tcPr marL="68580" marR="68580" marT="0" marB="0"/>
                </a:tc>
              </a:tr>
              <a:tr h="0">
                <a:tc>
                  <a:txBody>
                    <a:bodyPr/>
                    <a:lstStyle/>
                    <a:p>
                      <a:pPr marL="0" marR="0" algn="just">
                        <a:lnSpc>
                          <a:spcPct val="150000"/>
                        </a:lnSpc>
                        <a:spcBef>
                          <a:spcPts val="0"/>
                        </a:spcBef>
                        <a:spcAft>
                          <a:spcPts val="0"/>
                        </a:spcAft>
                      </a:pPr>
                      <a:r>
                        <a:rPr lang="en-US" sz="1400" dirty="0">
                          <a:latin typeface="Times New Roman" pitchFamily="18" charset="0"/>
                          <a:ea typeface="Times New Roman"/>
                          <a:cs typeface="Times New Roman" pitchFamily="18" charset="0"/>
                        </a:rPr>
                        <a:t> “Real-time pedestrian detection and tracking at nighttime for driver-assistance systems,” Intelligent Transportation Systems, IEEE</a:t>
                      </a:r>
                    </a:p>
                  </a:txBody>
                  <a:tcPr marL="68580" marR="68580" marT="0" marB="0"/>
                </a:tc>
                <a:tc>
                  <a:txBody>
                    <a:bodyPr/>
                    <a:lstStyle/>
                    <a:p>
                      <a:pPr marL="0" marR="0" algn="just">
                        <a:lnSpc>
                          <a:spcPct val="150000"/>
                        </a:lnSpc>
                      </a:pPr>
                      <a:r>
                        <a:rPr lang="en-US" sz="1400" b="0" dirty="0">
                          <a:latin typeface="Times New Roman" pitchFamily="18" charset="0"/>
                          <a:ea typeface="Times New Roman"/>
                          <a:cs typeface="Times New Roman" pitchFamily="18" charset="0"/>
                        </a:rPr>
                        <a:t>J. </a:t>
                      </a:r>
                      <a:r>
                        <a:rPr lang="en-US" sz="1400" b="0" dirty="0" err="1">
                          <a:latin typeface="Times New Roman" pitchFamily="18" charset="0"/>
                          <a:ea typeface="Times New Roman"/>
                          <a:cs typeface="Times New Roman" pitchFamily="18" charset="0"/>
                        </a:rPr>
                        <a:t>Ge</a:t>
                      </a:r>
                      <a:r>
                        <a:rPr lang="en-US" sz="1400" b="0" dirty="0">
                          <a:latin typeface="Times New Roman" pitchFamily="18" charset="0"/>
                          <a:ea typeface="Times New Roman"/>
                          <a:cs typeface="Times New Roman" pitchFamily="18" charset="0"/>
                        </a:rPr>
                        <a:t>, Y. </a:t>
                      </a:r>
                      <a:r>
                        <a:rPr lang="en-US" sz="1400" b="0" dirty="0" err="1">
                          <a:latin typeface="Times New Roman" pitchFamily="18" charset="0"/>
                          <a:ea typeface="Times New Roman"/>
                          <a:cs typeface="Times New Roman" pitchFamily="18" charset="0"/>
                        </a:rPr>
                        <a:t>Luo</a:t>
                      </a:r>
                      <a:r>
                        <a:rPr lang="en-US" sz="1400" b="0" dirty="0">
                          <a:latin typeface="Times New Roman" pitchFamily="18" charset="0"/>
                          <a:ea typeface="Times New Roman"/>
                          <a:cs typeface="Times New Roman" pitchFamily="18" charset="0"/>
                        </a:rPr>
                        <a:t>, and G. </a:t>
                      </a:r>
                      <a:r>
                        <a:rPr lang="en-US" sz="1400" b="0" dirty="0" err="1">
                          <a:latin typeface="Times New Roman" pitchFamily="18" charset="0"/>
                          <a:ea typeface="Times New Roman"/>
                          <a:cs typeface="Times New Roman" pitchFamily="18" charset="0"/>
                        </a:rPr>
                        <a:t>Tei</a:t>
                      </a:r>
                      <a:r>
                        <a:rPr lang="en-US" sz="1400" b="0" dirty="0">
                          <a:latin typeface="Times New Roman" pitchFamily="18" charset="0"/>
                          <a:ea typeface="Times New Roman"/>
                          <a:cs typeface="Times New Roman" pitchFamily="18" charset="0"/>
                        </a:rPr>
                        <a:t>,</a:t>
                      </a:r>
                      <a:endParaRPr lang="en-US" sz="1400" b="1"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pPr>
                      <a:r>
                        <a:rPr lang="en-US" sz="1400" b="0" dirty="0">
                          <a:latin typeface="Times New Roman" pitchFamily="18" charset="0"/>
                          <a:ea typeface="Times New Roman"/>
                          <a:cs typeface="Times New Roman" pitchFamily="18" charset="0"/>
                        </a:rPr>
                        <a:t>This paper introduces a </a:t>
                      </a:r>
                      <a:r>
                        <a:rPr lang="en-US" sz="1400" b="0" dirty="0" err="1">
                          <a:latin typeface="Times New Roman" pitchFamily="18" charset="0"/>
                          <a:ea typeface="Times New Roman"/>
                          <a:cs typeface="Times New Roman" pitchFamily="18" charset="0"/>
                        </a:rPr>
                        <a:t>queueing</a:t>
                      </a:r>
                      <a:r>
                        <a:rPr lang="en-US" sz="1400" b="0" dirty="0">
                          <a:latin typeface="Times New Roman" pitchFamily="18" charset="0"/>
                          <a:ea typeface="Times New Roman"/>
                          <a:cs typeface="Times New Roman" pitchFamily="18" charset="0"/>
                        </a:rPr>
                        <a:t> network-based computational model to explain driver performance in a pedestrian-detection task assisted with night-vision-enhancement systems. The computational cognitive model simulated the pedestrian-detection task using images displayed by two night-vision systems as input stimuli.</a:t>
                      </a:r>
                      <a:endParaRPr lang="en-US" sz="1400" b="1"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5542"/>
        </p:xfrm>
        <a:graphic>
          <a:graphicData uri="http://schemas.openxmlformats.org/drawingml/2006/table">
            <a:tbl>
              <a:tblPr firstRow="1" bandRow="1">
                <a:tableStyleId>{5C22544A-7EE6-4342-B048-85BDC9FD1C3A}</a:tableStyleId>
              </a:tblPr>
              <a:tblGrid>
                <a:gridCol w="1676400"/>
                <a:gridCol w="1371600"/>
                <a:gridCol w="4667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700" dirty="0">
                          <a:latin typeface="Times New Roman" pitchFamily="18" charset="0"/>
                          <a:ea typeface="Times New Roman"/>
                          <a:cs typeface="Times New Roman" pitchFamily="18" charset="0"/>
                        </a:rPr>
                        <a:t> “A method for following unmarked roads,” in Intelligent Vehicles </a:t>
                      </a:r>
                    </a:p>
                  </a:txBody>
                  <a:tcPr marL="68580" marR="68580" marT="0" marB="0"/>
                </a:tc>
                <a:tc>
                  <a:txBody>
                    <a:bodyPr/>
                    <a:lstStyle/>
                    <a:p>
                      <a:pPr marL="0" marR="0" algn="just">
                        <a:lnSpc>
                          <a:spcPct val="150000"/>
                        </a:lnSpc>
                      </a:pPr>
                      <a:r>
                        <a:rPr lang="en-US" sz="1700" b="0" dirty="0">
                          <a:latin typeface="Times New Roman" pitchFamily="18" charset="0"/>
                          <a:ea typeface="Times New Roman"/>
                          <a:cs typeface="Times New Roman" pitchFamily="18" charset="0"/>
                        </a:rPr>
                        <a:t>O. </a:t>
                      </a:r>
                      <a:r>
                        <a:rPr lang="en-US" sz="1700" b="0" dirty="0" err="1">
                          <a:latin typeface="Times New Roman" pitchFamily="18" charset="0"/>
                          <a:ea typeface="Times New Roman"/>
                          <a:cs typeface="Times New Roman" pitchFamily="18" charset="0"/>
                        </a:rPr>
                        <a:t>Ramstrom</a:t>
                      </a:r>
                      <a:r>
                        <a:rPr lang="en-US" sz="1700" b="0" dirty="0">
                          <a:latin typeface="Times New Roman" pitchFamily="18" charset="0"/>
                          <a:ea typeface="Times New Roman"/>
                          <a:cs typeface="Times New Roman" pitchFamily="18" charset="0"/>
                        </a:rPr>
                        <a:t> and H. Christensen,</a:t>
                      </a:r>
                      <a:endParaRPr lang="en-US" sz="1700" b="1"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pPr>
                      <a:r>
                        <a:rPr lang="en-US" sz="1700" b="0" dirty="0">
                          <a:latin typeface="Times New Roman" pitchFamily="18" charset="0"/>
                          <a:ea typeface="Times New Roman"/>
                          <a:cs typeface="Times New Roman" pitchFamily="18" charset="0"/>
                        </a:rPr>
                        <a:t>The robot is playing important role in daily life. It can be used for security purpose, to reduce the time of work and increases the work efficiency .The security of road area, home, office and building is important aspect of human life. The paper gives an idea of improving the patrolling ability of police in a local area.</a:t>
                      </a:r>
                      <a:endParaRPr lang="en-US" sz="1700" b="1" dirty="0">
                        <a:latin typeface="Times New Roman" pitchFamily="18" charset="0"/>
                        <a:ea typeface="Times New Roman"/>
                        <a:cs typeface="Times New Roman" pitchFamily="18" charset="0"/>
                      </a:endParaRPr>
                    </a:p>
                  </a:txBody>
                  <a:tcPr marL="68580" marR="68580" marT="0" marB="0"/>
                </a:tc>
              </a:tr>
              <a:tr h="370840">
                <a:tc>
                  <a:txBody>
                    <a:bodyPr/>
                    <a:lstStyle/>
                    <a:p>
                      <a:pPr marL="0" marR="0" algn="just">
                        <a:lnSpc>
                          <a:spcPct val="150000"/>
                        </a:lnSpc>
                        <a:spcBef>
                          <a:spcPts val="0"/>
                        </a:spcBef>
                        <a:spcAft>
                          <a:spcPts val="0"/>
                        </a:spcAft>
                      </a:pPr>
                      <a:r>
                        <a:rPr lang="en-US" sz="1700" dirty="0">
                          <a:latin typeface="Times New Roman" pitchFamily="18" charset="0"/>
                          <a:ea typeface="Times New Roman"/>
                          <a:cs typeface="Times New Roman" pitchFamily="18" charset="0"/>
                        </a:rPr>
                        <a:t> “Real time obstacle detection in stereovision on non flat road geometry through v-disparity representation,” </a:t>
                      </a:r>
                    </a:p>
                  </a:txBody>
                  <a:tcPr marL="68580" marR="68580" marT="0" marB="0"/>
                </a:tc>
                <a:tc>
                  <a:txBody>
                    <a:bodyPr/>
                    <a:lstStyle/>
                    <a:p>
                      <a:pPr marL="0" marR="0" algn="just">
                        <a:lnSpc>
                          <a:spcPct val="150000"/>
                        </a:lnSpc>
                      </a:pPr>
                      <a:r>
                        <a:rPr lang="en-US" sz="1700" b="0" dirty="0">
                          <a:latin typeface="Times New Roman" pitchFamily="18" charset="0"/>
                          <a:ea typeface="Times New Roman"/>
                          <a:cs typeface="Times New Roman" pitchFamily="18" charset="0"/>
                        </a:rPr>
                        <a:t>] R. </a:t>
                      </a:r>
                      <a:r>
                        <a:rPr lang="en-US" sz="1700" b="0" dirty="0" err="1">
                          <a:latin typeface="Times New Roman" pitchFamily="18" charset="0"/>
                          <a:ea typeface="Times New Roman"/>
                          <a:cs typeface="Times New Roman" pitchFamily="18" charset="0"/>
                        </a:rPr>
                        <a:t>Labayrade</a:t>
                      </a:r>
                      <a:r>
                        <a:rPr lang="en-US" sz="1700" b="0" dirty="0">
                          <a:latin typeface="Times New Roman" pitchFamily="18" charset="0"/>
                          <a:ea typeface="Times New Roman"/>
                          <a:cs typeface="Times New Roman" pitchFamily="18" charset="0"/>
                        </a:rPr>
                        <a:t>, D. </a:t>
                      </a:r>
                      <a:r>
                        <a:rPr lang="en-US" sz="1700" b="0" dirty="0" err="1">
                          <a:latin typeface="Times New Roman" pitchFamily="18" charset="0"/>
                          <a:ea typeface="Times New Roman"/>
                          <a:cs typeface="Times New Roman" pitchFamily="18" charset="0"/>
                        </a:rPr>
                        <a:t>Aubert</a:t>
                      </a:r>
                      <a:r>
                        <a:rPr lang="en-US" sz="1700" b="0" dirty="0">
                          <a:latin typeface="Times New Roman" pitchFamily="18" charset="0"/>
                          <a:ea typeface="Times New Roman"/>
                          <a:cs typeface="Times New Roman" pitchFamily="18" charset="0"/>
                        </a:rPr>
                        <a:t>, and J.P. </a:t>
                      </a:r>
                      <a:r>
                        <a:rPr lang="en-US" sz="1700" b="0" dirty="0" err="1">
                          <a:latin typeface="Times New Roman" pitchFamily="18" charset="0"/>
                          <a:ea typeface="Times New Roman"/>
                          <a:cs typeface="Times New Roman" pitchFamily="18" charset="0"/>
                        </a:rPr>
                        <a:t>Tarel</a:t>
                      </a:r>
                      <a:r>
                        <a:rPr lang="en-US" sz="1700" b="0" dirty="0">
                          <a:latin typeface="Times New Roman" pitchFamily="18" charset="0"/>
                          <a:ea typeface="Times New Roman"/>
                          <a:cs typeface="Times New Roman" pitchFamily="18" charset="0"/>
                        </a:rPr>
                        <a:t>,</a:t>
                      </a:r>
                      <a:endParaRPr lang="en-US" sz="1700" b="1" dirty="0">
                        <a:latin typeface="Times New Roman" pitchFamily="18" charset="0"/>
                        <a:ea typeface="Times New Roman"/>
                        <a:cs typeface="Times New Roman" pitchFamily="18" charset="0"/>
                      </a:endParaRPr>
                    </a:p>
                  </a:txBody>
                  <a:tcPr marL="68580" marR="68580" marT="0" marB="0"/>
                </a:tc>
                <a:tc>
                  <a:txBody>
                    <a:bodyPr/>
                    <a:lstStyle/>
                    <a:p>
                      <a:pPr marL="0" marR="0" algn="just">
                        <a:lnSpc>
                          <a:spcPct val="150000"/>
                        </a:lnSpc>
                      </a:pPr>
                      <a:r>
                        <a:rPr lang="en-US" sz="1700" b="0" dirty="0">
                          <a:latin typeface="Times New Roman" pitchFamily="18" charset="0"/>
                          <a:ea typeface="Times New Roman"/>
                          <a:cs typeface="Times New Roman" pitchFamily="18" charset="0"/>
                        </a:rPr>
                        <a:t>Obstacle detection is an important component for many autonomous vehicle navigation systems. Several methods have been proposed using various active sensors such as radar, sonar and laser range finders. Vision based techniques have the advantage of relatively low cost and provide a large amount of information about the environment around an intelligent vehicle.</a:t>
                      </a:r>
                      <a:endParaRPr lang="en-US" sz="1700" b="1"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295400" y="1595123"/>
            <a:ext cx="7162800" cy="4505954"/>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vi-VN" sz="1600" dirty="0" smtClean="0">
                <a:latin typeface="Times New Roman" pitchFamily="18" charset="0"/>
                <a:cs typeface="Times New Roman" pitchFamily="18" charset="0"/>
              </a:rPr>
              <a:t>[1]M. Bertozzi, A. Broggi, C. Caraffi, M. Del Rose, M. Felisa, andG. Vezzoni, “Pedestrian detection by means of far-infrared stereovision,” Computer Vision and Image Understanding, vol.106, no.2, pp. 194–204, 2007</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2]J. Ge, Y. Luo, and G. Tei, “Real-time pedestrian detection and trackingat nighttime for driver-assistance systems,” Intelligent TransportationSystems, IEEE Transactions on, vol. 10, no. 2, pp. 283–298, 2009</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3]J.M. A ́ lvarez and A.M. Lopez, “Road detection based on illuminantinvariance,”Intelligent Transportation Systems, IEEE Transactions on,no. 99, pp. 1–10, 2010</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4]O. Ramstrom and H. Christensen, “A method for following unmarkedroads,” in Intelligent Vehicles Symposium, 2005. Proceedings. IEEE. IEEE, 2005, pp. 650–655</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5]H. Dahlkamp, A. Kaehler, D. Stavens, S. Thrun, and G. Bradski, “Selfsupervisedmonocular road detection in desert terrain,” in Proc. OfRobotics: Science and Systems (RSS), </a:t>
            </a:r>
            <a:r>
              <a:rPr lang="vi-VN" sz="1600" dirty="0" smtClean="0">
                <a:latin typeface="Times New Roman" pitchFamily="18" charset="0"/>
                <a:cs typeface="Times New Roman" pitchFamily="18" charset="0"/>
              </a:rPr>
              <a:t>2006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6]R. Labayrade, D. Aubert, and J.P. Tarel, “Real time obstacle detectionin stereovision on non flat road geometry through v-disparity representation,”in Intelligent Vehicle Symposium, 2002. IEEE. IEEE, 2002,vol. 2, pp. 646–651</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7]R.L. Cook and K.E. Torrance, “A reflectance model for computergraphics,” ACM Transactions on Graphics (TOG), vol. 1, no. 1, pp.7–24, 1982</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8]B.T. Phong, “Illumination for computer generated pictures,” Communicationsof the ACM, vol. 18, no. 6, pp. 311–317, 1975</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9]J.F. Blinn, “Models of light reflection for computer synthesizedpictures,” in ACM SIGGRAPH Computer Graphics. ACM, 1977,vol. 11, pp. 192–198</a:t>
            </a:r>
            <a:r>
              <a:rPr lang="vi-V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a:p>
            <a:pPr algn="just">
              <a:lnSpc>
                <a:spcPct val="160000"/>
              </a:lnSpc>
              <a:buNone/>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10]D.A. Forsyth and J. Ponce, Computer vision: a modern approach,Prentice Hall Professional TechnicalReference, 2002.</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1154</TotalTime>
  <Words>1161</Words>
  <Application>Microsoft Office PowerPoint</Application>
  <PresentationFormat>On-screen Show (4:3)</PresentationFormat>
  <Paragraphs>63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Night vision patrol with camera rasperrry pi and sound based camera capture</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532</cp:revision>
  <dcterms:created xsi:type="dcterms:W3CDTF">2006-08-16T00:00:00Z</dcterms:created>
  <dcterms:modified xsi:type="dcterms:W3CDTF">2021-04-08T05:57:52Z</dcterms:modified>
</cp:coreProperties>
</file>