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Secure Data Group Sharing and Conditional Dissemination with Multi-Owner in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buFont typeface="Wingdings" pitchFamily="2" charset="2"/>
              <a:buChar char="§"/>
            </a:pPr>
            <a:r>
              <a:rPr lang="en-US" sz="2000" dirty="0" smtClean="0">
                <a:latin typeface="Times New Roman" pitchFamily="18" charset="0"/>
                <a:cs typeface="Times New Roman" pitchFamily="18" charset="0"/>
              </a:rPr>
              <a:t>With </a:t>
            </a:r>
            <a:r>
              <a:rPr lang="en-US" sz="2000" dirty="0" smtClean="0">
                <a:latin typeface="Times New Roman" pitchFamily="18" charset="0"/>
                <a:cs typeface="Times New Roman" pitchFamily="18" charset="0"/>
              </a:rPr>
              <a:t>the rapid development of cloud services, huge volume of data is shared via cloud computing. Although cryptographic techniques have been utilized to provide data confidentiality in cloud computing, current mechanisms cannot enforce privacy concerns over cipher text associated with multiple owners, which makes co-owners unable to appropriately control whether data disseminators can actually disseminate their data. </a:t>
            </a:r>
            <a:endParaRPr lang="en-US" sz="2000" dirty="0" smtClean="0">
              <a:latin typeface="Times New Roman" pitchFamily="18" charset="0"/>
              <a:cs typeface="Times New Roman" pitchFamily="18" charset="0"/>
            </a:endParaRPr>
          </a:p>
          <a:p>
            <a:pPr algn="just">
              <a:buFont typeface="Wingdings" pitchFamily="2" charset="2"/>
              <a:buChar char="§"/>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secure data group sharing and conditional dissemination scheme with multi-owner in cloud computing, in which data owner can share private data with a group of users via the cloud in a secure way, and data disseminator can disseminate the data to a new group of users if the attributes satisfy the access policies in the cipher text.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r>
              <a:rPr lang="en-US" sz="2000" dirty="0" smtClean="0">
                <a:latin typeface="Times New Roman" pitchFamily="18" charset="0"/>
                <a:cs typeface="Times New Roman" pitchFamily="18" charset="0"/>
              </a:rPr>
              <a:t>We further present a multiparty access control mechanism over the disseminated cipher text, in which the data co-owners can append new access policies to the cipher text due to their privacy preferences</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Moreover, three policy aggregation strategies, including full permit, owner priority and majority permit, are provided to solve the privacy conflicts problem caused by different access policies.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security analysis and experimental results show our scheme is practical and efficient for secure data sharing with multi-owner in cloud computing</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Identity-based systems allow any party to create a public key from a known identity value such as an ASCII string (e.g. email id). Figure shows an Identity based Encryption scenario.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trusted third party called as Private Key Generator, which generates the corresponding private keys.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operate, the Private Key Generator first distributes a master public key, and retains the equivalent master private key</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Given the master public key, any party can compute a public key related to the identity by combining the master public key with the identity value.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Problem Statement Secure multi-owner data sharing scheme, it implies that any user in the group can securely share data with others by the entrusted cloud</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Support dynamic groups efficiently. Specifically, new granted users can directly decrypt data files uploaded before their participation without contacting with data owners.</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r>
              <a:rPr lang="en-US" sz="1800" dirty="0" smtClean="0">
                <a:latin typeface="Times New Roman" pitchFamily="18" charset="0"/>
                <a:cs typeface="Times New Roman" pitchFamily="18" charset="0"/>
              </a:rPr>
              <a:t>In our plan, data co-owners can recharge the cipher texts by annexing their entrance approaches as the Spread conditions. As depicted in, we give following procedures to satisfy the approval prerequisites from </a:t>
            </a:r>
            <a:r>
              <a:rPr lang="en-US" sz="1800" dirty="0" err="1" smtClean="0">
                <a:latin typeface="Times New Roman" pitchFamily="18" charset="0"/>
                <a:cs typeface="Times New Roman" pitchFamily="18" charset="0"/>
              </a:rPr>
              <a:t>multiowner</a:t>
            </a:r>
            <a:r>
              <a:rPr lang="en-US" sz="1800" dirty="0" smtClean="0">
                <a:latin typeface="Times New Roman" pitchFamily="18" charset="0"/>
                <a:cs typeface="Times New Roman" pitchFamily="18" charset="0"/>
              </a:rPr>
              <a:t>, as appeared in.</a:t>
            </a:r>
          </a:p>
          <a:p>
            <a:r>
              <a:rPr lang="en-US" sz="1800" b="1"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Three policy aggregation strategies with multi-owner.</a:t>
            </a:r>
          </a:p>
          <a:p>
            <a:r>
              <a:rPr lang="en-US" sz="1800" dirty="0" smtClean="0">
                <a:latin typeface="Times New Roman" pitchFamily="18" charset="0"/>
                <a:cs typeface="Times New Roman" pitchFamily="18" charset="0"/>
              </a:rPr>
              <a:t>1) Full license: All owners (counting data owner and data co-owners) have a similar right to choose the Scattering states of data. The data disseminator ought to fulfill all the entrance arrangements characterized by these owners.</a:t>
            </a:r>
          </a:p>
          <a:p>
            <a:r>
              <a:rPr lang="en-US" sz="1800" dirty="0" smtClean="0">
                <a:latin typeface="Times New Roman" pitchFamily="18" charset="0"/>
                <a:cs typeface="Times New Roman" pitchFamily="18" charset="0"/>
              </a:rPr>
              <a:t>2) Owner need: The data owner's choice has high need, however he labels the co-owners. The data disseminator can disperse the data just when he fulfills the entrance arrangement of data owner or all the entrance strategies of data crowners.</a:t>
            </a:r>
          </a:p>
          <a:p>
            <a:r>
              <a:rPr lang="en-US" sz="1800" dirty="0" smtClean="0">
                <a:latin typeface="Times New Roman" pitchFamily="18" charset="0"/>
                <a:cs typeface="Times New Roman" pitchFamily="18" charset="0"/>
              </a:rPr>
              <a:t>3) Majority grant: The data owner right off the bat picks edge esteem, and the data can be spread if and just if the entirety of access strategies fulfilled by disseminator's properties is more noteworthy than or equivalent to this fixed limit</a:t>
            </a:r>
            <a:r>
              <a:rPr lang="en-US" sz="1800" dirty="0" smtClean="0">
                <a:latin typeface="Times New Roman" pitchFamily="18" charset="0"/>
                <a:cs typeface="Times New Roman" pitchFamily="18" charset="0"/>
              </a:rPr>
              <a:t>.</a:t>
            </a:r>
            <a:r>
              <a:rPr lang="en-US" sz="1800" b="1" dirty="0" smtClean="0"/>
              <a:t> </a:t>
            </a:r>
            <a:endParaRPr lang="en-US" sz="1800" dirty="0" smtClean="0"/>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US" sz="2000" dirty="0" smtClean="0">
                <a:latin typeface="Times New Roman" pitchFamily="18" charset="0"/>
                <a:cs typeface="Times New Roman" pitchFamily="18" charset="0"/>
              </a:rPr>
              <a:t>Any user in the group can store and share data files with others by the cloud. </a:t>
            </a:r>
          </a:p>
          <a:p>
            <a:pPr lvl="0"/>
            <a:r>
              <a:rPr lang="en-US" sz="2000" dirty="0" smtClean="0">
                <a:latin typeface="Times New Roman" pitchFamily="18" charset="0"/>
                <a:cs typeface="Times New Roman" pitchFamily="18" charset="0"/>
              </a:rPr>
              <a:t>The encryption complexity and size of cipher texts </a:t>
            </a:r>
            <a:r>
              <a:rPr lang="en-US" sz="2000" dirty="0" err="1" smtClean="0">
                <a:latin typeface="Times New Roman" pitchFamily="18" charset="0"/>
                <a:cs typeface="Times New Roman" pitchFamily="18" charset="0"/>
              </a:rPr>
              <a:t>ar</a:t>
            </a:r>
            <a:r>
              <a:rPr lang="en-US" sz="2000" dirty="0" smtClean="0">
                <a:latin typeface="Times New Roman" pitchFamily="18" charset="0"/>
                <a:cs typeface="Times New Roman" pitchFamily="18" charset="0"/>
              </a:rPr>
              <a:t> independent with the number of revoked users in the system. </a:t>
            </a:r>
          </a:p>
          <a:p>
            <a:pPr lvl="0"/>
            <a:r>
              <a:rPr lang="en-US" sz="2000" dirty="0" smtClean="0">
                <a:latin typeface="Times New Roman" pitchFamily="18" charset="0"/>
                <a:cs typeface="Times New Roman" pitchFamily="18" charset="0"/>
              </a:rPr>
              <a:t>User revocation can be achieved without updating the private keys of the remaining users. </a:t>
            </a:r>
          </a:p>
          <a:p>
            <a:pPr lvl="0"/>
            <a:r>
              <a:rPr lang="en-US" sz="2000" dirty="0" smtClean="0">
                <a:latin typeface="Times New Roman" pitchFamily="18" charset="0"/>
                <a:cs typeface="Times New Roman" pitchFamily="18" charset="0"/>
              </a:rPr>
              <a:t>It provides the services as a low maintenance cost and high quality services. </a:t>
            </a:r>
          </a:p>
          <a:p>
            <a:pPr lvl="0"/>
            <a:r>
              <a:rPr lang="en-US" sz="2000" dirty="0" smtClean="0">
                <a:latin typeface="Times New Roman" pitchFamily="18" charset="0"/>
                <a:cs typeface="Times New Roman" pitchFamily="18" charset="0"/>
              </a:rPr>
              <a:t>Save the investments data</a:t>
            </a:r>
          </a:p>
          <a:p>
            <a:pPr lvl="0"/>
            <a:r>
              <a:rPr lang="en-US" sz="2000" dirty="0" smtClean="0">
                <a:latin typeface="Times New Roman" pitchFamily="18" charset="0"/>
                <a:cs typeface="Times New Roman" pitchFamily="18" charset="0"/>
              </a:rPr>
              <a:t>Maintain the data as a sensitive data without accessing any unauthorized users.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743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kern="1200" dirty="0" smtClean="0">
                          <a:solidFill>
                            <a:schemeClr val="dk1"/>
                          </a:solidFill>
                          <a:latin typeface="Times New Roman" pitchFamily="18" charset="0"/>
                          <a:ea typeface="+mn-ea"/>
                          <a:cs typeface="Times New Roman" pitchFamily="18" charset="0"/>
                        </a:rPr>
                        <a:t>Flexible data access control based on trust and reputation in cloud computing</a:t>
                      </a:r>
                      <a:endParaRPr lang="en-IN" dirty="0">
                        <a:latin typeface="Times New Roman" pitchFamily="18" charset="0"/>
                        <a:cs typeface="Times New Roman" pitchFamily="18" charset="0"/>
                      </a:endParaRPr>
                    </a:p>
                  </a:txBody>
                  <a:tcPr/>
                </a:tc>
                <a:tc>
                  <a:txBody>
                    <a:bodyPr/>
                    <a:lstStyle/>
                    <a:p>
                      <a:pPr algn="ctr"/>
                      <a:r>
                        <a:rPr kumimoji="0" lang="en-US" kern="1200" dirty="0" smtClean="0">
                          <a:solidFill>
                            <a:schemeClr val="dk1"/>
                          </a:solidFill>
                          <a:latin typeface="Times New Roman" pitchFamily="18" charset="0"/>
                          <a:ea typeface="+mn-ea"/>
                          <a:cs typeface="Times New Roman" pitchFamily="18" charset="0"/>
                        </a:rPr>
                        <a:t>Z. Yan, X. Li, M. Wang, and A. V. </a:t>
                      </a:r>
                      <a:r>
                        <a:rPr kumimoji="0" lang="en-US" kern="1200" dirty="0" err="1" smtClean="0">
                          <a:solidFill>
                            <a:schemeClr val="dk1"/>
                          </a:solidFill>
                          <a:latin typeface="Times New Roman" pitchFamily="18" charset="0"/>
                          <a:ea typeface="+mn-ea"/>
                          <a:cs typeface="Times New Roman" pitchFamily="18" charset="0"/>
                        </a:rPr>
                        <a:t>Vasilakos</a:t>
                      </a:r>
                      <a:r>
                        <a:rPr kumimoji="0" lang="en-US" kern="1200" dirty="0" smtClean="0">
                          <a:solidFill>
                            <a:schemeClr val="dk1"/>
                          </a:solidFill>
                          <a:latin typeface="Times New Roman" pitchFamily="18" charset="0"/>
                          <a:ea typeface="+mn-ea"/>
                          <a:cs typeface="Times New Roman" pitchFamily="18" charset="0"/>
                        </a:rPr>
                        <a:t>, </a:t>
                      </a:r>
                      <a:endParaRPr lang="en-IN"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We integrate the concept of context-Aware trust and reputation evaluation into a cryptographic system in order to support various control scenarios and strategies. The security and performance of our scheme are evaluated and justified through extensive analysis, security proof, comparison and implementation. The results show the efficiency, flexibility and effectiveness of our scheme for data access control in cloud computing.</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9740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r>
                        <a:rPr kumimoji="0" lang="en-US" sz="2000" kern="1200" dirty="0" smtClean="0">
                          <a:solidFill>
                            <a:schemeClr val="dk1"/>
                          </a:solidFill>
                          <a:latin typeface="Times New Roman" pitchFamily="18" charset="0"/>
                          <a:ea typeface="+mn-ea"/>
                          <a:cs typeface="Times New Roman" pitchFamily="18" charset="0"/>
                        </a:rPr>
                        <a:t>“Achieving flexible and self-contained data protection in cloud computing</a:t>
                      </a:r>
                      <a:endParaRPr lang="en-IN"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B. Lang, J. Wang, and Y. Liu, </a:t>
                      </a:r>
                      <a:endParaRPr lang="en-IN" sz="2000" dirty="0">
                        <a:latin typeface="Times New Roman" pitchFamily="18" charset="0"/>
                        <a:cs typeface="Times New Roman" pitchFamily="18" charset="0"/>
                      </a:endParaRPr>
                    </a:p>
                  </a:txBody>
                  <a:tcPr/>
                </a:tc>
                <a:tc>
                  <a:txBody>
                    <a:bodyPr/>
                    <a:lstStyle/>
                    <a:p>
                      <a:pPr algn="just"/>
                      <a:r>
                        <a:rPr lang="en-US" sz="2000" dirty="0" smtClean="0">
                          <a:latin typeface="Times New Roman" pitchFamily="18" charset="0"/>
                          <a:cs typeface="Times New Roman" pitchFamily="18" charset="0"/>
                        </a:rPr>
                        <a:t>A security analysis and experimental results indicate that RBAC-CPABE maintains the security and efficiency properties of the CP-ABE scheme on which it is based, but substantially improves the access control capability. Finally, we present an implemented framework for RBAC-CPABE to protect privacy and enforce access control for data stored in the cloud.</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435100" y="1931293"/>
            <a:ext cx="7499350" cy="3833613"/>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[1]Z. Yan, X. Li, M. Wang, and A. V. </a:t>
            </a:r>
            <a:r>
              <a:rPr lang="en-US" sz="1600" dirty="0" err="1" smtClean="0">
                <a:latin typeface="Times New Roman" pitchFamily="18" charset="0"/>
                <a:cs typeface="Times New Roman" pitchFamily="18" charset="0"/>
              </a:rPr>
              <a:t>Vasilakos</a:t>
            </a:r>
            <a:r>
              <a:rPr lang="en-US" sz="1600" dirty="0" smtClean="0">
                <a:latin typeface="Times New Roman" pitchFamily="18" charset="0"/>
                <a:cs typeface="Times New Roman" pitchFamily="18" charset="0"/>
              </a:rPr>
              <a:t>, “Flexible data access control based on trust and reputation in cloud computing,” IEEE Transactions on Cloud Computing, vol. 5, no. 3, pp. 485-498, 2017</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2]B. Lang, J. Wang, and Y. Liu, “Achieving flexible and self-contained data protection in cloud computing,” IEEE Access, vol. 5, pp. 1510- 1523, 2017</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3]Q. Zhang, L. T. Yang, and Z. Chen, “Privacy preserving deep </a:t>
            </a:r>
            <a:r>
              <a:rPr lang="en-US" sz="1600" dirty="0" err="1" smtClean="0">
                <a:latin typeface="Times New Roman" pitchFamily="18" charset="0"/>
                <a:cs typeface="Times New Roman" pitchFamily="18" charset="0"/>
              </a:rPr>
              <a:t>compu-tation</a:t>
            </a:r>
            <a:r>
              <a:rPr lang="en-US" sz="1600" dirty="0" smtClean="0">
                <a:latin typeface="Times New Roman" pitchFamily="18" charset="0"/>
                <a:cs typeface="Times New Roman" pitchFamily="18" charset="0"/>
              </a:rPr>
              <a:t> model on cloud for big data feature learning,” IEEE </a:t>
            </a:r>
            <a:r>
              <a:rPr lang="en-US" sz="1600" dirty="0" err="1" smtClean="0">
                <a:latin typeface="Times New Roman" pitchFamily="18" charset="0"/>
                <a:cs typeface="Times New Roman" pitchFamily="18" charset="0"/>
              </a:rPr>
              <a:t>Transac-tions</a:t>
            </a:r>
            <a:r>
              <a:rPr lang="en-US" sz="1600" dirty="0" smtClean="0">
                <a:latin typeface="Times New Roman" pitchFamily="18" charset="0"/>
                <a:cs typeface="Times New Roman" pitchFamily="18" charset="0"/>
              </a:rPr>
              <a:t> on Computers, vol. 65, no. 5, pp. 1351-1362, 2016</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4]H. Cui, X. Yi, and S. Nepal, “Achieving scalable access control over encrypted data for edge computing networks,” IEEE Access, vol. 6, pp. 30049–30059, 2018</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5]K. </a:t>
            </a:r>
            <a:r>
              <a:rPr lang="en-US" sz="1600" dirty="0" err="1" smtClean="0">
                <a:latin typeface="Times New Roman" pitchFamily="18" charset="0"/>
                <a:cs typeface="Times New Roman" pitchFamily="18" charset="0"/>
              </a:rPr>
              <a:t>Xue</a:t>
            </a:r>
            <a:r>
              <a:rPr lang="en-US" sz="1600" dirty="0" smtClean="0">
                <a:latin typeface="Times New Roman" pitchFamily="18" charset="0"/>
                <a:cs typeface="Times New Roman" pitchFamily="18" charset="0"/>
              </a:rPr>
              <a:t>, W. Chen, W. Li, J. Hong, and P. Hong, “Combining data owner-side and cloud-side access control for encrypted cloud storage,” IEEE Transactions on Information Forensics and Security, vol. 13, no. 8, pp. 2062–2074, </a:t>
            </a:r>
            <a:r>
              <a:rPr lang="en-US" sz="1600" dirty="0" smtClean="0">
                <a:latin typeface="Times New Roman" pitchFamily="18" charset="0"/>
                <a:cs typeface="Times New Roman" pitchFamily="18" charset="0"/>
              </a:rPr>
              <a:t>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85000" lnSpcReduction="10000"/>
          </a:bodyPr>
          <a:lstStyle/>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6]C. </a:t>
            </a:r>
            <a:r>
              <a:rPr lang="en-US" sz="1900" dirty="0" err="1" smtClean="0">
                <a:latin typeface="Times New Roman" pitchFamily="18" charset="0"/>
                <a:cs typeface="Times New Roman" pitchFamily="18" charset="0"/>
              </a:rPr>
              <a:t>Delerablée</a:t>
            </a:r>
            <a:r>
              <a:rPr lang="en-US" sz="1900" dirty="0" smtClean="0">
                <a:latin typeface="Times New Roman" pitchFamily="18" charset="0"/>
                <a:cs typeface="Times New Roman" pitchFamily="18" charset="0"/>
              </a:rPr>
              <a:t>, “Identity-based broadcast encryption with constant size </a:t>
            </a:r>
            <a:r>
              <a:rPr lang="en-US" sz="1900" dirty="0" err="1" smtClean="0">
                <a:latin typeface="Times New Roman" pitchFamily="18" charset="0"/>
                <a:cs typeface="Times New Roman" pitchFamily="18" charset="0"/>
              </a:rPr>
              <a:t>ciphertexts</a:t>
            </a:r>
            <a:r>
              <a:rPr lang="en-US" sz="1900" dirty="0" smtClean="0">
                <a:latin typeface="Times New Roman" pitchFamily="18" charset="0"/>
                <a:cs typeface="Times New Roman" pitchFamily="18" charset="0"/>
              </a:rPr>
              <a:t> and private keys,” Proc. International Conf. on the Theo-</a:t>
            </a:r>
            <a:r>
              <a:rPr lang="en-US" sz="1900" dirty="0" err="1" smtClean="0">
                <a:latin typeface="Times New Roman" pitchFamily="18" charset="0"/>
                <a:cs typeface="Times New Roman" pitchFamily="18" charset="0"/>
              </a:rPr>
              <a:t>ry</a:t>
            </a:r>
            <a:r>
              <a:rPr lang="en-US" sz="1900" dirty="0" smtClean="0">
                <a:latin typeface="Times New Roman" pitchFamily="18" charset="0"/>
                <a:cs typeface="Times New Roman" pitchFamily="18" charset="0"/>
              </a:rPr>
              <a:t> and Application of Cryptology and Information Security (ASIACRYPT ‘2007), pp. 200-215, 2007</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7]N. </a:t>
            </a:r>
            <a:r>
              <a:rPr lang="en-US" sz="1900" dirty="0" err="1" smtClean="0">
                <a:latin typeface="Times New Roman" pitchFamily="18" charset="0"/>
                <a:cs typeface="Times New Roman" pitchFamily="18" charset="0"/>
              </a:rPr>
              <a:t>Paladi</a:t>
            </a:r>
            <a:r>
              <a:rPr lang="en-US" sz="1900" dirty="0" smtClean="0">
                <a:latin typeface="Times New Roman" pitchFamily="18" charset="0"/>
                <a:cs typeface="Times New Roman" pitchFamily="18" charset="0"/>
              </a:rPr>
              <a:t>, C. </a:t>
            </a:r>
            <a:r>
              <a:rPr lang="en-US" sz="1900" dirty="0" err="1" smtClean="0">
                <a:latin typeface="Times New Roman" pitchFamily="18" charset="0"/>
                <a:cs typeface="Times New Roman" pitchFamily="18" charset="0"/>
              </a:rPr>
              <a:t>Gehrmann</a:t>
            </a:r>
            <a:r>
              <a:rPr lang="en-US" sz="1900" dirty="0" smtClean="0">
                <a:latin typeface="Times New Roman" pitchFamily="18" charset="0"/>
                <a:cs typeface="Times New Roman" pitchFamily="18" charset="0"/>
              </a:rPr>
              <a:t>, and A. </a:t>
            </a:r>
            <a:r>
              <a:rPr lang="en-US" sz="1900" dirty="0" err="1" smtClean="0">
                <a:latin typeface="Times New Roman" pitchFamily="18" charset="0"/>
                <a:cs typeface="Times New Roman" pitchFamily="18" charset="0"/>
              </a:rPr>
              <a:t>Michalas</a:t>
            </a:r>
            <a:r>
              <a:rPr lang="en-US" sz="1900" dirty="0" smtClean="0">
                <a:latin typeface="Times New Roman" pitchFamily="18" charset="0"/>
                <a:cs typeface="Times New Roman" pitchFamily="18" charset="0"/>
              </a:rPr>
              <a:t>, “Providing user security guarantees in public infrastructure clouds,” IEEE Transactions on Cloud Computing, vol. 5, no. 3, pp. 405-419, 2017</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8]J. </a:t>
            </a:r>
            <a:r>
              <a:rPr lang="en-US" sz="1900" dirty="0" err="1" smtClean="0">
                <a:latin typeface="Times New Roman" pitchFamily="18" charset="0"/>
                <a:cs typeface="Times New Roman" pitchFamily="18" charset="0"/>
              </a:rPr>
              <a:t>Bethencourt</a:t>
            </a:r>
            <a:r>
              <a:rPr lang="en-US" sz="1900" dirty="0" smtClean="0">
                <a:latin typeface="Times New Roman" pitchFamily="18" charset="0"/>
                <a:cs typeface="Times New Roman" pitchFamily="18" charset="0"/>
              </a:rPr>
              <a:t>, A. </a:t>
            </a:r>
            <a:r>
              <a:rPr lang="en-US" sz="1900" dirty="0" err="1" smtClean="0">
                <a:latin typeface="Times New Roman" pitchFamily="18" charset="0"/>
                <a:cs typeface="Times New Roman" pitchFamily="18" charset="0"/>
              </a:rPr>
              <a:t>Sahai</a:t>
            </a:r>
            <a:r>
              <a:rPr lang="en-US" sz="1900" dirty="0" smtClean="0">
                <a:latin typeface="Times New Roman" pitchFamily="18" charset="0"/>
                <a:cs typeface="Times New Roman" pitchFamily="18" charset="0"/>
              </a:rPr>
              <a:t>, and B. Waters, “</a:t>
            </a:r>
            <a:r>
              <a:rPr lang="en-US" sz="1900" dirty="0" err="1" smtClean="0">
                <a:latin typeface="Times New Roman" pitchFamily="18" charset="0"/>
                <a:cs typeface="Times New Roman" pitchFamily="18" charset="0"/>
              </a:rPr>
              <a:t>Ciphertext</a:t>
            </a:r>
            <a:r>
              <a:rPr lang="en-US" sz="1900" dirty="0" smtClean="0">
                <a:latin typeface="Times New Roman" pitchFamily="18" charset="0"/>
                <a:cs typeface="Times New Roman" pitchFamily="18" charset="0"/>
              </a:rPr>
              <a:t>-policy attribute based encryption,” </a:t>
            </a:r>
            <a:r>
              <a:rPr lang="en-US" sz="1900" dirty="0" err="1" smtClean="0">
                <a:latin typeface="Times New Roman" pitchFamily="18" charset="0"/>
                <a:cs typeface="Times New Roman" pitchFamily="18" charset="0"/>
              </a:rPr>
              <a:t>Proc.IEEE</a:t>
            </a:r>
            <a:r>
              <a:rPr lang="en-US" sz="1900" dirty="0" smtClean="0">
                <a:latin typeface="Times New Roman" pitchFamily="18" charset="0"/>
                <a:cs typeface="Times New Roman" pitchFamily="18" charset="0"/>
              </a:rPr>
              <a:t> Symposium on Security and Privacy (SP ‘07), pp. 321-334, 2007</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9]L. Liu, Y. Zhang, and X. Li, “</a:t>
            </a:r>
            <a:r>
              <a:rPr lang="en-US" sz="1900" dirty="0" err="1" smtClean="0">
                <a:latin typeface="Times New Roman" pitchFamily="18" charset="0"/>
                <a:cs typeface="Times New Roman" pitchFamily="18" charset="0"/>
              </a:rPr>
              <a:t>KeyD</a:t>
            </a:r>
            <a:r>
              <a:rPr lang="en-US" sz="1900" dirty="0" smtClean="0">
                <a:latin typeface="Times New Roman" pitchFamily="18" charset="0"/>
                <a:cs typeface="Times New Roman" pitchFamily="18" charset="0"/>
              </a:rPr>
              <a:t>: secure key-</a:t>
            </a:r>
            <a:r>
              <a:rPr lang="en-US" sz="1900" dirty="0" err="1" smtClean="0">
                <a:latin typeface="Times New Roman" pitchFamily="18" charset="0"/>
                <a:cs typeface="Times New Roman" pitchFamily="18" charset="0"/>
              </a:rPr>
              <a:t>deduplication</a:t>
            </a:r>
            <a:r>
              <a:rPr lang="en-US" sz="1900" dirty="0" smtClean="0">
                <a:latin typeface="Times New Roman" pitchFamily="18" charset="0"/>
                <a:cs typeface="Times New Roman" pitchFamily="18" charset="0"/>
              </a:rPr>
              <a:t> with identity-based broadcast encryption,” IEEE Transactions on Cloud Computing, 2018, https://ieeexplore.ieee.org/document/8458136</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10]Q. Huang, Y. Yang, and J. Fu, “Secure data group sharing and </a:t>
            </a:r>
            <a:r>
              <a:rPr lang="en-US" sz="1900" dirty="0" err="1" smtClean="0">
                <a:latin typeface="Times New Roman" pitchFamily="18" charset="0"/>
                <a:cs typeface="Times New Roman" pitchFamily="18" charset="0"/>
              </a:rPr>
              <a:t>dis-semination</a:t>
            </a:r>
            <a:r>
              <a:rPr lang="en-US" sz="1900" dirty="0" smtClean="0">
                <a:latin typeface="Times New Roman" pitchFamily="18" charset="0"/>
                <a:cs typeface="Times New Roman" pitchFamily="18" charset="0"/>
              </a:rPr>
              <a:t> with attribute and time conditions in Public </a:t>
            </a:r>
            <a:r>
              <a:rPr lang="en-US" sz="1900" dirty="0" err="1" smtClean="0">
                <a:latin typeface="Times New Roman" pitchFamily="18" charset="0"/>
                <a:cs typeface="Times New Roman" pitchFamily="18" charset="0"/>
              </a:rPr>
              <a:t>Clouds,”IEEE</a:t>
            </a:r>
            <a:r>
              <a:rPr lang="en-US" sz="1900" dirty="0" smtClean="0">
                <a:latin typeface="Times New Roman" pitchFamily="18" charset="0"/>
                <a:cs typeface="Times New Roman" pitchFamily="18" charset="0"/>
              </a:rPr>
              <a:t> Transactions on Services Computing, 2018, https://ieeexplore.ieee. org/document/8395392.</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1156</TotalTime>
  <Words>1307</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Secure Data Group Sharing and Conditional Dissemination with Multi-Owner in Cloud Computing</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533</cp:revision>
  <dcterms:created xsi:type="dcterms:W3CDTF">2006-08-16T00:00:00Z</dcterms:created>
  <dcterms:modified xsi:type="dcterms:W3CDTF">2021-04-07T12:46:56Z</dcterms:modified>
</cp:coreProperties>
</file>