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2/15/2022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2/15/2022</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2/15/2022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2/15/2022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2/15/2022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2/15/2022</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2/15/2022</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2/15/2022</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2/15/2022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2/15/2022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2/15/2022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2/15/2022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2/15/2022</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5638800"/>
          </a:xfrm>
        </p:spPr>
        <p:txBody>
          <a:bodyPr>
            <a:normAutofit/>
          </a:bodyPr>
          <a:lstStyle/>
          <a:p>
            <a:pPr algn="ctr"/>
            <a:r>
              <a:rPr lang="en-IN" b="1" dirty="0" smtClean="0">
                <a:latin typeface="Times New Roman" pitchFamily="18" charset="0"/>
                <a:cs typeface="Times New Roman" pitchFamily="18" charset="0"/>
              </a:rPr>
              <a:t>Novel Block-Formulation and Area-Delay-Efficient Reconfigurable Interpolation Filter Architecture for Multi-Standard SDR Applications</a:t>
            </a:r>
            <a:br>
              <a:rPr lang="en-IN" b="1" dirty="0" smtClean="0">
                <a:latin typeface="Times New Roman" pitchFamily="18" charset="0"/>
                <a:cs typeface="Times New Roman" pitchFamily="18" charset="0"/>
              </a:rPr>
            </a:b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52400"/>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371600" y="762000"/>
            <a:ext cx="7498080" cy="5943600"/>
          </a:xfrm>
        </p:spPr>
        <p:txBody>
          <a:bodyPr>
            <a:noAutofit/>
          </a:bodyPr>
          <a:lstStyle/>
          <a:p>
            <a:pPr algn="just">
              <a:lnSpc>
                <a:spcPct val="150000"/>
              </a:lnSpc>
              <a:buNone/>
            </a:pPr>
            <a:r>
              <a:rPr lang="en-IN" sz="2000" dirty="0" smtClean="0">
                <a:latin typeface="Times New Roman" pitchFamily="18" charset="0"/>
                <a:cs typeface="Times New Roman" pitchFamily="18" charset="0"/>
              </a:rPr>
              <a:t>    A </a:t>
            </a:r>
            <a:r>
              <a:rPr lang="en-IN" sz="2000" dirty="0" smtClean="0">
                <a:latin typeface="Times New Roman" pitchFamily="18" charset="0"/>
                <a:cs typeface="Times New Roman" pitchFamily="18" charset="0"/>
              </a:rPr>
              <a:t>poly-phase based interpolation filter computation involves an input-matrix and coefficient-matrix of size (P×M) each, where P is the up-sampling factor and M=N/P, N is the filter length. The input-matrix and the coefficient-matrix resizes when P changes. An analysis of interpolation filter computation for different up-sampling factors is made in this paper to identify redundant computations and removed those by reusing partial results. Reuse of partial results eliminates the necessity of matrix resizing in interpolation filter computation. A novel block-formulation is presented to share the partial results for parallel computation of filter outputs of different up-sampling factors. Using the proposed block formulation, a parallel multiplier-based reconfigurable architecture is derived for interpolation filter. </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714488" cy="6858000"/>
          </a:xfrm>
        </p:spPr>
        <p:txBody>
          <a:bodyPr>
            <a:noAutofit/>
          </a:bodyPr>
          <a:lstStyle/>
          <a:p>
            <a:pPr algn="just">
              <a:lnSpc>
                <a:spcPct val="150000"/>
              </a:lnSpc>
              <a:buNone/>
            </a:pPr>
            <a:r>
              <a:rPr lang="en-IN" sz="2000" dirty="0" smtClean="0">
                <a:latin typeface="Times New Roman" pitchFamily="18" charset="0"/>
                <a:cs typeface="Times New Roman" pitchFamily="18" charset="0"/>
              </a:rPr>
              <a:t>   The </a:t>
            </a:r>
            <a:r>
              <a:rPr lang="en-IN" sz="2000" dirty="0" smtClean="0">
                <a:latin typeface="Times New Roman" pitchFamily="18" charset="0"/>
                <a:cs typeface="Times New Roman" pitchFamily="18" charset="0"/>
              </a:rPr>
              <a:t>most remarkable aspect of the proposed architecture is that, it does not require reconfiguration to compute filter outputs of an interpolation filter for different up-sampling factor. The proposed structure has regular data-flow and it has no overhead complexity for its reconfigurable feature unlike the existing structures. Besides, the proposed structure has significantly less register complexity than the existing structure and its register complexity is independent of the block-size. Moreover, the proposed structure can support higher input-sampling frequency than the existing structure. ASIC synthesis result shows that the proposed structure for block-size 4, filter length 32, and up-sampling factor 8, involves 13.6 times more area and offers 245 times higher maximum input-sampling frequency compared with the existing multiplier-less structure. It involves 18.6 times less area-delay-product (ADP) and 9.5 times less energy per output (EPO) than the existing multiplier-less structure.</a:t>
            </a:r>
            <a:endParaRPr lang="en-IN" sz="20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proposed structures involve times less storage per output (SPO), and nearly times less energy consumption per output (EPO) compared with the existing structures, where is the input block-size.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They involve times more arithmetic resources than the best of the corresponding existing structures, and produce times more throughput with less memory band-width (MBW) than others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It involves less LUT access per output (LAPO) than the existing structure for block-size higher than 4</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This architecture provides an efficient area-time power implementation which involves significantly less latency and less area-delay complexity when compared with existing structures for FIR Filter.</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9144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This problem is partially solved by assuming a constant filter length (equal to the length of the largest size filter) for the reconfigurable interpolation filter, where smaller size filters are realized using the same structure by zero padding.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a:t>
            </a:r>
            <a:r>
              <a:rPr lang="en-IN" sz="2000" dirty="0" smtClean="0">
                <a:latin typeface="Times New Roman" pitchFamily="18" charset="0"/>
                <a:cs typeface="Times New Roman" pitchFamily="18" charset="0"/>
              </a:rPr>
              <a:t>he </a:t>
            </a:r>
            <a:r>
              <a:rPr lang="en-IN" sz="2000" dirty="0" smtClean="0">
                <a:latin typeface="Times New Roman" pitchFamily="18" charset="0"/>
                <a:cs typeface="Times New Roman" pitchFamily="18" charset="0"/>
              </a:rPr>
              <a:t>folded interpolation filter structure has one major problem</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One </a:t>
            </a:r>
            <a:r>
              <a:rPr lang="en-IN" sz="2000" dirty="0" smtClean="0">
                <a:latin typeface="Times New Roman" pitchFamily="18" charset="0"/>
                <a:cs typeface="Times New Roman" pitchFamily="18" charset="0"/>
              </a:rPr>
              <a:t>way to address this issue is to swap the configuration bits stored in the memory in and out of the hardware as they are needed during application execution.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Although it significantly reduces the configuration </a:t>
            </a:r>
            <a:r>
              <a:rPr lang="en-IN" sz="2000" dirty="0" err="1" smtClean="0">
                <a:latin typeface="Times New Roman" pitchFamily="18" charset="0"/>
                <a:cs typeface="Times New Roman" pitchFamily="18" charset="0"/>
              </a:rPr>
              <a:t>time,the</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performance of Partial Reconfiguration (PR) is heavily impacted by design decisions (partitioning and </a:t>
            </a:r>
            <a:r>
              <a:rPr lang="en-IN" sz="2000" dirty="0" err="1" smtClean="0">
                <a:latin typeface="Times New Roman" pitchFamily="18" charset="0"/>
                <a:cs typeface="Times New Roman" pitchFamily="18" charset="0"/>
              </a:rPr>
              <a:t>floorplanning</a:t>
            </a:r>
            <a:r>
              <a:rPr lang="en-IN" sz="2000" dirty="0" smtClean="0">
                <a:latin typeface="Times New Roman" pitchFamily="18" charset="0"/>
                <a:cs typeface="Times New Roman" pitchFamily="18" charset="0"/>
              </a:rPr>
              <a:t>) and </a:t>
            </a:r>
            <a:r>
              <a:rPr lang="en-IN" sz="2000" dirty="0" smtClean="0">
                <a:latin typeface="Times New Roman" pitchFamily="18" charset="0"/>
                <a:cs typeface="Times New Roman" pitchFamily="18" charset="0"/>
              </a:rPr>
              <a:t>the long reconfiguration latency (in milliseconds).</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7620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In this paper, a hybrid Farrow algorithm that combines a modulated Farrow filter with a frequency response interpolated coefficient decimated masking filter is proposed for the design of a novel filter with low computational complexity.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 transposed modified Farrow </a:t>
            </a:r>
            <a:r>
              <a:rPr lang="en-IN" sz="2000" dirty="0" smtClean="0">
                <a:latin typeface="Times New Roman" pitchFamily="18" charset="0"/>
                <a:cs typeface="Times New Roman" pitchFamily="18" charset="0"/>
              </a:rPr>
              <a:t>structure </a:t>
            </a:r>
            <a:r>
              <a:rPr lang="en-IN" sz="2000" dirty="0" smtClean="0">
                <a:latin typeface="Times New Roman" pitchFamily="18" charset="0"/>
                <a:cs typeface="Times New Roman" pitchFamily="18" charset="0"/>
              </a:rPr>
              <a:t>was proposed for reducing complexity in a Farrow filter by transposing the modified filter and thereby reducing the number of operators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coefficient decimation method (CDM) </a:t>
            </a:r>
            <a:r>
              <a:rPr lang="en-IN" sz="2000" dirty="0" smtClean="0">
                <a:latin typeface="Times New Roman" pitchFamily="18" charset="0"/>
                <a:cs typeface="Times New Roman" pitchFamily="18" charset="0"/>
              </a:rPr>
              <a:t>was </a:t>
            </a:r>
            <a:r>
              <a:rPr lang="en-IN" sz="2000" dirty="0" smtClean="0">
                <a:latin typeface="Times New Roman" pitchFamily="18" charset="0"/>
                <a:cs typeface="Times New Roman" pitchFamily="18" charset="0"/>
              </a:rPr>
              <a:t>proposed to achieve low complexity by using one prototype filter or modal filter</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 modified form of CDM known as the modified coefficient decimation method (MCDM) was proposed to offer a solution to the variable digital </a:t>
            </a:r>
            <a:r>
              <a:rPr lang="en-IN" sz="2000" dirty="0" smtClean="0">
                <a:latin typeface="Times New Roman" pitchFamily="18" charset="0"/>
                <a:cs typeface="Times New Roman" pitchFamily="18" charset="0"/>
              </a:rPr>
              <a:t>filter.</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Interpolation filter has a different coefficient-vector for different up-sampling factors of a base-band signal</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 multi-standard SDR system involve interpolators with different filter coefficients, filter-lengths and up-sampling factors to meet the stringent frequency specifications of different communication </a:t>
            </a:r>
            <a:r>
              <a:rPr lang="en-IN" sz="2000" dirty="0" smtClean="0">
                <a:latin typeface="Times New Roman" pitchFamily="18" charset="0"/>
                <a:cs typeface="Times New Roman" pitchFamily="18" charset="0"/>
              </a:rPr>
              <a:t>standards.</a:t>
            </a:r>
          </a:p>
          <a:p>
            <a:pPr algn="just">
              <a:lnSpc>
                <a:spcPct val="150000"/>
              </a:lnSpc>
            </a:pPr>
            <a:r>
              <a:rPr lang="en-IN" sz="2000" dirty="0" smtClean="0">
                <a:latin typeface="Times New Roman" pitchFamily="18" charset="0"/>
                <a:cs typeface="Times New Roman" pitchFamily="18" charset="0"/>
              </a:rPr>
              <a:t>Therefore, a multi-rate interpolation filter structure is more hardware efficient than the single rate interpolation filter structure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 novel block-formulation is presented for efficient realization of reconfigurable interpolation </a:t>
            </a:r>
            <a:r>
              <a:rPr lang="en-IN" sz="2000" dirty="0" smtClean="0">
                <a:latin typeface="Times New Roman" pitchFamily="18" charset="0"/>
                <a:cs typeface="Times New Roman" pitchFamily="18" charset="0"/>
              </a:rPr>
              <a:t>filter</a:t>
            </a:r>
            <a:r>
              <a:rPr lang="en-US"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 parallel reconfigurable architecture is presented for </a:t>
            </a:r>
            <a:r>
              <a:rPr lang="en-IN" sz="2000" dirty="0" err="1" smtClean="0">
                <a:latin typeface="Times New Roman" pitchFamily="18" charset="0"/>
                <a:cs typeface="Times New Roman" pitchFamily="18" charset="0"/>
              </a:rPr>
              <a:t>areadelay</a:t>
            </a:r>
            <a:r>
              <a:rPr lang="en-IN" sz="2000" dirty="0" smtClean="0">
                <a:latin typeface="Times New Roman" pitchFamily="18" charset="0"/>
                <a:cs typeface="Times New Roman" pitchFamily="18" charset="0"/>
              </a:rPr>
              <a:t> and power efficient realization of interpolation filters.</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857240"/>
        </p:xfrm>
        <a:graphic>
          <a:graphicData uri="http://schemas.openxmlformats.org/drawingml/2006/table">
            <a:tbl>
              <a:tblPr firstRow="1" bandRow="1">
                <a:tableStyleId>{5C22544A-7EE6-4342-B048-85BDC9FD1C3A}</a:tableStyleId>
              </a:tblPr>
              <a:tblGrid>
                <a:gridCol w="2622550"/>
                <a:gridCol w="2330450"/>
                <a:gridCol w="29146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Generalized raised cosine filters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N. A. Sheikholeslami and P. Kabal,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Phase compensation can be applied to the square-root of any zero-phase band limited Nyquist filter with normalized excess bandwidth less than or equal to one.</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The software radio concept</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E. Buracchini,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In this article objectives, advantages, problem areas, and technological challenges of software radio are addressed. </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019801"/>
        </p:xfrm>
        <a:graphic>
          <a:graphicData uri="http://schemas.openxmlformats.org/drawingml/2006/table">
            <a:tbl>
              <a:tblPr firstRow="1" bandRow="1">
                <a:tableStyleId>{5C22544A-7EE6-4342-B048-85BDC9FD1C3A}</a:tableStyleId>
              </a:tblPr>
              <a:tblGrid>
                <a:gridCol w="2571750"/>
                <a:gridCol w="2571750"/>
                <a:gridCol w="2571750"/>
              </a:tblGrid>
              <a:tr h="421026">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2539851">
                <a:tc>
                  <a:txBody>
                    <a:bodyPr/>
                    <a:lstStyle/>
                    <a:p>
                      <a:pPr algn="just">
                        <a:lnSpc>
                          <a:spcPct val="150000"/>
                        </a:lnSpc>
                        <a:spcAft>
                          <a:spcPts val="500"/>
                        </a:spcAft>
                        <a:tabLst>
                          <a:tab pos="457200" algn="l"/>
                        </a:tabLst>
                      </a:pPr>
                      <a:r>
                        <a:rPr lang="en-US" sz="2000" dirty="0">
                          <a:latin typeface="Times New Roman"/>
                          <a:ea typeface="Calibri"/>
                          <a:cs typeface="Latha"/>
                        </a:rPr>
                        <a:t>A high-speed, programmable, CSD coefficient FIR filter</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T. Zhangwen, J. Zhang, and H. Min,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We propose a new programmable CSD encoding structure to make CSD coefficients programmable.</a:t>
                      </a:r>
                      <a:endParaRPr lang="en-IN" sz="1600">
                        <a:latin typeface="Calibri"/>
                        <a:ea typeface="Calibri"/>
                        <a:cs typeface="Latha"/>
                      </a:endParaRPr>
                    </a:p>
                  </a:txBody>
                  <a:tcPr marL="68580" marR="68580" marT="0" marB="0"/>
                </a:tc>
              </a:tr>
              <a:tr h="3058924">
                <a:tc>
                  <a:txBody>
                    <a:bodyPr/>
                    <a:lstStyle/>
                    <a:p>
                      <a:pPr algn="just">
                        <a:lnSpc>
                          <a:spcPct val="150000"/>
                        </a:lnSpc>
                        <a:spcAft>
                          <a:spcPts val="500"/>
                        </a:spcAft>
                        <a:tabLst>
                          <a:tab pos="457200" algn="l"/>
                        </a:tabLst>
                      </a:pPr>
                      <a:r>
                        <a:rPr lang="en-US" sz="2000">
                          <a:latin typeface="Times New Roman"/>
                          <a:ea typeface="Calibri"/>
                          <a:cs typeface="Latha"/>
                        </a:rPr>
                        <a:t>A low-power digit-based reconfigurable FIR filter</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K. H. Chen and T. D. Chiueh,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It provides a flexible yet compact and low-power solution to FIR filters with a wide range of precision and tap length.</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p:cNvPicPr>
            <a:picLocks noGrp="1" noChangeAspect="1" noChangeArrowheads="1"/>
          </p:cNvPicPr>
          <p:nvPr>
            <p:ph idx="1"/>
          </p:nvPr>
        </p:nvPicPr>
        <p:blipFill>
          <a:blip r:embed="rId2"/>
          <a:srcRect/>
          <a:stretch>
            <a:fillRect/>
          </a:stretch>
        </p:blipFill>
        <p:spPr bwMode="auto">
          <a:xfrm>
            <a:off x="1676400" y="1676400"/>
            <a:ext cx="6629400" cy="4371975"/>
          </a:xfrm>
          <a:prstGeom prst="rect">
            <a:avLst/>
          </a:prstGeom>
          <a:noFill/>
          <a:ln w="9525">
            <a:noFill/>
            <a:miter lim="800000"/>
            <a:headEnd/>
            <a:tailEnd/>
          </a:ln>
          <a:effec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52400"/>
            <a:ext cx="7498080" cy="609600"/>
          </a:xfrm>
        </p:spPr>
        <p:txBody>
          <a:bodyPr>
            <a:normAutofit fontScale="90000"/>
          </a:bodyPr>
          <a:lstStyle/>
          <a:p>
            <a:r>
              <a:rPr lang="en-US" dirty="0" smtClean="0"/>
              <a:t>CONCLUSION</a:t>
            </a:r>
            <a:endParaRPr lang="en-US" dirty="0"/>
          </a:p>
        </p:txBody>
      </p:sp>
      <p:sp>
        <p:nvSpPr>
          <p:cNvPr id="3" name="Content Placeholder 2"/>
          <p:cNvSpPr>
            <a:spLocks noGrp="1"/>
          </p:cNvSpPr>
          <p:nvPr>
            <p:ph idx="1"/>
          </p:nvPr>
        </p:nvSpPr>
        <p:spPr>
          <a:xfrm>
            <a:off x="1295400" y="685800"/>
            <a:ext cx="7498080" cy="6019800"/>
          </a:xfrm>
        </p:spPr>
        <p:txBody>
          <a:bodyPr>
            <a:noAutofit/>
          </a:bodyPr>
          <a:lstStyle/>
          <a:p>
            <a:pPr algn="just">
              <a:buNone/>
            </a:pPr>
            <a:r>
              <a:rPr lang="en-IN" sz="1900" dirty="0" smtClean="0">
                <a:latin typeface="Times New Roman" pitchFamily="18" charset="0"/>
                <a:cs typeface="Times New Roman" pitchFamily="18" charset="0"/>
              </a:rPr>
              <a:t>     An </a:t>
            </a:r>
            <a:r>
              <a:rPr lang="en-IN" sz="1900" dirty="0" smtClean="0">
                <a:latin typeface="Times New Roman" pitchFamily="18" charset="0"/>
                <a:cs typeface="Times New Roman" pitchFamily="18" charset="0"/>
              </a:rPr>
              <a:t>analysis of interpolation filter computation for different up-sampling factors is made in this paper to identify redundant computations and removed those by reusing partial results. A novel block-formulation is presented to share the partial results for parallel computation of filter outputs of different up-sampling factors. Using the proposed block formulation, a parallel reconfigurable architecture is derived for interpolation filter. The most remarkable aspect of the proposed architecture is that, it does not require reconfiguration to compute filter outputs of an interpolation filter for different up-sampling factors. The proposed structure has regular data-flow and it has no overhead complexity for its reconfigurable feature unlike the existing structures. Besides, the proposed structure has significantly less register complexity than the existing structure and its register complexity is independent of the block-size. Moreover, the proposed structure can support higher input-sampling frequency than the existing structure. ASIC synthesis result shows that the proposed structure for block-size 4, filter length 32, and up-sampling factor 8, involves 13.6 times more area and offers 245 times higher maximum input-sampling frequency compared with the existing multiplier-less </a:t>
            </a:r>
            <a:r>
              <a:rPr lang="en-IN" sz="1900" dirty="0" smtClean="0">
                <a:latin typeface="Times New Roman" pitchFamily="18" charset="0"/>
                <a:cs typeface="Times New Roman" pitchFamily="18" charset="0"/>
              </a:rPr>
              <a:t>structure. </a:t>
            </a:r>
            <a:r>
              <a:rPr lang="en-IN" sz="1900" dirty="0" smtClean="0">
                <a:latin typeface="Times New Roman" pitchFamily="18" charset="0"/>
                <a:cs typeface="Times New Roman" pitchFamily="18" charset="0"/>
              </a:rPr>
              <a:t>It involves 18.6 times less ADP and 9.5 times less EPO than the existing structure </a:t>
            </a:r>
            <a:r>
              <a:rPr lang="en-IN" sz="1900" dirty="0" smtClean="0">
                <a:latin typeface="Times New Roman" pitchFamily="18" charset="0"/>
                <a:cs typeface="Times New Roman" pitchFamily="18" charset="0"/>
              </a:rPr>
              <a:t>of.</a:t>
            </a:r>
            <a:endParaRPr lang="en-US" sz="19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152400"/>
            <a:ext cx="7498080" cy="304800"/>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533400"/>
            <a:ext cx="7790688" cy="6172200"/>
          </a:xfrm>
        </p:spPr>
        <p:txBody>
          <a:bodyPr>
            <a:noAutofit/>
          </a:bodyPr>
          <a:lstStyle/>
          <a:p>
            <a:pPr algn="just">
              <a:lnSpc>
                <a:spcPct val="160000"/>
              </a:lnSpc>
            </a:pPr>
            <a:r>
              <a:rPr lang="en-IN" sz="2000" dirty="0" smtClean="0">
                <a:latin typeface="Times New Roman" pitchFamily="18" charset="0"/>
                <a:cs typeface="Times New Roman" pitchFamily="18" charset="0"/>
              </a:rPr>
              <a:t>[1] P. P. </a:t>
            </a:r>
            <a:r>
              <a:rPr lang="en-IN" sz="2000" dirty="0" err="1" smtClean="0">
                <a:latin typeface="Times New Roman" pitchFamily="18" charset="0"/>
                <a:cs typeface="Times New Roman" pitchFamily="18" charset="0"/>
              </a:rPr>
              <a:t>Vaidyanathan</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Multirate</a:t>
            </a:r>
            <a:r>
              <a:rPr lang="en-IN" sz="2000" dirty="0" smtClean="0">
                <a:latin typeface="Times New Roman" pitchFamily="18" charset="0"/>
                <a:cs typeface="Times New Roman" pitchFamily="18" charset="0"/>
              </a:rPr>
              <a:t> Systems and Filter Banks. Englewood Cliffs, NJ, USA: Prentice-Hall Signal Processing Series, 1993.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2] N. A. </a:t>
            </a:r>
            <a:r>
              <a:rPr lang="en-IN" sz="2000" dirty="0" err="1" smtClean="0">
                <a:latin typeface="Times New Roman" pitchFamily="18" charset="0"/>
                <a:cs typeface="Times New Roman" pitchFamily="18" charset="0"/>
              </a:rPr>
              <a:t>Sheikholeslami</a:t>
            </a:r>
            <a:r>
              <a:rPr lang="en-IN" sz="2000" dirty="0" smtClean="0">
                <a:latin typeface="Times New Roman" pitchFamily="18" charset="0"/>
                <a:cs typeface="Times New Roman" pitchFamily="18" charset="0"/>
              </a:rPr>
              <a:t> and P. </a:t>
            </a:r>
            <a:r>
              <a:rPr lang="en-IN" sz="2000" dirty="0" err="1" smtClean="0">
                <a:latin typeface="Times New Roman" pitchFamily="18" charset="0"/>
                <a:cs typeface="Times New Roman" pitchFamily="18" charset="0"/>
              </a:rPr>
              <a:t>Kabal</a:t>
            </a:r>
            <a:r>
              <a:rPr lang="en-IN" sz="2000" dirty="0" smtClean="0">
                <a:latin typeface="Times New Roman" pitchFamily="18" charset="0"/>
                <a:cs typeface="Times New Roman" pitchFamily="18" charset="0"/>
              </a:rPr>
              <a:t>, “Generalized raised cosine filters,” IEEE Trans. </a:t>
            </a:r>
            <a:r>
              <a:rPr lang="en-IN" sz="2000" dirty="0" err="1" smtClean="0">
                <a:latin typeface="Times New Roman" pitchFamily="18" charset="0"/>
                <a:cs typeface="Times New Roman" pitchFamily="18" charset="0"/>
              </a:rPr>
              <a:t>Commun</a:t>
            </a:r>
            <a:r>
              <a:rPr lang="en-IN" sz="2000" dirty="0" smtClean="0">
                <a:latin typeface="Times New Roman" pitchFamily="18" charset="0"/>
                <a:cs typeface="Times New Roman" pitchFamily="18" charset="0"/>
              </a:rPr>
              <a:t>., vol. 47, no. 7, pp. 989–997, 1999.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3] E. </a:t>
            </a:r>
            <a:r>
              <a:rPr lang="en-IN" sz="2000" dirty="0" err="1" smtClean="0">
                <a:latin typeface="Times New Roman" pitchFamily="18" charset="0"/>
                <a:cs typeface="Times New Roman" pitchFamily="18" charset="0"/>
              </a:rPr>
              <a:t>Buracchini</a:t>
            </a:r>
            <a:r>
              <a:rPr lang="en-IN" sz="2000" dirty="0" smtClean="0">
                <a:latin typeface="Times New Roman" pitchFamily="18" charset="0"/>
                <a:cs typeface="Times New Roman" pitchFamily="18" charset="0"/>
              </a:rPr>
              <a:t>, “The software radio concept,” IEEE </a:t>
            </a:r>
            <a:r>
              <a:rPr lang="en-IN" sz="2000" dirty="0" err="1" smtClean="0">
                <a:latin typeface="Times New Roman" pitchFamily="18" charset="0"/>
                <a:cs typeface="Times New Roman" pitchFamily="18" charset="0"/>
              </a:rPr>
              <a:t>Commun</a:t>
            </a:r>
            <a:r>
              <a:rPr lang="en-IN" sz="2000" dirty="0" smtClean="0">
                <a:latin typeface="Times New Roman" pitchFamily="18" charset="0"/>
                <a:cs typeface="Times New Roman" pitchFamily="18" charset="0"/>
              </a:rPr>
              <a:t>. Mag., vol. 38, pp. 138–143, Sep. 2000.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4] T. </a:t>
            </a:r>
            <a:r>
              <a:rPr lang="en-IN" sz="2000" dirty="0" err="1" smtClean="0">
                <a:latin typeface="Times New Roman" pitchFamily="18" charset="0"/>
                <a:cs typeface="Times New Roman" pitchFamily="18" charset="0"/>
              </a:rPr>
              <a:t>Zhangwen</a:t>
            </a:r>
            <a:r>
              <a:rPr lang="en-IN" sz="2000" dirty="0" smtClean="0">
                <a:latin typeface="Times New Roman" pitchFamily="18" charset="0"/>
                <a:cs typeface="Times New Roman" pitchFamily="18" charset="0"/>
              </a:rPr>
              <a:t>, J. Zhang, and H. Min, “A high-speed, programmable, CSD coefficient FIR filter,” IEEE Trans. </a:t>
            </a:r>
            <a:r>
              <a:rPr lang="en-IN" sz="2000" dirty="0" err="1" smtClean="0">
                <a:latin typeface="Times New Roman" pitchFamily="18" charset="0"/>
                <a:cs typeface="Times New Roman" pitchFamily="18" charset="0"/>
              </a:rPr>
              <a:t>Consum</a:t>
            </a:r>
            <a:r>
              <a:rPr lang="en-IN" sz="2000" dirty="0" smtClean="0">
                <a:latin typeface="Times New Roman" pitchFamily="18" charset="0"/>
                <a:cs typeface="Times New Roman" pitchFamily="18" charset="0"/>
              </a:rPr>
              <a:t>. Electron., vol. 48, no. 4, pp. 834–837, Nov. 2002.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5] K. H. Chen and T. D. </a:t>
            </a:r>
            <a:r>
              <a:rPr lang="en-IN" sz="2000" dirty="0" err="1" smtClean="0">
                <a:latin typeface="Times New Roman" pitchFamily="18" charset="0"/>
                <a:cs typeface="Times New Roman" pitchFamily="18" charset="0"/>
              </a:rPr>
              <a:t>Chiueh</a:t>
            </a:r>
            <a:r>
              <a:rPr lang="en-IN" sz="2000" dirty="0" smtClean="0">
                <a:latin typeface="Times New Roman" pitchFamily="18" charset="0"/>
                <a:cs typeface="Times New Roman" pitchFamily="18" charset="0"/>
              </a:rPr>
              <a:t>, “A low-power digit-based reconfigurable FIR filter,” IEEE Trans. Circuits Syst. II, Exp. Briefs, vol. 53, no. 8, pp. 617–621, Aug. 2006.</a:t>
            </a:r>
            <a:endParaRPr lang="en-US" sz="20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858000"/>
          </a:xfrm>
        </p:spPr>
        <p:txBody>
          <a:bodyPr>
            <a:noAutofit/>
          </a:bodyPr>
          <a:lstStyle/>
          <a:p>
            <a:pPr algn="just">
              <a:lnSpc>
                <a:spcPct val="170000"/>
              </a:lnSpc>
            </a:pPr>
            <a:r>
              <a:rPr lang="en-IN" sz="1600" dirty="0" smtClean="0">
                <a:latin typeface="Times New Roman" pitchFamily="18" charset="0"/>
                <a:cs typeface="Times New Roman" pitchFamily="18" charset="0"/>
              </a:rPr>
              <a:t>[6] J. Park, W. </a:t>
            </a:r>
            <a:r>
              <a:rPr lang="en-IN" sz="1600" dirty="0" err="1" smtClean="0">
                <a:latin typeface="Times New Roman" pitchFamily="18" charset="0"/>
                <a:cs typeface="Times New Roman" pitchFamily="18" charset="0"/>
              </a:rPr>
              <a:t>Jeong</a:t>
            </a:r>
            <a:r>
              <a:rPr lang="en-IN" sz="1600" dirty="0" smtClean="0">
                <a:latin typeface="Times New Roman" pitchFamily="18" charset="0"/>
                <a:cs typeface="Times New Roman" pitchFamily="18" charset="0"/>
              </a:rPr>
              <a:t>, H. </a:t>
            </a:r>
            <a:r>
              <a:rPr lang="en-IN" sz="1600" dirty="0" err="1" smtClean="0">
                <a:latin typeface="Times New Roman" pitchFamily="18" charset="0"/>
                <a:cs typeface="Times New Roman" pitchFamily="18" charset="0"/>
              </a:rPr>
              <a:t>Mahmoodi-Meimand</a:t>
            </a:r>
            <a:r>
              <a:rPr lang="en-IN" sz="1600" dirty="0" smtClean="0">
                <a:latin typeface="Times New Roman" pitchFamily="18" charset="0"/>
                <a:cs typeface="Times New Roman" pitchFamily="18" charset="0"/>
              </a:rPr>
              <a:t>, Y. Wang, H. </a:t>
            </a:r>
            <a:r>
              <a:rPr lang="en-IN" sz="1600" dirty="0" err="1" smtClean="0">
                <a:latin typeface="Times New Roman" pitchFamily="18" charset="0"/>
                <a:cs typeface="Times New Roman" pitchFamily="18" charset="0"/>
              </a:rPr>
              <a:t>Choo</a:t>
            </a:r>
            <a:r>
              <a:rPr lang="en-IN" sz="1600" dirty="0" smtClean="0">
                <a:latin typeface="Times New Roman" pitchFamily="18" charset="0"/>
                <a:cs typeface="Times New Roman" pitchFamily="18" charset="0"/>
              </a:rPr>
              <a:t>, and K. Roy, “Computation sharing programmable FIR filter for low-power and high-performance applications,” IEEE J. Solid State Circuits, vol. 39, no. 2, pp. 348–357, Feb. 2004.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7] R. Mahesh and A. P. </a:t>
            </a:r>
            <a:r>
              <a:rPr lang="en-IN" sz="1600" dirty="0" err="1" smtClean="0">
                <a:latin typeface="Times New Roman" pitchFamily="18" charset="0"/>
                <a:cs typeface="Times New Roman" pitchFamily="18" charset="0"/>
              </a:rPr>
              <a:t>Vinod</a:t>
            </a:r>
            <a:r>
              <a:rPr lang="en-IN" sz="1600" dirty="0" smtClean="0">
                <a:latin typeface="Times New Roman" pitchFamily="18" charset="0"/>
                <a:cs typeface="Times New Roman" pitchFamily="18" charset="0"/>
              </a:rPr>
              <a:t>, “New reconfigurable architectures for implementing FIR filters with low complexity,” IEEE Trans. </a:t>
            </a:r>
            <a:r>
              <a:rPr lang="en-IN" sz="1600" dirty="0" err="1" smtClean="0">
                <a:latin typeface="Times New Roman" pitchFamily="18" charset="0"/>
                <a:cs typeface="Times New Roman" pitchFamily="18" charset="0"/>
              </a:rPr>
              <a:t>Comput</a:t>
            </a:r>
            <a:r>
              <a:rPr lang="en-IN" sz="1600" dirty="0" smtClean="0">
                <a:latin typeface="Times New Roman" pitchFamily="18" charset="0"/>
                <a:cs typeface="Times New Roman" pitchFamily="18" charset="0"/>
              </a:rPr>
              <a:t>.- Aided Design </a:t>
            </a:r>
            <a:r>
              <a:rPr lang="en-IN" sz="1600" dirty="0" err="1" smtClean="0">
                <a:latin typeface="Times New Roman" pitchFamily="18" charset="0"/>
                <a:cs typeface="Times New Roman" pitchFamily="18" charset="0"/>
              </a:rPr>
              <a:t>Integr</a:t>
            </a:r>
            <a:r>
              <a:rPr lang="en-IN" sz="1600" dirty="0" smtClean="0">
                <a:latin typeface="Times New Roman" pitchFamily="18" charset="0"/>
                <a:cs typeface="Times New Roman" pitchFamily="18" charset="0"/>
              </a:rPr>
              <a:t>. Circuits Syst., vol. 29, no. 2, pp. 275–288, Feb. 2010.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8] R. Mahesh and A. P. </a:t>
            </a:r>
            <a:r>
              <a:rPr lang="en-IN" sz="1600" dirty="0" err="1" smtClean="0">
                <a:latin typeface="Times New Roman" pitchFamily="18" charset="0"/>
                <a:cs typeface="Times New Roman" pitchFamily="18" charset="0"/>
              </a:rPr>
              <a:t>Vinod</a:t>
            </a:r>
            <a:r>
              <a:rPr lang="en-IN" sz="1600" dirty="0" smtClean="0">
                <a:latin typeface="Times New Roman" pitchFamily="18" charset="0"/>
                <a:cs typeface="Times New Roman" pitchFamily="18" charset="0"/>
              </a:rPr>
              <a:t>, “Reconfigurable frequency response masking filters for software radio channelization,” IEEE Trans. Circuits Syst. II, Exp. Briefs, vol. 55, no. 3, pp. 274–278, Mar. 2008.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9] R. Mahesh and A. P. </a:t>
            </a:r>
            <a:r>
              <a:rPr lang="en-IN" sz="1600" dirty="0" err="1" smtClean="0">
                <a:latin typeface="Times New Roman" pitchFamily="18" charset="0"/>
                <a:cs typeface="Times New Roman" pitchFamily="18" charset="0"/>
              </a:rPr>
              <a:t>Vinod</a:t>
            </a:r>
            <a:r>
              <a:rPr lang="en-IN" sz="1600" dirty="0" smtClean="0">
                <a:latin typeface="Times New Roman" pitchFamily="18" charset="0"/>
                <a:cs typeface="Times New Roman" pitchFamily="18" charset="0"/>
              </a:rPr>
              <a:t>, “Reconfigurable low area complexity filter bank architecture based on frequency response masking for </a:t>
            </a:r>
            <a:r>
              <a:rPr lang="en-IN" sz="1600" dirty="0" err="1" smtClean="0">
                <a:latin typeface="Times New Roman" pitchFamily="18" charset="0"/>
                <a:cs typeface="Times New Roman" pitchFamily="18" charset="0"/>
              </a:rPr>
              <a:t>nonuniform</a:t>
            </a:r>
            <a:r>
              <a:rPr lang="en-IN" sz="1600" dirty="0" smtClean="0">
                <a:latin typeface="Times New Roman" pitchFamily="18" charset="0"/>
                <a:cs typeface="Times New Roman" pitchFamily="18" charset="0"/>
              </a:rPr>
              <a:t> Channelization in software defined radio,” IEEE Trans. </a:t>
            </a:r>
            <a:r>
              <a:rPr lang="en-IN" sz="1600" dirty="0" err="1" smtClean="0">
                <a:latin typeface="Times New Roman" pitchFamily="18" charset="0"/>
                <a:cs typeface="Times New Roman" pitchFamily="18" charset="0"/>
              </a:rPr>
              <a:t>Aerosp</a:t>
            </a:r>
            <a:r>
              <a:rPr lang="en-IN" sz="1600" dirty="0" smtClean="0">
                <a:latin typeface="Times New Roman" pitchFamily="18" charset="0"/>
                <a:cs typeface="Times New Roman" pitchFamily="18" charset="0"/>
              </a:rPr>
              <a:t>. Electron. Syst., vol. 47, no. 2, pp. 1241–1254, Apr. 2011.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10] J.-K. </a:t>
            </a:r>
            <a:r>
              <a:rPr lang="en-IN" sz="1600" dirty="0" err="1" smtClean="0">
                <a:latin typeface="Times New Roman" pitchFamily="18" charset="0"/>
                <a:cs typeface="Times New Roman" pitchFamily="18" charset="0"/>
              </a:rPr>
              <a:t>Choi</a:t>
            </a:r>
            <a:r>
              <a:rPr lang="en-IN" sz="1600" dirty="0" smtClean="0">
                <a:latin typeface="Times New Roman" pitchFamily="18" charset="0"/>
                <a:cs typeface="Times New Roman" pitchFamily="18" charset="0"/>
              </a:rPr>
              <a:t> and S.-Y. Hwang, “Area-efficient pulse-shaping 1:4 interpolated FIR filter based on LUT partitioning,” IEEE Electron. </a:t>
            </a:r>
            <a:r>
              <a:rPr lang="en-IN" sz="1600" dirty="0" err="1" smtClean="0">
                <a:latin typeface="Times New Roman" pitchFamily="18" charset="0"/>
                <a:cs typeface="Times New Roman" pitchFamily="18" charset="0"/>
              </a:rPr>
              <a:t>Lett</a:t>
            </a:r>
            <a:r>
              <a:rPr lang="en-IN" sz="1600" dirty="0" smtClean="0">
                <a:latin typeface="Times New Roman" pitchFamily="18" charset="0"/>
                <a:cs typeface="Times New Roman" pitchFamily="18" charset="0"/>
              </a:rPr>
              <a:t>., vol. 35, no. 18, pp. 1504–1505, Sep. 1999.</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1309</TotalTime>
  <Words>1512</Words>
  <Application>Microsoft Office PowerPoint</Application>
  <PresentationFormat>On-screen Show (4:3)</PresentationFormat>
  <Paragraphs>70</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Novel Block-Formulation and Area-Delay-Efficient Reconfigurable Interpolation Filter Architecture for Multi-Standard SDR Applications </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CONCLUSION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568</cp:revision>
  <dcterms:created xsi:type="dcterms:W3CDTF">2006-08-16T00:00:00Z</dcterms:created>
  <dcterms:modified xsi:type="dcterms:W3CDTF">2022-02-15T08:05:03Z</dcterms:modified>
</cp:coreProperties>
</file>