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2/15/2022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2/15/2022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953000"/>
          </a:xfrm>
        </p:spPr>
        <p:txBody>
          <a:bodyPr>
            <a:normAutofit/>
          </a:bodyPr>
          <a:lstStyle/>
          <a:p>
            <a:pPr algn="ctr"/>
            <a:r>
              <a:rPr lang="en-IN" b="1" dirty="0" smtClean="0">
                <a:latin typeface="Times New Roman" pitchFamily="18" charset="0"/>
                <a:cs typeface="Times New Roman" pitchFamily="18" charset="0"/>
              </a:rPr>
              <a:t>Aging-Aware Reliable Multiplier Design With Adaptive Hold Logic</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86400"/>
          </a:xfrm>
        </p:spPr>
        <p:txBody>
          <a:bodyPr>
            <a:noAutofit/>
          </a:bodyPr>
          <a:lstStyle/>
          <a:p>
            <a:pPr algn="just">
              <a:lnSpc>
                <a:spcPct val="150000"/>
              </a:lnSpc>
              <a:buNone/>
            </a:pPr>
            <a:r>
              <a:rPr lang="en-IN" sz="2000" dirty="0" smtClean="0">
                <a:latin typeface="Times New Roman" pitchFamily="18" charset="0"/>
                <a:cs typeface="Times New Roman" pitchFamily="18" charset="0"/>
              </a:rPr>
              <a:t>    Digital </a:t>
            </a:r>
            <a:r>
              <a:rPr lang="en-IN" sz="2000" dirty="0" smtClean="0">
                <a:latin typeface="Times New Roman" pitchFamily="18" charset="0"/>
                <a:cs typeface="Times New Roman" pitchFamily="18" charset="0"/>
              </a:rPr>
              <a:t>multipliers are among the most critical arithmetic functional units. The overall performance of these systems depends on the throughput of the multiplier. Meanwhile, the negative bias temperature instability effect occurs when a </a:t>
            </a:r>
            <a:r>
              <a:rPr lang="en-IN" sz="2000" dirty="0" err="1" smtClean="0">
                <a:latin typeface="Times New Roman" pitchFamily="18" charset="0"/>
                <a:cs typeface="Times New Roman" pitchFamily="18" charset="0"/>
              </a:rPr>
              <a:t>pMOS</a:t>
            </a:r>
            <a:r>
              <a:rPr lang="en-IN" sz="2000" dirty="0" smtClean="0">
                <a:latin typeface="Times New Roman" pitchFamily="18" charset="0"/>
                <a:cs typeface="Times New Roman" pitchFamily="18" charset="0"/>
              </a:rPr>
              <a:t> transistor is under negative bias (</a:t>
            </a:r>
            <a:r>
              <a:rPr lang="en-IN" sz="2000" dirty="0" err="1" smtClean="0">
                <a:latin typeface="Times New Roman" pitchFamily="18" charset="0"/>
                <a:cs typeface="Times New Roman" pitchFamily="18" charset="0"/>
              </a:rPr>
              <a:t>Vgs</a:t>
            </a:r>
            <a:r>
              <a:rPr lang="en-IN" sz="2000" dirty="0" smtClean="0">
                <a:latin typeface="Times New Roman" pitchFamily="18" charset="0"/>
                <a:cs typeface="Times New Roman" pitchFamily="18" charset="0"/>
              </a:rPr>
              <a:t> = −</a:t>
            </a:r>
            <a:r>
              <a:rPr lang="en-IN" sz="2000" dirty="0" err="1" smtClean="0">
                <a:latin typeface="Times New Roman" pitchFamily="18" charset="0"/>
                <a:cs typeface="Times New Roman" pitchFamily="18" charset="0"/>
              </a:rPr>
              <a:t>Vdd</a:t>
            </a:r>
            <a:r>
              <a:rPr lang="en-IN" sz="2000" dirty="0" smtClean="0">
                <a:latin typeface="Times New Roman" pitchFamily="18" charset="0"/>
                <a:cs typeface="Times New Roman" pitchFamily="18" charset="0"/>
              </a:rPr>
              <a:t>), increasing the threshold voltage of the </a:t>
            </a:r>
            <a:r>
              <a:rPr lang="en-IN" sz="2000" dirty="0" err="1" smtClean="0">
                <a:latin typeface="Times New Roman" pitchFamily="18" charset="0"/>
                <a:cs typeface="Times New Roman" pitchFamily="18" charset="0"/>
              </a:rPr>
              <a:t>pMOS</a:t>
            </a:r>
            <a:r>
              <a:rPr lang="en-IN" sz="2000" dirty="0" smtClean="0">
                <a:latin typeface="Times New Roman" pitchFamily="18" charset="0"/>
                <a:cs typeface="Times New Roman" pitchFamily="18" charset="0"/>
              </a:rPr>
              <a:t> transistor, and reducing multiplier speed. A similar phenomenon, positive bias temperature instability, occurs when an </a:t>
            </a:r>
            <a:r>
              <a:rPr lang="en-IN" sz="2000" dirty="0" err="1" smtClean="0">
                <a:latin typeface="Times New Roman" pitchFamily="18" charset="0"/>
                <a:cs typeface="Times New Roman" pitchFamily="18" charset="0"/>
              </a:rPr>
              <a:t>nMOS</a:t>
            </a:r>
            <a:r>
              <a:rPr lang="en-IN" sz="2000" dirty="0" smtClean="0">
                <a:latin typeface="Times New Roman" pitchFamily="18" charset="0"/>
                <a:cs typeface="Times New Roman" pitchFamily="18" charset="0"/>
              </a:rPr>
              <a:t> transistor is under positive bias. Both effects degrade transistor speed, and in the long term, the system may fail due to timing violations. Therefore, it is important to design reliable high-performance multipliers. In this paper, we propose an aging-aware multiplier design with a novel adaptive hold logic (AHL) circuit.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multiplier is able to provide higher throughput through the variable latency and can adjust the AHL circuit to mitigate performance degradation that is due to the aging effect. Moreover, the proposed architecture can be applied to a column- or row-bypassing multiplier. The experimental results show that our proposed architecture with 16 × 16 and 32 × 32 column-bypassing multipliers can attain up to 62.88% and 76.28% performance improvement, respectively, compared with 16×16 and 32×32 fixed-latency column-bypassing multipliers. Furthermore, our proposed architecture with 16 × 16 and 32 × 32 row-bypassing multipliers can achieve up to 80.17% and 69.40% performance improvement as compared with 16×16 and 32 × 32 fixed-latency row-bypassing multipliers.</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uses a fixed supply voltage and clock period and will reduce the manufacturing cost incurred by existing NBTI-tolerant techniques.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existing array multiplier is well known due to its regular structure and multiplier circuit is based on add and shift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existing column bypassing multiplier is a modification of normal array multiplier and here the full adder is always active regardless of input states.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existing column bypass multiplier uses fixed latency design, which will hold the clock signal for one clock cycle when there is an error, and hence there by increasing the delay.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avoid this problem, many NBTI-aware methodologies have been proposed. An NBTI-aware technology mapping technique was proposed </a:t>
            </a:r>
            <a:r>
              <a:rPr lang="en-IN" sz="2000" dirty="0" smtClean="0">
                <a:latin typeface="Times New Roman" pitchFamily="18" charset="0"/>
                <a:cs typeface="Times New Roman" pitchFamily="18" charset="0"/>
              </a:rPr>
              <a:t>into </a:t>
            </a:r>
            <a:r>
              <a:rPr lang="en-IN" sz="2000" dirty="0" smtClean="0">
                <a:latin typeface="Times New Roman" pitchFamily="18" charset="0"/>
                <a:cs typeface="Times New Roman" pitchFamily="18" charset="0"/>
              </a:rPr>
              <a:t>guarantee the performance of the circuit during its lifetime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impact of frequency is relatively insignificant, the effect of signal frequency is ignored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the biased voltage is eliminated, the opposite response occurs, reducing the NBTI impact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process-variant tolerant structure for mathematics units was proposed, where the impact of process variation is considered to growth the circuit yield.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proposed an NBTI optimization technique that taken into consideration path </a:t>
            </a:r>
            <a:r>
              <a:rPr lang="en-IN" sz="2000" dirty="0" smtClean="0">
                <a:latin typeface="Times New Roman" pitchFamily="18" charset="0"/>
                <a:cs typeface="Times New Roman" pitchFamily="18" charset="0"/>
              </a:rPr>
              <a:t>sensitization.</a:t>
            </a:r>
          </a:p>
          <a:p>
            <a:pPr algn="just">
              <a:lnSpc>
                <a:spcPct val="150000"/>
              </a:lnSpc>
            </a:pPr>
            <a:r>
              <a:rPr lang="en-IN" sz="2000" dirty="0" smtClean="0">
                <a:latin typeface="Times New Roman" pitchFamily="18" charset="0"/>
                <a:cs typeface="Times New Roman" pitchFamily="18" charset="0"/>
              </a:rPr>
              <a:t>A training scheduling set of rules changed into proposed </a:t>
            </a:r>
            <a:r>
              <a:rPr lang="en-IN" sz="2000" dirty="0" smtClean="0">
                <a:latin typeface="Times New Roman" pitchFamily="18" charset="0"/>
                <a:cs typeface="Times New Roman" pitchFamily="18" charset="0"/>
              </a:rPr>
              <a:t>into </a:t>
            </a:r>
            <a:r>
              <a:rPr lang="en-IN" sz="2000" dirty="0" smtClean="0">
                <a:latin typeface="Times New Roman" pitchFamily="18" charset="0"/>
                <a:cs typeface="Times New Roman" pitchFamily="18" charset="0"/>
              </a:rPr>
              <a:t>schedule the operations on non-uniform latency practical devices and enhance the overall performance of Very long instruction word processors.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aging-aware reliable multiplier method that is appropriate for huge multipliers. Despite the fact that the test is accomplished in 4-, 8-, 16- and 32-bit multipliers, our proposed architecture can be effortlessly prolonged to big </a:t>
            </a:r>
            <a:r>
              <a:rPr lang="en-IN" sz="2000" dirty="0" smtClean="0">
                <a:latin typeface="Times New Roman" pitchFamily="18" charset="0"/>
                <a:cs typeface="Times New Roman" pitchFamily="18" charset="0"/>
              </a:rPr>
              <a:t>designs.</a:t>
            </a: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proposed AHL circuit can accurately expect whether or not the input patterns require one or two cycles in most instances.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throughput of these applications depends on multipliers, and if the multipliers are too slow, the performance of entire circuits will be reduced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short path activation function algorithm was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to improve the accuracy of the hold logic and to optimize the performance of the variable-latency </a:t>
            </a:r>
            <a:r>
              <a:rPr lang="en-IN" sz="2000" dirty="0" smtClean="0">
                <a:latin typeface="Times New Roman" pitchFamily="18" charset="0"/>
                <a:cs typeface="Times New Roman" pitchFamily="18" charset="0"/>
              </a:rPr>
              <a:t>circuit.</a:t>
            </a:r>
          </a:p>
          <a:p>
            <a:pPr algn="just">
              <a:lnSpc>
                <a:spcPct val="150000"/>
              </a:lnSpc>
            </a:pPr>
            <a:r>
              <a:rPr lang="en-IN" sz="2000" dirty="0" smtClean="0">
                <a:latin typeface="Times New Roman" pitchFamily="18" charset="0"/>
                <a:cs typeface="Times New Roman" pitchFamily="18" charset="0"/>
              </a:rPr>
              <a:t>These research designs were able to reduce the timing waste of traditional circuits to improve performance, but they did not consider the aging effect and could not adjust themselves during the runtime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maximum path delay for all paths will cause significant timing waste for shorter paths, and redesigning the multiplier with variable latency can improve their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comparative study of NBTI and PBTI (charge trapping) in SiO2/HfO2 stacks with FUSI, </a:t>
                      </a:r>
                      <a:r>
                        <a:rPr lang="en-US" sz="2000" dirty="0" err="1">
                          <a:latin typeface="Times New Roman"/>
                          <a:ea typeface="Calibri"/>
                          <a:cs typeface="Latha"/>
                        </a:rPr>
                        <a:t>TiN</a:t>
                      </a:r>
                      <a:r>
                        <a:rPr lang="en-US" sz="2000" dirty="0">
                          <a:latin typeface="Times New Roman"/>
                          <a:ea typeface="Calibri"/>
                          <a:cs typeface="Latha"/>
                        </a:rPr>
                        <a:t>, Re gates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Zafar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this paper, we present a comparative study of NBTI and PBTI for a variety of FETs with different dielectric stacks and gate materials.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Threshold voltage instabilities in high-k gate dielectric stacks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Zafar, A. Kumar, E. Gusev, and E. Cartier,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these materials, threshold voltage is observed to shift with stressing time and conditions, thereby giving rise to threshold voltage instabilities.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126480"/>
        </p:xfrm>
        <a:graphic>
          <a:graphicData uri="http://schemas.openxmlformats.org/drawingml/2006/table">
            <a:tbl>
              <a:tblPr firstRow="1" bandRow="1">
                <a:tableStyleId>{5C22544A-7EE6-4342-B048-85BDC9FD1C3A}</a:tableStyleId>
              </a:tblPr>
              <a:tblGrid>
                <a:gridCol w="2571750"/>
                <a:gridCol w="1238250"/>
                <a:gridCol w="3905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Impacts of NBTI/PBTI on timing control circuits and degradation tolerant design in </a:t>
                      </a:r>
                      <a:r>
                        <a:rPr lang="en-US" sz="2000" dirty="0" err="1">
                          <a:latin typeface="Times New Roman"/>
                          <a:ea typeface="Calibri"/>
                          <a:cs typeface="Latha"/>
                        </a:rPr>
                        <a:t>nanoscale</a:t>
                      </a:r>
                      <a:r>
                        <a:rPr lang="en-US" sz="2000" dirty="0">
                          <a:latin typeface="Times New Roman"/>
                          <a:ea typeface="Calibri"/>
                          <a:cs typeface="Latha"/>
                        </a:rPr>
                        <a:t> CMOS SRAM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H.-I. Yang, S.-C. Yang, W. Hwang, and C.-T. Chuang,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Most of the state-of-the-art SRAM designs employ replica timing control circuit to mitigate the effects of leakage and process variation, optimize the performance, and reduce power consumption.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Modeling and miimization of pMOS NBTI effect for robust naometer design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Vattikonda, W. Wang, and Y. Cao,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a predictive model is developed for the degradation of NBTI in both static and dynamic operations.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8" name="Picture 4"/>
          <p:cNvPicPr>
            <a:picLocks noGrp="1" noChangeAspect="1" noChangeArrowheads="1"/>
          </p:cNvPicPr>
          <p:nvPr>
            <p:ph idx="1"/>
          </p:nvPr>
        </p:nvPicPr>
        <p:blipFill>
          <a:blip r:embed="rId2"/>
          <a:srcRect/>
          <a:stretch>
            <a:fillRect/>
          </a:stretch>
        </p:blipFill>
        <p:spPr bwMode="auto">
          <a:xfrm>
            <a:off x="1524000" y="1600200"/>
            <a:ext cx="6934200" cy="4648199"/>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381000"/>
            <a:ext cx="7498080" cy="6324600"/>
          </a:xfrm>
        </p:spPr>
        <p:txBody>
          <a:bodyPr>
            <a:noAutofit/>
          </a:bodyPr>
          <a:lstStyle/>
          <a:p>
            <a:pPr algn="just">
              <a:buNone/>
            </a:pPr>
            <a:r>
              <a:rPr lang="en-IN" sz="1600" dirty="0" smtClean="0">
                <a:latin typeface="Times New Roman" pitchFamily="18" charset="0"/>
                <a:cs typeface="Times New Roman" pitchFamily="18" charset="0"/>
              </a:rPr>
              <a:t>     This </a:t>
            </a:r>
            <a:r>
              <a:rPr lang="en-IN" sz="1600" dirty="0" smtClean="0">
                <a:latin typeface="Times New Roman" pitchFamily="18" charset="0"/>
                <a:cs typeface="Times New Roman" pitchFamily="18" charset="0"/>
              </a:rPr>
              <a:t>paper proposed an aging-aware variable-latency multiplier design with the AHL. The multiplier is able to adjust the AHL to mitigate performance degradation due to increased delay. The experimental results show that our proposed architecture with 16×16 and 32×32 column-bypassing multipliers can attain up to 62.88% and 76.28% performance improvement compared with the 16 × 16 and 32 × 32 FLCB multipliers, respectively. Furthermore, our proposed architecture with the 16×16 and 32×32 row-bypassing multipliers can achieve up to 80.17% and 69.40% performance improvement compared with the 16 × 16 and 32 × 32 FLRB multipliers. In addition, the variable-latency bypassing multipliers exhibited the lowest average EDP and achieved up to 10.45% EDP reduction in 32 × 32 VLCB multipliers. Note that in addition to the BTI effect that increases transistor delay, interconnect also has its aging issue, which is called </a:t>
            </a:r>
            <a:r>
              <a:rPr lang="en-IN" sz="1600" dirty="0" err="1" smtClean="0">
                <a:latin typeface="Times New Roman" pitchFamily="18" charset="0"/>
                <a:cs typeface="Times New Roman" pitchFamily="18" charset="0"/>
              </a:rPr>
              <a:t>electromigration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Electromigration</a:t>
            </a:r>
            <a:r>
              <a:rPr lang="en-IN" sz="1600" dirty="0" smtClean="0">
                <a:latin typeface="Times New Roman" pitchFamily="18" charset="0"/>
                <a:cs typeface="Times New Roman" pitchFamily="18" charset="0"/>
              </a:rPr>
              <a:t> occurs when the current density is high enough to cause the drift of metal ions along the direction of electron flow. The metal atoms will be gradually displaced after a period of time, and the geometry of the wires will change. If a wire becomes narrower, the resistance and delay of the wire will be increased, and in the end, </a:t>
            </a:r>
            <a:r>
              <a:rPr lang="en-IN" sz="1600" dirty="0" err="1" smtClean="0">
                <a:latin typeface="Times New Roman" pitchFamily="18" charset="0"/>
                <a:cs typeface="Times New Roman" pitchFamily="18" charset="0"/>
              </a:rPr>
              <a:t>electromigration</a:t>
            </a:r>
            <a:r>
              <a:rPr lang="en-IN" sz="1600" dirty="0" smtClean="0">
                <a:latin typeface="Times New Roman" pitchFamily="18" charset="0"/>
                <a:cs typeface="Times New Roman" pitchFamily="18" charset="0"/>
              </a:rPr>
              <a:t> may lead to open circuits. This issue is also more serious in advanced process technology because metal wires are narrower, and changes in the wire width will cause larger resistance differences. If the aging effects caused by the BTI effect and </a:t>
            </a:r>
            <a:r>
              <a:rPr lang="en-IN" sz="1600" dirty="0" err="1" smtClean="0">
                <a:latin typeface="Times New Roman" pitchFamily="18" charset="0"/>
                <a:cs typeface="Times New Roman" pitchFamily="18" charset="0"/>
              </a:rPr>
              <a:t>electromigration</a:t>
            </a:r>
            <a:r>
              <a:rPr lang="en-IN" sz="1600" dirty="0" smtClean="0">
                <a:latin typeface="Times New Roman" pitchFamily="18" charset="0"/>
                <a:cs typeface="Times New Roman" pitchFamily="18" charset="0"/>
              </a:rPr>
              <a:t> are considered together, the delay and performance degradation will be more significant. Fortunately, our proposed variable latency multipliers can be used under the influence of both the BTI effect and </a:t>
            </a:r>
            <a:r>
              <a:rPr lang="en-IN" sz="1600" dirty="0" err="1" smtClean="0">
                <a:latin typeface="Times New Roman" pitchFamily="18" charset="0"/>
                <a:cs typeface="Times New Roman" pitchFamily="18" charset="0"/>
              </a:rPr>
              <a:t>electromigration</a:t>
            </a:r>
            <a:r>
              <a:rPr lang="en-IN" sz="1600" dirty="0" smtClean="0">
                <a:latin typeface="Times New Roman" pitchFamily="18" charset="0"/>
                <a:cs typeface="Times New Roman" pitchFamily="18" charset="0"/>
              </a:rPr>
              <a:t>. In addition, our proposed variable latency multipliers have less performance degradation because variable latency multipliers have less timing waste, but traditional multipliers need to consider the degradation caused by both the BTI effect and </a:t>
            </a:r>
            <a:r>
              <a:rPr lang="en-IN" sz="1600" dirty="0" err="1" smtClean="0">
                <a:latin typeface="Times New Roman" pitchFamily="18" charset="0"/>
                <a:cs typeface="Times New Roman" pitchFamily="18" charset="0"/>
              </a:rPr>
              <a:t>electromigration</a:t>
            </a:r>
            <a:r>
              <a:rPr lang="en-IN" sz="1600" dirty="0" smtClean="0">
                <a:latin typeface="Times New Roman" pitchFamily="18" charset="0"/>
                <a:cs typeface="Times New Roman" pitchFamily="18" charset="0"/>
              </a:rPr>
              <a:t> and use the worst case delay as the cycle period.</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Y. Cao. (2013). Predictive Technology Model (PTM) and NBTI Model [Online]. Available: http://www.eas.asu.edu/∼</a:t>
            </a:r>
            <a:r>
              <a:rPr lang="en-IN" sz="1600" dirty="0" err="1" smtClean="0">
                <a:latin typeface="Times New Roman" pitchFamily="18" charset="0"/>
                <a:cs typeface="Times New Roman" pitchFamily="18" charset="0"/>
              </a:rPr>
              <a:t>ptm</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 </a:t>
            </a:r>
            <a:r>
              <a:rPr lang="en-IN" sz="1600" dirty="0" err="1" smtClean="0">
                <a:latin typeface="Times New Roman" pitchFamily="18" charset="0"/>
                <a:cs typeface="Times New Roman" pitchFamily="18" charset="0"/>
              </a:rPr>
              <a:t>Zafar</a:t>
            </a:r>
            <a:r>
              <a:rPr lang="en-IN" sz="1600" dirty="0" smtClean="0">
                <a:latin typeface="Times New Roman" pitchFamily="18" charset="0"/>
                <a:cs typeface="Times New Roman" pitchFamily="18" charset="0"/>
              </a:rPr>
              <a:t> et al., “A comparative study of NBTI and PBTI (charge trapping) in SiO2/HfO2 stacks with FUSI, </a:t>
            </a:r>
            <a:r>
              <a:rPr lang="en-IN" sz="1600" dirty="0" err="1" smtClean="0">
                <a:latin typeface="Times New Roman" pitchFamily="18" charset="0"/>
                <a:cs typeface="Times New Roman" pitchFamily="18" charset="0"/>
              </a:rPr>
              <a:t>TiN</a:t>
            </a:r>
            <a:r>
              <a:rPr lang="en-IN" sz="1600" dirty="0" smtClean="0">
                <a:latin typeface="Times New Roman" pitchFamily="18" charset="0"/>
                <a:cs typeface="Times New Roman" pitchFamily="18" charset="0"/>
              </a:rPr>
              <a:t>, Re gates,” in Proc. IEEE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VLSI Technol. Dig. Tech. Papers, 2006, pp. 23–25.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S. </a:t>
            </a:r>
            <a:r>
              <a:rPr lang="en-IN" sz="1600" dirty="0" err="1" smtClean="0">
                <a:latin typeface="Times New Roman" pitchFamily="18" charset="0"/>
                <a:cs typeface="Times New Roman" pitchFamily="18" charset="0"/>
              </a:rPr>
              <a:t>Zafar</a:t>
            </a:r>
            <a:r>
              <a:rPr lang="en-IN" sz="1600" dirty="0" smtClean="0">
                <a:latin typeface="Times New Roman" pitchFamily="18" charset="0"/>
                <a:cs typeface="Times New Roman" pitchFamily="18" charset="0"/>
              </a:rPr>
              <a:t>, A. Kumar, E. </a:t>
            </a:r>
            <a:r>
              <a:rPr lang="en-IN" sz="1600" dirty="0" err="1" smtClean="0">
                <a:latin typeface="Times New Roman" pitchFamily="18" charset="0"/>
                <a:cs typeface="Times New Roman" pitchFamily="18" charset="0"/>
              </a:rPr>
              <a:t>Gusev</a:t>
            </a:r>
            <a:r>
              <a:rPr lang="en-IN" sz="1600" dirty="0" smtClean="0">
                <a:latin typeface="Times New Roman" pitchFamily="18" charset="0"/>
                <a:cs typeface="Times New Roman" pitchFamily="18" charset="0"/>
              </a:rPr>
              <a:t>, and E. Cartier, “Threshold voltage instabilities in high-k gate dielectric stacks,” IEEE Trans. Device Mater. Rel., vol. 5, no. 1, pp. 45–64, Mar. 2005.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H.-I. Yang, S.-C. Yang, W. Hwang, and C.-T. Chuang, “Impacts of NBTI/PBTI on timing control circuits and degradation tolerant design in </a:t>
            </a:r>
            <a:r>
              <a:rPr lang="en-IN" sz="1600" dirty="0" err="1" smtClean="0">
                <a:latin typeface="Times New Roman" pitchFamily="18" charset="0"/>
                <a:cs typeface="Times New Roman" pitchFamily="18" charset="0"/>
              </a:rPr>
              <a:t>nanoscale</a:t>
            </a:r>
            <a:r>
              <a:rPr lang="en-IN" sz="1600" dirty="0" smtClean="0">
                <a:latin typeface="Times New Roman" pitchFamily="18" charset="0"/>
                <a:cs typeface="Times New Roman" pitchFamily="18" charset="0"/>
              </a:rPr>
              <a:t> CMOS SRAM,” IEEE Trans. Circuit Syst., vol. 58, no. 6, pp. 1239–1251, Jun.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R. </a:t>
            </a:r>
            <a:r>
              <a:rPr lang="en-IN" sz="1600" dirty="0" err="1" smtClean="0">
                <a:latin typeface="Times New Roman" pitchFamily="18" charset="0"/>
                <a:cs typeface="Times New Roman" pitchFamily="18" charset="0"/>
              </a:rPr>
              <a:t>Vattikonda</a:t>
            </a:r>
            <a:r>
              <a:rPr lang="en-IN" sz="1600" dirty="0" smtClean="0">
                <a:latin typeface="Times New Roman" pitchFamily="18" charset="0"/>
                <a:cs typeface="Times New Roman" pitchFamily="18" charset="0"/>
              </a:rPr>
              <a:t>, W. Wang, and Y. Cao,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miimization</a:t>
            </a:r>
            <a:r>
              <a:rPr lang="en-IN" sz="1600" dirty="0" smtClean="0">
                <a:latin typeface="Times New Roman" pitchFamily="18" charset="0"/>
                <a:cs typeface="Times New Roman" pitchFamily="18" charset="0"/>
              </a:rPr>
              <a:t> of </a:t>
            </a:r>
            <a:r>
              <a:rPr lang="en-IN" sz="1600" dirty="0" err="1" smtClean="0">
                <a:latin typeface="Times New Roman" pitchFamily="18" charset="0"/>
                <a:cs typeface="Times New Roman" pitchFamily="18" charset="0"/>
              </a:rPr>
              <a:t>pMOS</a:t>
            </a:r>
            <a:r>
              <a:rPr lang="en-IN" sz="1600" dirty="0" smtClean="0">
                <a:latin typeface="Times New Roman" pitchFamily="18" charset="0"/>
                <a:cs typeface="Times New Roman" pitchFamily="18" charset="0"/>
              </a:rPr>
              <a:t> NBTI effect for robust </a:t>
            </a:r>
            <a:r>
              <a:rPr lang="en-IN" sz="1600" dirty="0" err="1" smtClean="0">
                <a:latin typeface="Times New Roman" pitchFamily="18" charset="0"/>
                <a:cs typeface="Times New Roman" pitchFamily="18" charset="0"/>
              </a:rPr>
              <a:t>naometer</a:t>
            </a:r>
            <a:r>
              <a:rPr lang="en-IN" sz="1600" dirty="0" smtClean="0">
                <a:latin typeface="Times New Roman" pitchFamily="18" charset="0"/>
                <a:cs typeface="Times New Roman" pitchFamily="18" charset="0"/>
              </a:rPr>
              <a:t> design,” in Proc. ACM/IEEE DAC, Jun. 2004, pp. 1047–1052.</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650480" cy="6705600"/>
          </a:xfrm>
        </p:spPr>
        <p:txBody>
          <a:bodyPr>
            <a:noAutofit/>
          </a:bodyPr>
          <a:lstStyle/>
          <a:p>
            <a:pPr algn="just">
              <a:lnSpc>
                <a:spcPct val="170000"/>
              </a:lnSpc>
            </a:pPr>
            <a:r>
              <a:rPr lang="en-IN" sz="1800" dirty="0" smtClean="0">
                <a:latin typeface="Times New Roman" pitchFamily="18" charset="0"/>
                <a:cs typeface="Times New Roman" pitchFamily="18" charset="0"/>
              </a:rPr>
              <a:t>[6] H. </a:t>
            </a:r>
            <a:r>
              <a:rPr lang="en-IN" sz="1800" dirty="0" err="1" smtClean="0">
                <a:latin typeface="Times New Roman" pitchFamily="18" charset="0"/>
                <a:cs typeface="Times New Roman" pitchFamily="18" charset="0"/>
              </a:rPr>
              <a:t>Abrishami</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Hatami</a:t>
            </a:r>
            <a:r>
              <a:rPr lang="en-IN" sz="1800" dirty="0" smtClean="0">
                <a:latin typeface="Times New Roman" pitchFamily="18" charset="0"/>
                <a:cs typeface="Times New Roman" pitchFamily="18" charset="0"/>
              </a:rPr>
              <a:t>, B. </a:t>
            </a:r>
            <a:r>
              <a:rPr lang="en-IN" sz="1800" dirty="0" err="1" smtClean="0">
                <a:latin typeface="Times New Roman" pitchFamily="18" charset="0"/>
                <a:cs typeface="Times New Roman" pitchFamily="18" charset="0"/>
              </a:rPr>
              <a:t>Amelifard</a:t>
            </a:r>
            <a:r>
              <a:rPr lang="en-IN" sz="1800" dirty="0" smtClean="0">
                <a:latin typeface="Times New Roman" pitchFamily="18" charset="0"/>
                <a:cs typeface="Times New Roman" pitchFamily="18" charset="0"/>
              </a:rPr>
              <a:t>, and M. </a:t>
            </a:r>
            <a:r>
              <a:rPr lang="en-IN" sz="1800" dirty="0" err="1" smtClean="0">
                <a:latin typeface="Times New Roman" pitchFamily="18" charset="0"/>
                <a:cs typeface="Times New Roman" pitchFamily="18" charset="0"/>
              </a:rPr>
              <a:t>Pedram</a:t>
            </a:r>
            <a:r>
              <a:rPr lang="en-IN" sz="1800" dirty="0" smtClean="0">
                <a:latin typeface="Times New Roman" pitchFamily="18" charset="0"/>
                <a:cs typeface="Times New Roman" pitchFamily="18" charset="0"/>
              </a:rPr>
              <a:t>, “NBTI-aware flip-flop characterization and design,” in Proc. 44th ACM GLSVLSI, 2008, pp. 29–34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S. V. Kumar, C. H. Kim, and S. S. </a:t>
            </a:r>
            <a:r>
              <a:rPr lang="en-IN" sz="1800" dirty="0" err="1" smtClean="0">
                <a:latin typeface="Times New Roman" pitchFamily="18" charset="0"/>
                <a:cs typeface="Times New Roman" pitchFamily="18" charset="0"/>
              </a:rPr>
              <a:t>Sapatnekar</a:t>
            </a:r>
            <a:r>
              <a:rPr lang="en-IN" sz="1800" dirty="0" smtClean="0">
                <a:latin typeface="Times New Roman" pitchFamily="18" charset="0"/>
                <a:cs typeface="Times New Roman" pitchFamily="18" charset="0"/>
              </a:rPr>
              <a:t>, “NBTI-aware synthesis of digital circuits,” in Proc. ACM/IEEE DAC, Jun. 2007, pp. 370–375.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A. </a:t>
            </a:r>
            <a:r>
              <a:rPr lang="en-IN" sz="1800" dirty="0" err="1" smtClean="0">
                <a:latin typeface="Times New Roman" pitchFamily="18" charset="0"/>
                <a:cs typeface="Times New Roman" pitchFamily="18" charset="0"/>
              </a:rPr>
              <a:t>Calimera</a:t>
            </a:r>
            <a:r>
              <a:rPr lang="en-IN" sz="1800" dirty="0" smtClean="0">
                <a:latin typeface="Times New Roman" pitchFamily="18" charset="0"/>
                <a:cs typeface="Times New Roman" pitchFamily="18" charset="0"/>
              </a:rPr>
              <a:t>, E. </a:t>
            </a:r>
            <a:r>
              <a:rPr lang="en-IN" sz="1800" dirty="0" err="1" smtClean="0">
                <a:latin typeface="Times New Roman" pitchFamily="18" charset="0"/>
                <a:cs typeface="Times New Roman" pitchFamily="18" charset="0"/>
              </a:rPr>
              <a:t>Macii</a:t>
            </a:r>
            <a:r>
              <a:rPr lang="en-IN" sz="1800" dirty="0" smtClean="0">
                <a:latin typeface="Times New Roman" pitchFamily="18" charset="0"/>
                <a:cs typeface="Times New Roman" pitchFamily="18" charset="0"/>
              </a:rPr>
              <a:t>, and M. </a:t>
            </a:r>
            <a:r>
              <a:rPr lang="en-IN" sz="1800" dirty="0" err="1" smtClean="0">
                <a:latin typeface="Times New Roman" pitchFamily="18" charset="0"/>
                <a:cs typeface="Times New Roman" pitchFamily="18" charset="0"/>
              </a:rPr>
              <a:t>Poncino</a:t>
            </a:r>
            <a:r>
              <a:rPr lang="en-IN" sz="1800" dirty="0" smtClean="0">
                <a:latin typeface="Times New Roman" pitchFamily="18" charset="0"/>
                <a:cs typeface="Times New Roman" pitchFamily="18" charset="0"/>
              </a:rPr>
              <a:t>, “Design </a:t>
            </a:r>
            <a:r>
              <a:rPr lang="en-IN" sz="1800" dirty="0" err="1" smtClean="0">
                <a:latin typeface="Times New Roman" pitchFamily="18" charset="0"/>
                <a:cs typeface="Times New Roman" pitchFamily="18" charset="0"/>
              </a:rPr>
              <a:t>techniqures</a:t>
            </a:r>
            <a:r>
              <a:rPr lang="en-IN" sz="1800" dirty="0" smtClean="0">
                <a:latin typeface="Times New Roman" pitchFamily="18" charset="0"/>
                <a:cs typeface="Times New Roman" pitchFamily="18" charset="0"/>
              </a:rPr>
              <a:t> for </a:t>
            </a:r>
            <a:r>
              <a:rPr lang="en-IN" sz="1800" dirty="0" err="1" smtClean="0">
                <a:latin typeface="Times New Roman" pitchFamily="18" charset="0"/>
                <a:cs typeface="Times New Roman" pitchFamily="18" charset="0"/>
              </a:rPr>
              <a:t>NBTItolerant</a:t>
            </a:r>
            <a:r>
              <a:rPr lang="en-IN" sz="1800" dirty="0" smtClean="0">
                <a:latin typeface="Times New Roman" pitchFamily="18" charset="0"/>
                <a:cs typeface="Times New Roman" pitchFamily="18" charset="0"/>
              </a:rPr>
              <a:t> power-gating architecture,” IEEE Trans. Circuits Syst., Exp. Briefs, vol. 59, no. 4, pp. 249–253, Apr. 2012.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K.-C. Wu and D. </a:t>
            </a:r>
            <a:r>
              <a:rPr lang="en-IN" sz="1800" dirty="0" err="1" smtClean="0">
                <a:latin typeface="Times New Roman" pitchFamily="18" charset="0"/>
                <a:cs typeface="Times New Roman" pitchFamily="18" charset="0"/>
              </a:rPr>
              <a:t>Marculescu</a:t>
            </a:r>
            <a:r>
              <a:rPr lang="en-IN" sz="1800" dirty="0" smtClean="0">
                <a:latin typeface="Times New Roman" pitchFamily="18" charset="0"/>
                <a:cs typeface="Times New Roman" pitchFamily="18" charset="0"/>
              </a:rPr>
              <a:t>, “Joint logic restructuring and pin reordering against NBTI-induced performance degradation,” in Proc. DATE, 2009, pp. 75–80.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Y. Lee and T. Kim, “A fine-grained technique of NBTI-aware voltage scaling and body biasing for standard cell based designs,” in Proc. ASPDAC, 2011, pp. 603–608.</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1739</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Aging-Aware Reliable Multiplier Design With Adaptive Hold Logic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2022-02-15T15:25:15Z</dcterms:modified>
</cp:coreProperties>
</file>