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2/15/2022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IN" b="1" dirty="0" smtClean="0">
                <a:latin typeface="Times New Roman" pitchFamily="18" charset="0"/>
                <a:cs typeface="Times New Roman" pitchFamily="18" charset="0"/>
              </a:rPr>
              <a:t>A Low-Complexity Multiple Error Correcting Architecture Using Novel Cross Parity Codes Over GF(2m)</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novel low-complexity cross parity code, with a wide range of multiple bit error correction capability at a lower overhead, for improving the reliability in circuits over GF(2m). For an m input circuit, the proposed scheme can correct m ≤ </a:t>
            </a:r>
            <a:r>
              <a:rPr lang="en-IN" sz="2000" dirty="0" err="1" smtClean="0">
                <a:latin typeface="Times New Roman" pitchFamily="18" charset="0"/>
                <a:cs typeface="Times New Roman" pitchFamily="18" charset="0"/>
              </a:rPr>
              <a:t>Dw</a:t>
            </a:r>
            <a:r>
              <a:rPr lang="en-IN" sz="2000" dirty="0" smtClean="0">
                <a:latin typeface="Times New Roman" pitchFamily="18" charset="0"/>
                <a:cs typeface="Times New Roman" pitchFamily="18" charset="0"/>
              </a:rPr>
              <a:t> ≤ 3m/2 −1 multiple error combinations out of all the possible 2m − 1 errors, which is superior to many existing approaches. From the mathematical and practical evaluations, the best case error correction is m/2 bit errors. Tests on 80-bit parallel and, for the first time, on 163-bit Federal Information Processing Standard/National Institute of Standards and Technology (FIPS/NIST) standard word-level Galois field (GF) multipliers, suggest that it requires only 106% and 170% area overheads, respectively, which is lower than the existing approaches, while error injection-based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analysis demonstrates its wider error correction capability.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advantages are evident from the sheer number of published FPGA-based LDPC decoder designs that exist in the open literature, which will be compared later in this </a:t>
            </a:r>
            <a:r>
              <a:rPr lang="en-IN" sz="2000" dirty="0" smtClean="0">
                <a:latin typeface="Times New Roman" pitchFamily="18" charset="0"/>
                <a:cs typeface="Times New Roman" pitchFamily="18" charset="0"/>
              </a:rPr>
              <a:t>paper.</a:t>
            </a:r>
          </a:p>
          <a:p>
            <a:pPr algn="just">
              <a:lnSpc>
                <a:spcPct val="150000"/>
              </a:lnSpc>
            </a:pPr>
            <a:r>
              <a:rPr lang="en-IN" sz="2000" dirty="0" smtClean="0">
                <a:latin typeface="Times New Roman" pitchFamily="18" charset="0"/>
                <a:cs typeface="Times New Roman" pitchFamily="18" charset="0"/>
              </a:rPr>
              <a:t>Many scheduling variations exist, but the three most common schedules are described here, namely </a:t>
            </a:r>
            <a:r>
              <a:rPr lang="en-IN" sz="2000" dirty="0" smtClean="0">
                <a:latin typeface="Times New Roman" pitchFamily="18" charset="0"/>
                <a:cs typeface="Times New Roman" pitchFamily="18" charset="0"/>
              </a:rPr>
              <a:t>flooding, </a:t>
            </a:r>
            <a:r>
              <a:rPr lang="en-IN" sz="2000" dirty="0" smtClean="0">
                <a:latin typeface="Times New Roman" pitchFamily="18" charset="0"/>
                <a:cs typeface="Times New Roman" pitchFamily="18" charset="0"/>
              </a:rPr>
              <a:t>Layered Belief Propagation (</a:t>
            </a:r>
            <a:r>
              <a:rPr lang="en-IN" sz="2000" dirty="0" smtClean="0">
                <a:latin typeface="Times New Roman" pitchFamily="18" charset="0"/>
                <a:cs typeface="Times New Roman" pitchFamily="18" charset="0"/>
              </a:rPr>
              <a:t>LBP)and </a:t>
            </a:r>
            <a:r>
              <a:rPr lang="en-IN" sz="2000" dirty="0" smtClean="0">
                <a:latin typeface="Times New Roman" pitchFamily="18" charset="0"/>
                <a:cs typeface="Times New Roman" pitchFamily="18" charset="0"/>
              </a:rPr>
              <a:t>Informed Dynamic Scheduling (IDS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everal </a:t>
            </a:r>
            <a:r>
              <a:rPr lang="en-IN" sz="2000" dirty="0" smtClean="0">
                <a:latin typeface="Times New Roman" pitchFamily="18" charset="0"/>
                <a:cs typeface="Times New Roman" pitchFamily="18" charset="0"/>
              </a:rPr>
              <a:t>variations of the LDPC decoding algorithm exist. Some algorithms vary from each other only slightly, while others may employ vastly different mathematical concepts.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inevitably hinders innovation within the field, since every prospective designer is required to commence by implementing a basic structure, rather than improving an existing design.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underlying problem of including features for indicating the occurrence of an error to the outside world is that it may also alert an attacker, intent on IP theft, of the circuits internal activity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to the size of the factor graph and the degrees of its nodes, the position of the edges within the factor graph also has a significant impact on the associated error correction performance, as well as upon the decoding </a:t>
            </a:r>
            <a:r>
              <a:rPr lang="en-IN" sz="2000" dirty="0" smtClean="0">
                <a:latin typeface="Times New Roman" pitchFamily="18" charset="0"/>
                <a:cs typeface="Times New Roman" pitchFamily="18" charset="0"/>
              </a:rPr>
              <a:t>complexity.</a:t>
            </a:r>
          </a:p>
          <a:p>
            <a:pPr algn="just">
              <a:lnSpc>
                <a:spcPct val="150000"/>
              </a:lnSpc>
            </a:pPr>
            <a:r>
              <a:rPr lang="en-IN" sz="2000" dirty="0" smtClean="0">
                <a:latin typeface="Times New Roman" pitchFamily="18" charset="0"/>
                <a:cs typeface="Times New Roman" pitchFamily="18" charset="0"/>
              </a:rPr>
              <a:t>This could be crudely factored into the results by dividing the processing throughput by the clock frequency, but doing so would then negate the impact of other parameters such as the critical path length</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original LDPC code construction method proposed by </a:t>
            </a:r>
            <a:r>
              <a:rPr lang="en-IN" sz="2000" dirty="0" err="1" smtClean="0">
                <a:latin typeface="Times New Roman" pitchFamily="18" charset="0"/>
                <a:cs typeface="Times New Roman" pitchFamily="18" charset="0"/>
              </a:rPr>
              <a:t>Gallager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involves stacking Dc number of </a:t>
            </a:r>
            <a:r>
              <a:rPr lang="en-IN" sz="2000" dirty="0" err="1" smtClean="0">
                <a:latin typeface="Times New Roman" pitchFamily="18" charset="0"/>
                <a:cs typeface="Times New Roman" pitchFamily="18" charset="0"/>
              </a:rPr>
              <a:t>submatrices</a:t>
            </a:r>
            <a:r>
              <a:rPr lang="en-IN" sz="2000" dirty="0" smtClean="0">
                <a:latin typeface="Times New Roman" pitchFamily="18" charset="0"/>
                <a:cs typeface="Times New Roman" pitchFamily="18" charset="0"/>
              </a:rPr>
              <a:t> on top of each </a:t>
            </a:r>
            <a:r>
              <a:rPr lang="en-IN" sz="2000" dirty="0" smtClean="0">
                <a:latin typeface="Times New Roman" pitchFamily="18" charset="0"/>
                <a:cs typeface="Times New Roman" pitchFamily="18" charset="0"/>
              </a:rPr>
              <a:t>other.</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an approximate metric based on the fundamental building blocks of FPGAs, namely the 4LUT and the </a:t>
            </a:r>
            <a:r>
              <a:rPr lang="en-IN" sz="2000" dirty="0" smtClean="0">
                <a:latin typeface="Times New Roman" pitchFamily="18" charset="0"/>
                <a:cs typeface="Times New Roman" pitchFamily="18" charset="0"/>
              </a:rPr>
              <a:t>FF.</a:t>
            </a:r>
          </a:p>
          <a:p>
            <a:pPr algn="just">
              <a:lnSpc>
                <a:spcPct val="150000"/>
              </a:lnSpc>
            </a:pPr>
            <a:r>
              <a:rPr lang="en-IN" sz="2000" dirty="0" smtClean="0">
                <a:latin typeface="Times New Roman" pitchFamily="18" charset="0"/>
                <a:cs typeface="Times New Roman" pitchFamily="18" charset="0"/>
              </a:rPr>
              <a:t>In our proposed architecture, two memory blocks are utilized, one for the input LLR values (PMEM) and one for the check to variable messages (RMEM). Assume that all input LLRs and exchanged messages are quantized on bits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proposed CNBP architecture, two minimum values of bit-width, a minimum index of bit-width , and -sign values are stored in RMEM for each decoding </a:t>
            </a:r>
            <a:r>
              <a:rPr lang="en-IN" sz="2000" dirty="0" smtClean="0">
                <a:latin typeface="Times New Roman" pitchFamily="18" charset="0"/>
                <a:cs typeface="Times New Roman" pitchFamily="18" charset="0"/>
              </a:rPr>
              <a:t>layer.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through </a:t>
            </a:r>
            <a:r>
              <a:rPr lang="en-IN" sz="2000" dirty="0" smtClean="0">
                <a:latin typeface="Times New Roman" pitchFamily="18" charset="0"/>
                <a:cs typeface="Times New Roman" pitchFamily="18" charset="0"/>
              </a:rPr>
              <a:t>comparison with other error correction schemes, along with a fully random error injection analysis, have been carried out to validate the performance of the proposed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proposed technique has been analyzed with both bit-parallel and digit-serial multipliers of various complexities over binary extension fields by subjecting them to multiple bit errors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for a realistic measure of the performance, a 163-bit digit-serial multiplier, which is considered to be the standard for Public Key Cryptography set by NIST and FIPS, is also made error tolerant with the proposed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Bit-parallel multipliers are mainly used in applications requiring very high </a:t>
            </a:r>
            <a:r>
              <a:rPr lang="en-IN" sz="2000" dirty="0" smtClean="0">
                <a:latin typeface="Times New Roman" pitchFamily="18" charset="0"/>
                <a:cs typeface="Times New Roman" pitchFamily="18" charset="0"/>
              </a:rPr>
              <a:t>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 the importance of eliminating errors in cryptographic computations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Boneh, R. A. DeMillo, and R. J. Lipton,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present a model for attacking various cryptographic schemes by taking advantage of random hardware faults. The model consists of a black-box containing some cryptographic secret.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On-line error detection and correction in storage elements with cross-parity check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Pflanz, K. Walther, C. Galke, and H. Vierhaus,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proposes the cross-parity check as a method for an on-line detection of multiple bit-errors in storage elements of microprocessors like registers or register files.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Microcomputer reliability improvement using triple modular redundancy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F. Wakerly,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Triple-modular redundancy (TMR) is a classical technique for improving the reliability of digital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hybrid scheme for concurrent error detection of multiplication over finite fields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Ansari and I. Verbauwhede,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scheme is faster and smaller than simple-parity-bit schemes and provides the same or better error detection capability.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371601"/>
            <a:ext cx="6781799" cy="4876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proposed a multiple bit error correction scheme based on cross parity codes for digital circuits to provide enhanced assurance for safety critical applications, with lower overheads compared with existing techniques. We showed that the proposed technique can correct up to 3m/2 − 1 error combinations out of all the possible error combinations, and can simultaneously correct up to m/2-bit errors per input. A comprehensive fault injection analysis showed that the proposed technique can correct a much wider range of errors with lower overheads. Thus, the proposed scheme could be particularly useful in applications, which constitute multiple internal node </a:t>
            </a:r>
            <a:r>
              <a:rPr lang="en-IN" dirty="0" err="1" smtClean="0">
                <a:latin typeface="Times New Roman" pitchFamily="18" charset="0"/>
                <a:cs typeface="Times New Roman" pitchFamily="18" charset="0"/>
              </a:rPr>
              <a:t>fanouts</a:t>
            </a:r>
            <a:r>
              <a:rPr lang="en-IN" dirty="0" smtClean="0">
                <a:latin typeface="Times New Roman" pitchFamily="18" charset="0"/>
                <a:cs typeface="Times New Roman" pitchFamily="18" charset="0"/>
              </a:rPr>
              <a:t>, where a single fault at an internal node can manifest as multiple errors at the output. Even though the proposed scheme is tested with GF multiplier circuits, it can be extended to any digital circuits whose parity can be computed as mentioned in this paper.</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1700" dirty="0" smtClean="0">
                <a:latin typeface="Times New Roman" pitchFamily="18" charset="0"/>
                <a:cs typeface="Times New Roman" pitchFamily="18" charset="0"/>
              </a:rPr>
              <a:t>[1] D. </a:t>
            </a:r>
            <a:r>
              <a:rPr lang="en-IN" sz="1700" dirty="0" err="1" smtClean="0">
                <a:latin typeface="Times New Roman" pitchFamily="18" charset="0"/>
                <a:cs typeface="Times New Roman" pitchFamily="18" charset="0"/>
              </a:rPr>
              <a:t>Boneh</a:t>
            </a:r>
            <a:r>
              <a:rPr lang="en-IN" sz="1700" dirty="0" smtClean="0">
                <a:latin typeface="Times New Roman" pitchFamily="18" charset="0"/>
                <a:cs typeface="Times New Roman" pitchFamily="18" charset="0"/>
              </a:rPr>
              <a:t>, R. A. </a:t>
            </a:r>
            <a:r>
              <a:rPr lang="en-IN" sz="1700" dirty="0" err="1" smtClean="0">
                <a:latin typeface="Times New Roman" pitchFamily="18" charset="0"/>
                <a:cs typeface="Times New Roman" pitchFamily="18" charset="0"/>
              </a:rPr>
              <a:t>DeMillo</a:t>
            </a:r>
            <a:r>
              <a:rPr lang="en-IN" sz="1700" dirty="0" smtClean="0">
                <a:latin typeface="Times New Roman" pitchFamily="18" charset="0"/>
                <a:cs typeface="Times New Roman" pitchFamily="18" charset="0"/>
              </a:rPr>
              <a:t>, and R. J. Lipton, “On the importance of eliminating errors in cryptographic computations,” J. </a:t>
            </a:r>
            <a:r>
              <a:rPr lang="en-IN" sz="1700" dirty="0" err="1" smtClean="0">
                <a:latin typeface="Times New Roman" pitchFamily="18" charset="0"/>
                <a:cs typeface="Times New Roman" pitchFamily="18" charset="0"/>
              </a:rPr>
              <a:t>Cryptol</a:t>
            </a:r>
            <a:r>
              <a:rPr lang="en-IN" sz="1700" dirty="0" smtClean="0">
                <a:latin typeface="Times New Roman" pitchFamily="18" charset="0"/>
                <a:cs typeface="Times New Roman" pitchFamily="18" charset="0"/>
              </a:rPr>
              <a:t>., vol. 14, no. 2, pp. 101–119, 2001.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M. </a:t>
            </a:r>
            <a:r>
              <a:rPr lang="en-IN" sz="1700" dirty="0" err="1" smtClean="0">
                <a:latin typeface="Times New Roman" pitchFamily="18" charset="0"/>
                <a:cs typeface="Times New Roman" pitchFamily="18" charset="0"/>
              </a:rPr>
              <a:t>Pflanz</a:t>
            </a:r>
            <a:r>
              <a:rPr lang="en-IN" sz="1700" dirty="0" smtClean="0">
                <a:latin typeface="Times New Roman" pitchFamily="18" charset="0"/>
                <a:cs typeface="Times New Roman" pitchFamily="18" charset="0"/>
              </a:rPr>
              <a:t>, K. Walther, C. </a:t>
            </a:r>
            <a:r>
              <a:rPr lang="en-IN" sz="1700" dirty="0" err="1" smtClean="0">
                <a:latin typeface="Times New Roman" pitchFamily="18" charset="0"/>
                <a:cs typeface="Times New Roman" pitchFamily="18" charset="0"/>
              </a:rPr>
              <a:t>Galke</a:t>
            </a:r>
            <a:r>
              <a:rPr lang="en-IN" sz="1700" dirty="0" smtClean="0">
                <a:latin typeface="Times New Roman" pitchFamily="18" charset="0"/>
                <a:cs typeface="Times New Roman" pitchFamily="18" charset="0"/>
              </a:rPr>
              <a:t>, and H. </a:t>
            </a:r>
            <a:r>
              <a:rPr lang="en-IN" sz="1700" dirty="0" err="1" smtClean="0">
                <a:latin typeface="Times New Roman" pitchFamily="18" charset="0"/>
                <a:cs typeface="Times New Roman" pitchFamily="18" charset="0"/>
              </a:rPr>
              <a:t>Vierhaus</a:t>
            </a:r>
            <a:r>
              <a:rPr lang="en-IN" sz="1700" dirty="0" smtClean="0">
                <a:latin typeface="Times New Roman" pitchFamily="18" charset="0"/>
                <a:cs typeface="Times New Roman" pitchFamily="18" charset="0"/>
              </a:rPr>
              <a:t>, “On-line error detection and correction in storage elements with cross-parity check,” in Proc. 8th IEEE Int. On-Line Test. Workshop, 2002, pp. 69–73.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J. F. </a:t>
            </a:r>
            <a:r>
              <a:rPr lang="en-IN" sz="1700" dirty="0" err="1" smtClean="0">
                <a:latin typeface="Times New Roman" pitchFamily="18" charset="0"/>
                <a:cs typeface="Times New Roman" pitchFamily="18" charset="0"/>
              </a:rPr>
              <a:t>Wakerly</a:t>
            </a:r>
            <a:r>
              <a:rPr lang="en-IN" sz="1700" dirty="0" smtClean="0">
                <a:latin typeface="Times New Roman" pitchFamily="18" charset="0"/>
                <a:cs typeface="Times New Roman" pitchFamily="18" charset="0"/>
              </a:rPr>
              <a:t>, “Microcomputer reliability improvement using </a:t>
            </a:r>
            <a:r>
              <a:rPr lang="en-IN" sz="1700" dirty="0" err="1" smtClean="0">
                <a:latin typeface="Times New Roman" pitchFamily="18" charset="0"/>
                <a:cs typeface="Times New Roman" pitchFamily="18" charset="0"/>
              </a:rPr>
              <a:t>triplemodular</a:t>
            </a:r>
            <a:r>
              <a:rPr lang="en-IN" sz="1700" dirty="0" smtClean="0">
                <a:latin typeface="Times New Roman" pitchFamily="18" charset="0"/>
                <a:cs typeface="Times New Roman" pitchFamily="18" charset="0"/>
              </a:rPr>
              <a:t> redundancy,” Proc. IEEE, vol. 64, no. 6, pp. 889–895, Jun. 1976.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S. </a:t>
            </a:r>
            <a:r>
              <a:rPr lang="en-IN" sz="1700" dirty="0" err="1" smtClean="0">
                <a:latin typeface="Times New Roman" pitchFamily="18" charset="0"/>
                <a:cs typeface="Times New Roman" pitchFamily="18" charset="0"/>
              </a:rPr>
              <a:t>Pontarelli</a:t>
            </a:r>
            <a:r>
              <a:rPr lang="en-IN" sz="1700" dirty="0" smtClean="0">
                <a:latin typeface="Times New Roman" pitchFamily="18" charset="0"/>
                <a:cs typeface="Times New Roman" pitchFamily="18" charset="0"/>
              </a:rPr>
              <a:t> and A. </a:t>
            </a:r>
            <a:r>
              <a:rPr lang="en-IN" sz="1700" dirty="0" err="1" smtClean="0">
                <a:latin typeface="Times New Roman" pitchFamily="18" charset="0"/>
                <a:cs typeface="Times New Roman" pitchFamily="18" charset="0"/>
              </a:rPr>
              <a:t>Salsano</a:t>
            </a:r>
            <a:r>
              <a:rPr lang="en-IN" sz="1700" dirty="0" smtClean="0">
                <a:latin typeface="Times New Roman" pitchFamily="18" charset="0"/>
                <a:cs typeface="Times New Roman" pitchFamily="18" charset="0"/>
              </a:rPr>
              <a:t>, “On the use of </a:t>
            </a:r>
            <a:r>
              <a:rPr lang="en-IN" sz="1700" dirty="0" err="1" smtClean="0">
                <a:latin typeface="Times New Roman" pitchFamily="18" charset="0"/>
                <a:cs typeface="Times New Roman" pitchFamily="18" charset="0"/>
              </a:rPr>
              <a:t>Karatsuba</a:t>
            </a:r>
            <a:r>
              <a:rPr lang="en-IN" sz="1700" dirty="0" smtClean="0">
                <a:latin typeface="Times New Roman" pitchFamily="18" charset="0"/>
                <a:cs typeface="Times New Roman" pitchFamily="18" charset="0"/>
              </a:rPr>
              <a:t> formula to detect errors in GF((2n) n) multipliers,” IET Circuits, Devices Syst., vol. 6, no. 3, pp. 152–158, May 2012.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B. </a:t>
            </a:r>
            <a:r>
              <a:rPr lang="en-IN" sz="1700" dirty="0" err="1" smtClean="0">
                <a:latin typeface="Times New Roman" pitchFamily="18" charset="0"/>
                <a:cs typeface="Times New Roman" pitchFamily="18" charset="0"/>
              </a:rPr>
              <a:t>Ansari</a:t>
            </a:r>
            <a:r>
              <a:rPr lang="en-IN" sz="1700" dirty="0" smtClean="0">
                <a:latin typeface="Times New Roman" pitchFamily="18" charset="0"/>
                <a:cs typeface="Times New Roman" pitchFamily="18" charset="0"/>
              </a:rPr>
              <a:t> and I. </a:t>
            </a:r>
            <a:r>
              <a:rPr lang="en-IN" sz="1700" dirty="0" err="1" smtClean="0">
                <a:latin typeface="Times New Roman" pitchFamily="18" charset="0"/>
                <a:cs typeface="Times New Roman" pitchFamily="18" charset="0"/>
              </a:rPr>
              <a:t>Verbauwhede</a:t>
            </a:r>
            <a:r>
              <a:rPr lang="en-IN" sz="1700" dirty="0" smtClean="0">
                <a:latin typeface="Times New Roman" pitchFamily="18" charset="0"/>
                <a:cs typeface="Times New Roman" pitchFamily="18" charset="0"/>
              </a:rPr>
              <a:t>, “A hybrid scheme for concurrent error detection of multiplication over finite fields,” in Proc. IEEE 25th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Defect Fault Tolerance VLSI Syst., Oct. 2010, pp. 399–407.</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Mathew, A. M. Jabir, H. </a:t>
            </a:r>
            <a:r>
              <a:rPr lang="en-IN" sz="1600" dirty="0" err="1" smtClean="0">
                <a:latin typeface="Times New Roman" pitchFamily="18" charset="0"/>
                <a:cs typeface="Times New Roman" pitchFamily="18" charset="0"/>
              </a:rPr>
              <a:t>Rahaman</a:t>
            </a:r>
            <a:r>
              <a:rPr lang="en-IN" sz="1600" dirty="0" smtClean="0">
                <a:latin typeface="Times New Roman" pitchFamily="18" charset="0"/>
                <a:cs typeface="Times New Roman" pitchFamily="18" charset="0"/>
              </a:rPr>
              <a:t>, and D. K. </a:t>
            </a:r>
            <a:r>
              <a:rPr lang="en-IN" sz="1600" dirty="0" err="1" smtClean="0">
                <a:latin typeface="Times New Roman" pitchFamily="18" charset="0"/>
                <a:cs typeface="Times New Roman" pitchFamily="18" charset="0"/>
              </a:rPr>
              <a:t>Pradhan</a:t>
            </a:r>
            <a:r>
              <a:rPr lang="en-IN" sz="1600" dirty="0" smtClean="0">
                <a:latin typeface="Times New Roman" pitchFamily="18" charset="0"/>
                <a:cs typeface="Times New Roman" pitchFamily="18" charset="0"/>
              </a:rPr>
              <a:t>, “Single error correctable bit parallel multipliers over GF(2m),” IET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Digital </a:t>
            </a:r>
            <a:r>
              <a:rPr lang="en-IN" sz="1600" dirty="0" err="1" smtClean="0">
                <a:latin typeface="Times New Roman" pitchFamily="18" charset="0"/>
                <a:cs typeface="Times New Roman" pitchFamily="18" charset="0"/>
              </a:rPr>
              <a:t>Techn</a:t>
            </a:r>
            <a:r>
              <a:rPr lang="en-IN" sz="1600" dirty="0" smtClean="0">
                <a:latin typeface="Times New Roman" pitchFamily="18" charset="0"/>
                <a:cs typeface="Times New Roman" pitchFamily="18" charset="0"/>
              </a:rPr>
              <a:t>., vol. 3, no. 3, pp. 281–288, May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N. </a:t>
            </a:r>
            <a:r>
              <a:rPr lang="en-IN" sz="1600" dirty="0" err="1" smtClean="0">
                <a:latin typeface="Times New Roman" pitchFamily="18" charset="0"/>
                <a:cs typeface="Times New Roman" pitchFamily="18" charset="0"/>
              </a:rPr>
              <a:t>Alves</a:t>
            </a:r>
            <a:r>
              <a:rPr lang="en-IN" sz="1600" dirty="0" smtClean="0">
                <a:latin typeface="Times New Roman" pitchFamily="18" charset="0"/>
                <a:cs typeface="Times New Roman" pitchFamily="18" charset="0"/>
              </a:rPr>
              <a:t>, “State of the art techniques for detecting transient errors in electrical circuits,” IEEE Potentials, vol. 30, no. 3, pp. 30–35, May/Jun.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 </a:t>
            </a:r>
            <a:r>
              <a:rPr lang="en-IN" sz="1600" dirty="0" err="1" smtClean="0">
                <a:latin typeface="Times New Roman" pitchFamily="18" charset="0"/>
                <a:cs typeface="Times New Roman" pitchFamily="18" charset="0"/>
              </a:rPr>
              <a:t>Metra</a:t>
            </a:r>
            <a:r>
              <a:rPr lang="en-IN" sz="1600" dirty="0" smtClean="0">
                <a:latin typeface="Times New Roman" pitchFamily="18" charset="0"/>
                <a:cs typeface="Times New Roman" pitchFamily="18" charset="0"/>
              </a:rPr>
              <a:t>, D. Rossi, M. </a:t>
            </a:r>
            <a:r>
              <a:rPr lang="en-IN" sz="1600" dirty="0" err="1" smtClean="0">
                <a:latin typeface="Times New Roman" pitchFamily="18" charset="0"/>
                <a:cs typeface="Times New Roman" pitchFamily="18" charset="0"/>
              </a:rPr>
              <a:t>Omana</a:t>
            </a:r>
            <a:r>
              <a:rPr lang="en-IN" sz="1600" dirty="0" smtClean="0">
                <a:latin typeface="Times New Roman" pitchFamily="18" charset="0"/>
                <a:cs typeface="Times New Roman" pitchFamily="18" charset="0"/>
              </a:rPr>
              <a:t>, A. Jas, and R. </a:t>
            </a:r>
            <a:r>
              <a:rPr lang="en-IN" sz="1600" dirty="0" err="1" smtClean="0">
                <a:latin typeface="Times New Roman" pitchFamily="18" charset="0"/>
                <a:cs typeface="Times New Roman" pitchFamily="18" charset="0"/>
              </a:rPr>
              <a:t>Galivanche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Functioninherent</a:t>
            </a:r>
            <a:r>
              <a:rPr lang="en-IN" sz="1600" dirty="0" smtClean="0">
                <a:latin typeface="Times New Roman" pitchFamily="18" charset="0"/>
                <a:cs typeface="Times New Roman" pitchFamily="18" charset="0"/>
              </a:rPr>
              <a:t> code checking: A new low cost online testing approach for high performance microprocessor control logic,” in Proc. 13th Eur. Test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May 2008, pp. 171–176.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Poolakkaparambil</a:t>
            </a:r>
            <a:r>
              <a:rPr lang="en-IN" sz="1600" dirty="0" smtClean="0">
                <a:latin typeface="Times New Roman" pitchFamily="18" charset="0"/>
                <a:cs typeface="Times New Roman" pitchFamily="18" charset="0"/>
              </a:rPr>
              <a:t>, J. Mathew, A. M. Jabir, D. K. </a:t>
            </a:r>
            <a:r>
              <a:rPr lang="en-IN" sz="1600" dirty="0" err="1" smtClean="0">
                <a:latin typeface="Times New Roman" pitchFamily="18" charset="0"/>
                <a:cs typeface="Times New Roman" pitchFamily="18" charset="0"/>
              </a:rPr>
              <a:t>Pradhan</a:t>
            </a:r>
            <a:r>
              <a:rPr lang="en-IN" sz="1600" dirty="0" smtClean="0">
                <a:latin typeface="Times New Roman" pitchFamily="18" charset="0"/>
                <a:cs typeface="Times New Roman" pitchFamily="18" charset="0"/>
              </a:rPr>
              <a:t>, and S. P. </a:t>
            </a:r>
            <a:r>
              <a:rPr lang="en-IN" sz="1600" dirty="0" err="1" smtClean="0">
                <a:latin typeface="Times New Roman" pitchFamily="18" charset="0"/>
                <a:cs typeface="Times New Roman" pitchFamily="18" charset="0"/>
              </a:rPr>
              <a:t>Mohanty</a:t>
            </a:r>
            <a:r>
              <a:rPr lang="en-IN" sz="1600" dirty="0" smtClean="0">
                <a:latin typeface="Times New Roman" pitchFamily="18" charset="0"/>
                <a:cs typeface="Times New Roman" pitchFamily="18" charset="0"/>
              </a:rPr>
              <a:t>, “BCH code based multiple bit error correction in finite field multiplier circuits,” in Proc. 12th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Qual. Electron. Des., Mar. 2011, pp. 615–620.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W. T. Huang, C. Chang, C. W. </a:t>
            </a:r>
            <a:r>
              <a:rPr lang="en-IN" sz="1600" dirty="0" err="1" smtClean="0">
                <a:latin typeface="Times New Roman" pitchFamily="18" charset="0"/>
                <a:cs typeface="Times New Roman" pitchFamily="18" charset="0"/>
              </a:rPr>
              <a:t>Chiou</a:t>
            </a:r>
            <a:r>
              <a:rPr lang="en-IN" sz="1600" dirty="0" smtClean="0">
                <a:latin typeface="Times New Roman" pitchFamily="18" charset="0"/>
                <a:cs typeface="Times New Roman" pitchFamily="18" charset="0"/>
              </a:rPr>
              <a:t>, and F. H. Chou, “Concurrent error detection and correction in a polynomial basis multiplier over GF(2n),” IET Inf. Security, vol. 4, no. 3, pp. 111–124, Sep. 2010.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1501</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Low-Complexity Multiple Error Correcting Architecture Using Novel Cross Parity Codes Over GF(2m)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2022-02-15T14:37:20Z</dcterms:modified>
</cp:coreProperties>
</file>