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10200"/>
          </a:xfrm>
        </p:spPr>
        <p:txBody>
          <a:bodyPr>
            <a:normAutofit/>
          </a:bodyPr>
          <a:lstStyle/>
          <a:p>
            <a:pPr algn="ctr"/>
            <a:r>
              <a:rPr lang="en-IN" b="1" dirty="0" smtClean="0">
                <a:latin typeface="Times New Roman" pitchFamily="18" charset="0"/>
                <a:cs typeface="Times New Roman" pitchFamily="18" charset="0"/>
              </a:rPr>
              <a:t>A Low-Power Architecture for the Design of a One-Dimensional Median Filter</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brief presents a low-power architecture for the design of a one-dimension median filter. It is a word-level two-stage pipelined filter, receiving an input sample and generating a median output at each machine cycle. The power consumption is reduced by decreasing the number of signal transitions in the circuit. This can be done by keeping the stored samples immobile in the window through the use of a token ring in our architecture. The experimental results have shown that, at the expense of some additional area cost, the power consumption can be successfully reduced.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an input sample enters the window, the sorting of existing samples is reused in generating the new median output.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median filter offers comparable search performance, scalability and lower cost than existing median </a:t>
            </a:r>
            <a:r>
              <a:rPr lang="en-IN" sz="2000" dirty="0" smtClean="0">
                <a:latin typeface="Times New Roman" pitchFamily="18" charset="0"/>
                <a:cs typeface="Times New Roman" pitchFamily="18" charset="0"/>
              </a:rPr>
              <a:t>filter.</a:t>
            </a:r>
          </a:p>
          <a:p>
            <a:pPr algn="just">
              <a:lnSpc>
                <a:spcPct val="150000"/>
              </a:lnSpc>
            </a:pPr>
            <a:r>
              <a:rPr lang="en-IN" sz="2000" dirty="0" smtClean="0">
                <a:latin typeface="Times New Roman" pitchFamily="18" charset="0"/>
                <a:cs typeface="Times New Roman" pitchFamily="18" charset="0"/>
              </a:rPr>
              <a:t>Short-circuit current exists during the transitions as one network is turned on and the other network is still active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delay increases significantly as the voltage approaches the threshold voltage and the capacitance load for routing and/or pipeline registers increases, there exists an optimal power supply voltage.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conquer this problem, a new median filter architecture targeting low power consumption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problem of the median filter is its high computational cost: the temporal complexity of sorting N values even with the most efficient sorting algorithms is O(</a:t>
            </a:r>
            <a:r>
              <a:rPr lang="en-IN" sz="2000" dirty="0" err="1" smtClean="0">
                <a:latin typeface="Times New Roman" pitchFamily="18" charset="0"/>
                <a:cs typeface="Times New Roman" pitchFamily="18" charset="0"/>
              </a:rPr>
              <a:t>N·log</a:t>
            </a:r>
            <a:r>
              <a:rPr lang="en-IN" sz="2000" dirty="0" smtClean="0">
                <a:latin typeface="Times New Roman" pitchFamily="18" charset="0"/>
                <a:cs typeface="Times New Roman" pitchFamily="18" charset="0"/>
              </a:rPr>
              <a:t> 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low power design problems can be broadly classified into two: analysis and optimization. Analysis problems are concerned about the accurate estimation of the power or energy dissipation at different phases of the design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major criteria to be considered are the impact of circuit delay which affects throughput and performance of circuit.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6096000"/>
          </a:xfrm>
        </p:spPr>
        <p:txBody>
          <a:bodyPr>
            <a:noAutofit/>
          </a:bodyPr>
          <a:lstStyle/>
          <a:p>
            <a:pPr algn="just">
              <a:lnSpc>
                <a:spcPct val="150000"/>
              </a:lnSpc>
            </a:pPr>
            <a:r>
              <a:rPr lang="en-IN" sz="2000" dirty="0" smtClean="0">
                <a:latin typeface="Times New Roman" pitchFamily="18" charset="0"/>
                <a:cs typeface="Times New Roman" pitchFamily="18" charset="0"/>
              </a:rPr>
              <a:t>A modified selective one dimensional median filter design is proposed in this work which is aimed at reducing the power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an efficient design of median-filter hardware, capable of delivering the median value in real-time under stringent requirements on power is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new word level one dimensional filter architecture is proposed, in which the new median output, with a filtering latency of only one clock cycle, is generated at each machine cycle for each incoming sample.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improvement is achieved by performing the deletion and insertion of samples in one clock cycle, and a new control circuit is proposed to govern these two operations.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median filter is a nonlinear filter widely used in digital signal and image processing for the smoothing of signals, suppression of impulse noise, and edge </a:t>
            </a:r>
            <a:r>
              <a:rPr lang="en-IN" sz="2000" dirty="0" smtClean="0">
                <a:latin typeface="Times New Roman" pitchFamily="18" charset="0"/>
                <a:cs typeface="Times New Roman" pitchFamily="18" charset="0"/>
              </a:rPr>
              <a:t>preservation</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imaging sensors is affected by a variety of factors, such as environmental conditions during image acquisition and by the quality of sensing elements themselves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is great interest in understanding how to continue increasing performance without increasing the power dissipation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advent of internet technology and the stupendous growth of multimedia technologies, the design of power efficient real time image and video processing hardware has become a great challenge to designers and researchers. </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Fast median calculation method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Cadenas, G. M. Megson, R. S. Sherratt, and P. Huerta,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ever increasing demand for high image quality requires fast and efficient methods for noise reduction. The best-known order-statistics filter is the median filter.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Robust interfaces for mixed-timing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Chelcea and S. M. Nowick,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presents several low-latency mixed-timing FIFO (first-in-first-out) interfaces designs that interface systems on a chip working at different speeds.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Minimization of switching activities of partial products for designing low-power multipliers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 T.-C. Chen, S. Wang, and Y.-W. Wu,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work presents low-power 2's complement multipliers by minimizing the switching activities of partial products using the radix-4 Booth algorithm.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of an area-efficient one dimensional median filter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R.-D. Chen, P.-Y. Chen, and C.-H. Yeh,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is a word-level filter, storing the samples in the window in descending order according to their values.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371601" y="1447800"/>
            <a:ext cx="7239000" cy="4876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A </a:t>
            </a:r>
            <a:r>
              <a:rPr lang="en-IN" dirty="0" smtClean="0">
                <a:latin typeface="Times New Roman" pitchFamily="18" charset="0"/>
                <a:cs typeface="Times New Roman" pitchFamily="18" charset="0"/>
              </a:rPr>
              <a:t>low-power architecture for the design of a 1-D median filter has been proposed in this brief. The power saving is achieved by adopting a token ring in our design, where the stored samples are kept immobile; only the rank of each sample has to be updated at each new cycle. As can be seen from the experimental results, the power consumption for median filters in practical use has been successfully reduced at the expense of some area overhead.</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6019800"/>
          </a:xfrm>
        </p:spPr>
        <p:txBody>
          <a:bodyPr>
            <a:noAutofit/>
          </a:bodyPr>
          <a:lstStyle/>
          <a:p>
            <a:pPr algn="just">
              <a:lnSpc>
                <a:spcPct val="160000"/>
              </a:lnSpc>
            </a:pPr>
            <a:r>
              <a:rPr lang="en-IN" sz="1700" dirty="0" smtClean="0">
                <a:latin typeface="Times New Roman" pitchFamily="18" charset="0"/>
                <a:cs typeface="Times New Roman" pitchFamily="18" charset="0"/>
              </a:rPr>
              <a:t>[1] J. </a:t>
            </a:r>
            <a:r>
              <a:rPr lang="en-IN" sz="1700" dirty="0" err="1" smtClean="0">
                <a:latin typeface="Times New Roman" pitchFamily="18" charset="0"/>
                <a:cs typeface="Times New Roman" pitchFamily="18" charset="0"/>
              </a:rPr>
              <a:t>Cadenas</a:t>
            </a:r>
            <a:r>
              <a:rPr lang="en-IN" sz="1700" dirty="0" smtClean="0">
                <a:latin typeface="Times New Roman" pitchFamily="18" charset="0"/>
                <a:cs typeface="Times New Roman" pitchFamily="18" charset="0"/>
              </a:rPr>
              <a:t>, G. M. </a:t>
            </a:r>
            <a:r>
              <a:rPr lang="en-IN" sz="1700" dirty="0" err="1" smtClean="0">
                <a:latin typeface="Times New Roman" pitchFamily="18" charset="0"/>
                <a:cs typeface="Times New Roman" pitchFamily="18" charset="0"/>
              </a:rPr>
              <a:t>Megson</a:t>
            </a:r>
            <a:r>
              <a:rPr lang="en-IN" sz="1700" dirty="0" smtClean="0">
                <a:latin typeface="Times New Roman" pitchFamily="18" charset="0"/>
                <a:cs typeface="Times New Roman" pitchFamily="18" charset="0"/>
              </a:rPr>
              <a:t>, R. S. </a:t>
            </a:r>
            <a:r>
              <a:rPr lang="en-IN" sz="1700" dirty="0" err="1" smtClean="0">
                <a:latin typeface="Times New Roman" pitchFamily="18" charset="0"/>
                <a:cs typeface="Times New Roman" pitchFamily="18" charset="0"/>
              </a:rPr>
              <a:t>Sherratt</a:t>
            </a:r>
            <a:r>
              <a:rPr lang="en-IN" sz="1700" dirty="0" smtClean="0">
                <a:latin typeface="Times New Roman" pitchFamily="18" charset="0"/>
                <a:cs typeface="Times New Roman" pitchFamily="18" charset="0"/>
              </a:rPr>
              <a:t>, and P. Huerta, “Fast median calculation method,” Electron. </a:t>
            </a:r>
            <a:r>
              <a:rPr lang="en-IN" sz="1700" dirty="0" err="1" smtClean="0">
                <a:latin typeface="Times New Roman" pitchFamily="18" charset="0"/>
                <a:cs typeface="Times New Roman" pitchFamily="18" charset="0"/>
              </a:rPr>
              <a:t>Lett</a:t>
            </a:r>
            <a:r>
              <a:rPr lang="en-IN" sz="1700" dirty="0" smtClean="0">
                <a:latin typeface="Times New Roman" pitchFamily="18" charset="0"/>
                <a:cs typeface="Times New Roman" pitchFamily="18" charset="0"/>
              </a:rPr>
              <a:t>., vol. 48, no. 10, pp. 558–560, May 2012.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T. </a:t>
            </a:r>
            <a:r>
              <a:rPr lang="en-IN" sz="1700" dirty="0" err="1" smtClean="0">
                <a:latin typeface="Times New Roman" pitchFamily="18" charset="0"/>
                <a:cs typeface="Times New Roman" pitchFamily="18" charset="0"/>
              </a:rPr>
              <a:t>Chelcea</a:t>
            </a:r>
            <a:r>
              <a:rPr lang="en-IN" sz="1700" dirty="0" smtClean="0">
                <a:latin typeface="Times New Roman" pitchFamily="18" charset="0"/>
                <a:cs typeface="Times New Roman" pitchFamily="18" charset="0"/>
              </a:rPr>
              <a:t> and S. M. </a:t>
            </a:r>
            <a:r>
              <a:rPr lang="en-IN" sz="1700" dirty="0" err="1" smtClean="0">
                <a:latin typeface="Times New Roman" pitchFamily="18" charset="0"/>
                <a:cs typeface="Times New Roman" pitchFamily="18" charset="0"/>
              </a:rPr>
              <a:t>Nowick</a:t>
            </a:r>
            <a:r>
              <a:rPr lang="en-IN" sz="1700" dirty="0" smtClean="0">
                <a:latin typeface="Times New Roman" pitchFamily="18" charset="0"/>
                <a:cs typeface="Times New Roman" pitchFamily="18" charset="0"/>
              </a:rPr>
              <a:t>, “Robust interfaces for mixed-timing systems,” IEEE Trans. Very Large Scale </a:t>
            </a:r>
            <a:r>
              <a:rPr lang="en-IN" sz="1700" dirty="0" err="1" smtClean="0">
                <a:latin typeface="Times New Roman" pitchFamily="18" charset="0"/>
                <a:cs typeface="Times New Roman" pitchFamily="18" charset="0"/>
              </a:rPr>
              <a:t>Integr</a:t>
            </a:r>
            <a:r>
              <a:rPr lang="en-IN" sz="1700" dirty="0" smtClean="0">
                <a:latin typeface="Times New Roman" pitchFamily="18" charset="0"/>
                <a:cs typeface="Times New Roman" pitchFamily="18" charset="0"/>
              </a:rPr>
              <a:t>. (VLSI) Syst., vol. 12, no. 8, pp. 857–873, Aug. 2004.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O. T.-C. Chen, S. Wang, and Y.-W. Wu, “Minimization of switching activities of partial products for designing low-power multipliers,” IEEE Trans. Very Large Scale </a:t>
            </a:r>
            <a:r>
              <a:rPr lang="en-IN" sz="1700" dirty="0" err="1" smtClean="0">
                <a:latin typeface="Times New Roman" pitchFamily="18" charset="0"/>
                <a:cs typeface="Times New Roman" pitchFamily="18" charset="0"/>
              </a:rPr>
              <a:t>Integr</a:t>
            </a:r>
            <a:r>
              <a:rPr lang="en-IN" sz="1700" dirty="0" smtClean="0">
                <a:latin typeface="Times New Roman" pitchFamily="18" charset="0"/>
                <a:cs typeface="Times New Roman" pitchFamily="18" charset="0"/>
              </a:rPr>
              <a:t>. (VLSI) Syst., vol. 11, no. 3, pp. 418–433, Jun. 2003.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R.-D. Chen, P.-Y. Chen, and C.-H. </a:t>
            </a:r>
            <a:r>
              <a:rPr lang="en-IN" sz="1700" dirty="0" err="1" smtClean="0">
                <a:latin typeface="Times New Roman" pitchFamily="18" charset="0"/>
                <a:cs typeface="Times New Roman" pitchFamily="18" charset="0"/>
              </a:rPr>
              <a:t>Yeh</a:t>
            </a:r>
            <a:r>
              <a:rPr lang="en-IN" sz="1700" dirty="0" smtClean="0">
                <a:latin typeface="Times New Roman" pitchFamily="18" charset="0"/>
                <a:cs typeface="Times New Roman" pitchFamily="18" charset="0"/>
              </a:rPr>
              <a:t>, “Design of an area-efficient </a:t>
            </a:r>
            <a:r>
              <a:rPr lang="en-IN" sz="1700" dirty="0" err="1" smtClean="0">
                <a:latin typeface="Times New Roman" pitchFamily="18" charset="0"/>
                <a:cs typeface="Times New Roman" pitchFamily="18" charset="0"/>
              </a:rPr>
              <a:t>onedimensional</a:t>
            </a:r>
            <a:r>
              <a:rPr lang="en-IN" sz="1700" dirty="0" smtClean="0">
                <a:latin typeface="Times New Roman" pitchFamily="18" charset="0"/>
                <a:cs typeface="Times New Roman" pitchFamily="18" charset="0"/>
              </a:rPr>
              <a:t> median filter,” IEEE Trans. Circuits Syst. II, Exp. Briefs, vol. 60, no. 10, pp. 662–666, Oct. 2013.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C. </a:t>
            </a:r>
            <a:r>
              <a:rPr lang="en-IN" sz="1700" dirty="0" err="1" smtClean="0">
                <a:latin typeface="Times New Roman" pitchFamily="18" charset="0"/>
                <a:cs typeface="Times New Roman" pitchFamily="18" charset="0"/>
              </a:rPr>
              <a:t>Choo</a:t>
            </a:r>
            <a:r>
              <a:rPr lang="en-IN" sz="1700" dirty="0" smtClean="0">
                <a:latin typeface="Times New Roman" pitchFamily="18" charset="0"/>
                <a:cs typeface="Times New Roman" pitchFamily="18" charset="0"/>
              </a:rPr>
              <a:t> and P. </a:t>
            </a:r>
            <a:r>
              <a:rPr lang="en-IN" sz="1700" dirty="0" err="1" smtClean="0">
                <a:latin typeface="Times New Roman" pitchFamily="18" charset="0"/>
                <a:cs typeface="Times New Roman" pitchFamily="18" charset="0"/>
              </a:rPr>
              <a:t>Verma</a:t>
            </a:r>
            <a:r>
              <a:rPr lang="en-IN" sz="1700" dirty="0" smtClean="0">
                <a:latin typeface="Times New Roman" pitchFamily="18" charset="0"/>
                <a:cs typeface="Times New Roman" pitchFamily="18" charset="0"/>
              </a:rPr>
              <a:t>, “A real-time bit-serial rank filter implementation using Xilinx FPGA,” in Proc. SPIE Real-Time Image Process., 2008, vol. 6811, pp. 68110F-1–68110F-8.</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S. A. </a:t>
            </a:r>
            <a:r>
              <a:rPr lang="en-IN" sz="1700" dirty="0" err="1" smtClean="0">
                <a:latin typeface="Times New Roman" pitchFamily="18" charset="0"/>
                <a:cs typeface="Times New Roman" pitchFamily="18" charset="0"/>
              </a:rPr>
              <a:t>Fahmy</a:t>
            </a:r>
            <a:r>
              <a:rPr lang="en-IN" sz="1700" dirty="0" smtClean="0">
                <a:latin typeface="Times New Roman" pitchFamily="18" charset="0"/>
                <a:cs typeface="Times New Roman" pitchFamily="18" charset="0"/>
              </a:rPr>
              <a:t>, P. Y. K. Cheung, and W. </a:t>
            </a:r>
            <a:r>
              <a:rPr lang="en-IN" sz="1700" dirty="0" err="1" smtClean="0">
                <a:latin typeface="Times New Roman" pitchFamily="18" charset="0"/>
                <a:cs typeface="Times New Roman" pitchFamily="18" charset="0"/>
              </a:rPr>
              <a:t>Luk</a:t>
            </a:r>
            <a:r>
              <a:rPr lang="en-IN" sz="1700" dirty="0" smtClean="0">
                <a:latin typeface="Times New Roman" pitchFamily="18" charset="0"/>
                <a:cs typeface="Times New Roman" pitchFamily="18" charset="0"/>
              </a:rPr>
              <a:t>, “High-throughput </a:t>
            </a:r>
            <a:r>
              <a:rPr lang="en-IN" sz="1700" dirty="0" err="1" smtClean="0">
                <a:latin typeface="Times New Roman" pitchFamily="18" charset="0"/>
                <a:cs typeface="Times New Roman" pitchFamily="18" charset="0"/>
              </a:rPr>
              <a:t>onedimensional</a:t>
            </a:r>
            <a:r>
              <a:rPr lang="en-IN" sz="1700" dirty="0" smtClean="0">
                <a:latin typeface="Times New Roman" pitchFamily="18" charset="0"/>
                <a:cs typeface="Times New Roman" pitchFamily="18" charset="0"/>
              </a:rPr>
              <a:t> median and weighted median filters on FPGA,” IET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Digit. Tech., vol. 3, no. 4, pp. 384–394, Jul. 2009.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I. M. </a:t>
            </a:r>
            <a:r>
              <a:rPr lang="en-IN" sz="1700" dirty="0" err="1" smtClean="0">
                <a:latin typeface="Times New Roman" pitchFamily="18" charset="0"/>
                <a:cs typeface="Times New Roman" pitchFamily="18" charset="0"/>
              </a:rPr>
              <a:t>Panades</a:t>
            </a:r>
            <a:r>
              <a:rPr lang="en-IN" sz="1700" dirty="0" smtClean="0">
                <a:latin typeface="Times New Roman" pitchFamily="18" charset="0"/>
                <a:cs typeface="Times New Roman" pitchFamily="18" charset="0"/>
              </a:rPr>
              <a:t> and A. Greiner, “Bi-synchronous FIFO for synchronous circuit communication well suited for network-on-chip in GALS architectures,” in Proc. 1st Int.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NOCS, 2007, pp. 83–94.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V. G. </a:t>
            </a:r>
            <a:r>
              <a:rPr lang="en-IN" sz="1700" dirty="0" err="1" smtClean="0">
                <a:latin typeface="Times New Roman" pitchFamily="18" charset="0"/>
                <a:cs typeface="Times New Roman" pitchFamily="18" charset="0"/>
              </a:rPr>
              <a:t>Moshnyaga</a:t>
            </a:r>
            <a:r>
              <a:rPr lang="en-IN" sz="1700" dirty="0" smtClean="0">
                <a:latin typeface="Times New Roman" pitchFamily="18" charset="0"/>
                <a:cs typeface="Times New Roman" pitchFamily="18" charset="0"/>
              </a:rPr>
              <a:t> and K. Hashimoto, “An efficient implementation of 1-D median filter,” in Proc. 52nd IEEE Int. MWSCAS, 2009, pp. 451–454.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M. </a:t>
            </a:r>
            <a:r>
              <a:rPr lang="en-IN" sz="1700" dirty="0" err="1" smtClean="0">
                <a:latin typeface="Times New Roman" pitchFamily="18" charset="0"/>
                <a:cs typeface="Times New Roman" pitchFamily="18" charset="0"/>
              </a:rPr>
              <a:t>Mottaghi-Dastjerdi</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Afzali-Kusha</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Pedram</a:t>
            </a:r>
            <a:r>
              <a:rPr lang="en-IN" sz="1700" dirty="0" smtClean="0">
                <a:latin typeface="Times New Roman" pitchFamily="18" charset="0"/>
                <a:cs typeface="Times New Roman" pitchFamily="18" charset="0"/>
              </a:rPr>
              <a:t>, “BZ-FAD: A low-power low-area multiplier based on shift-and-add architecture,” IEEE Trans. Very Large Scale </a:t>
            </a:r>
            <a:r>
              <a:rPr lang="en-IN" sz="1700" dirty="0" err="1" smtClean="0">
                <a:latin typeface="Times New Roman" pitchFamily="18" charset="0"/>
                <a:cs typeface="Times New Roman" pitchFamily="18" charset="0"/>
              </a:rPr>
              <a:t>Integr</a:t>
            </a:r>
            <a:r>
              <a:rPr lang="en-IN" sz="1700" dirty="0" smtClean="0">
                <a:latin typeface="Times New Roman" pitchFamily="18" charset="0"/>
                <a:cs typeface="Times New Roman" pitchFamily="18" charset="0"/>
              </a:rPr>
              <a:t>. (VLSI) Syst., vol. 17, no. 2, pp. 302–306, Feb. 2009.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D. </a:t>
            </a:r>
            <a:r>
              <a:rPr lang="en-IN" sz="1700" dirty="0" err="1" smtClean="0">
                <a:latin typeface="Times New Roman" pitchFamily="18" charset="0"/>
                <a:cs typeface="Times New Roman" pitchFamily="18" charset="0"/>
              </a:rPr>
              <a:t>Prokin</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Prokin</a:t>
            </a:r>
            <a:r>
              <a:rPr lang="en-IN" sz="1700" dirty="0" smtClean="0">
                <a:latin typeface="Times New Roman" pitchFamily="18" charset="0"/>
                <a:cs typeface="Times New Roman" pitchFamily="18" charset="0"/>
              </a:rPr>
              <a:t>, “Low hardware complexity pipelined rank filter,” IEEE Trans. Circuits Syst. II, Exp. Briefs, vol. 57, no. 6, pp. 446– 450, Jun. 2010.</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1355</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Low-Power Architecture for the Design of a One-Dimensional Median Filter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2022-02-14T06:15:59Z</dcterms:modified>
</cp:coreProperties>
</file>