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2/12/2022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2/12/2022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257800"/>
          </a:xfrm>
        </p:spPr>
        <p:txBody>
          <a:bodyPr>
            <a:normAutofit/>
          </a:bodyPr>
          <a:lstStyle/>
          <a:p>
            <a:pPr algn="ctr"/>
            <a:r>
              <a:rPr lang="en-IN" b="1" dirty="0" smtClean="0">
                <a:latin typeface="Times New Roman" pitchFamily="18" charset="0"/>
                <a:cs typeface="Times New Roman" pitchFamily="18" charset="0"/>
              </a:rPr>
              <a:t>Obfuscating DSP Circuits via High-Level Transformations</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This paper presents a novel approach to design obfuscated circuits for digital signal processing (DSP) applications using high-level transformations, a key-based obfuscating finite-state machine (FSM), and a </a:t>
            </a:r>
            <a:r>
              <a:rPr lang="en-IN" sz="2000" dirty="0" err="1" smtClean="0">
                <a:latin typeface="Times New Roman" pitchFamily="18" charset="0"/>
                <a:cs typeface="Times New Roman" pitchFamily="18" charset="0"/>
              </a:rPr>
              <a:t>reconfigurator</a:t>
            </a:r>
            <a:r>
              <a:rPr lang="en-IN" sz="2000" dirty="0" smtClean="0">
                <a:latin typeface="Times New Roman" pitchFamily="18" charset="0"/>
                <a:cs typeface="Times New Roman" pitchFamily="18" charset="0"/>
              </a:rPr>
              <a:t>. The goal is to design DSP circuits that are harder to reverse engineer. </a:t>
            </a:r>
            <a:r>
              <a:rPr lang="en-IN" sz="2000" dirty="0" err="1" smtClean="0">
                <a:latin typeface="Times New Roman" pitchFamily="18" charset="0"/>
                <a:cs typeface="Times New Roman" pitchFamily="18" charset="0"/>
              </a:rPr>
              <a:t>Highlevel</a:t>
            </a:r>
            <a:r>
              <a:rPr lang="en-IN" sz="2000" dirty="0" smtClean="0">
                <a:latin typeface="Times New Roman" pitchFamily="18" charset="0"/>
                <a:cs typeface="Times New Roman" pitchFamily="18" charset="0"/>
              </a:rPr>
              <a:t> transformations of iterative data-flow graphs have been exploited for area-speed-power tradeoffs. This is the first attempt to develop a design flow to apply high-level transformations that not only meet these tradeoffs but also simultaneously obfuscate the architectures both structurally and functionally. Several modes of operations are introduced for obfuscation where the outputs are meaningful from a signal processing point of view, but are functionally incorrect. Examples of such modes include a third-order digital filter that can also implement a sixth-order or ninth-order filter in a time-multiplexed manner. The latter two modes are meaningful but represent functionally incorrect modes.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Autofit/>
          </a:bodyPr>
          <a:lstStyle/>
          <a:p>
            <a:pPr algn="just">
              <a:buNone/>
            </a:pPr>
            <a:r>
              <a:rPr lang="en-IN" sz="2000" dirty="0" smtClean="0">
                <a:latin typeface="Times New Roman" pitchFamily="18" charset="0"/>
                <a:cs typeface="Times New Roman" pitchFamily="18" charset="0"/>
              </a:rPr>
              <a:t>    Multiple </a:t>
            </a:r>
            <a:r>
              <a:rPr lang="en-IN" sz="2000" dirty="0" smtClean="0">
                <a:latin typeface="Times New Roman" pitchFamily="18" charset="0"/>
                <a:cs typeface="Times New Roman" pitchFamily="18" charset="0"/>
              </a:rPr>
              <a:t>meaningful modes can be exploited to reconfigure the filter order for different applications. Other modes may correspond to </a:t>
            </a:r>
            <a:r>
              <a:rPr lang="en-IN" sz="2000" dirty="0" smtClean="0">
                <a:latin typeface="Times New Roman" pitchFamily="18" charset="0"/>
                <a:cs typeface="Times New Roman" pitchFamily="18" charset="0"/>
              </a:rPr>
              <a:t>non meaningful </a:t>
            </a:r>
            <a:r>
              <a:rPr lang="en-IN" sz="2000" dirty="0" smtClean="0">
                <a:latin typeface="Times New Roman" pitchFamily="18" charset="0"/>
                <a:cs typeface="Times New Roman" pitchFamily="18" charset="0"/>
              </a:rPr>
              <a:t>modes. A correct key input to an FSM activates a </a:t>
            </a:r>
            <a:r>
              <a:rPr lang="en-IN" sz="2000" dirty="0" err="1" smtClean="0">
                <a:latin typeface="Times New Roman" pitchFamily="18" charset="0"/>
                <a:cs typeface="Times New Roman" pitchFamily="18" charset="0"/>
              </a:rPr>
              <a:t>reconfigurator</a:t>
            </a:r>
            <a:r>
              <a:rPr lang="en-IN" sz="2000" dirty="0" smtClean="0">
                <a:latin typeface="Times New Roman" pitchFamily="18" charset="0"/>
                <a:cs typeface="Times New Roman" pitchFamily="18" charset="0"/>
              </a:rPr>
              <a:t>. The configure data controls various modes of the circuit operation. Functional obfuscation is accomplished by requiring use of the correct initialization key, and configure data. Wrong initialization key fails to enable the </a:t>
            </a:r>
            <a:r>
              <a:rPr lang="en-IN" sz="2000" dirty="0" err="1" smtClean="0">
                <a:latin typeface="Times New Roman" pitchFamily="18" charset="0"/>
                <a:cs typeface="Times New Roman" pitchFamily="18" charset="0"/>
              </a:rPr>
              <a:t>reconfigurator</a:t>
            </a:r>
            <a:r>
              <a:rPr lang="en-IN" sz="2000" dirty="0" smtClean="0">
                <a:latin typeface="Times New Roman" pitchFamily="18" charset="0"/>
                <a:cs typeface="Times New Roman" pitchFamily="18" charset="0"/>
              </a:rPr>
              <a:t>, and a wrong configure data activates either a meaningful but </a:t>
            </a:r>
            <a:r>
              <a:rPr lang="en-IN" sz="2000" dirty="0" smtClean="0">
                <a:latin typeface="Times New Roman" pitchFamily="18" charset="0"/>
                <a:cs typeface="Times New Roman" pitchFamily="18" charset="0"/>
              </a:rPr>
              <a:t>non functional </a:t>
            </a:r>
            <a:r>
              <a:rPr lang="en-IN" sz="2000" dirty="0" smtClean="0">
                <a:latin typeface="Times New Roman" pitchFamily="18" charset="0"/>
                <a:cs typeface="Times New Roman" pitchFamily="18" charset="0"/>
              </a:rPr>
              <a:t>or </a:t>
            </a:r>
            <a:r>
              <a:rPr lang="en-IN" sz="2000" dirty="0" smtClean="0">
                <a:latin typeface="Times New Roman" pitchFamily="18" charset="0"/>
                <a:cs typeface="Times New Roman" pitchFamily="18" charset="0"/>
              </a:rPr>
              <a:t>non meaningful </a:t>
            </a:r>
            <a:r>
              <a:rPr lang="en-IN" sz="2000" dirty="0" smtClean="0">
                <a:latin typeface="Times New Roman" pitchFamily="18" charset="0"/>
                <a:cs typeface="Times New Roman" pitchFamily="18" charset="0"/>
              </a:rPr>
              <a:t>mode. Probability of activating the correct mode is significantly reduced leading to an obfuscated DSP circuit. Structural obfuscation is also achieved by the proposed methodology via high-level transformations. Experimental results show that the overhead of the proposed methodology is small, while a strong obfuscation is attained. For example, the area overhead for a (3l)</a:t>
            </a:r>
            <a:r>
              <a:rPr lang="en-IN" sz="2000" dirty="0" err="1" smtClean="0">
                <a:latin typeface="Times New Roman" pitchFamily="18" charset="0"/>
                <a:cs typeface="Times New Roman" pitchFamily="18" charset="0"/>
              </a:rPr>
              <a:t>th</a:t>
            </a:r>
            <a:r>
              <a:rPr lang="en-IN" sz="2000" dirty="0" smtClean="0">
                <a:latin typeface="Times New Roman" pitchFamily="18" charset="0"/>
                <a:cs typeface="Times New Roman" pitchFamily="18" charset="0"/>
              </a:rPr>
              <a:t>-order IIR filter benchmark is only 17.7% with a 128-bit configuration key, where 1 ≤ l ≤ 8, i.e., the order of this filter should be a multiple of 3, and can vary from 3 to 24.</a:t>
            </a:r>
            <a:endParaRPr lang="en-US" sz="2000" dirty="0" smtClean="0">
              <a:latin typeface="Times New Roman" pitchFamily="18" charset="0"/>
              <a:cs typeface="Times New Roman" pitchFamily="18" charset="0"/>
            </a:endParaRPr>
          </a:p>
          <a:p>
            <a:pPr algn="just">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work, the watermark bits were added </a:t>
            </a:r>
            <a:r>
              <a:rPr lang="en-IN" sz="2000" dirty="0" err="1" smtClean="0">
                <a:latin typeface="Times New Roman" pitchFamily="18" charset="0"/>
                <a:cs typeface="Times New Roman" pitchFamily="18" charset="0"/>
              </a:rPr>
              <a:t>intothe</a:t>
            </a:r>
            <a:r>
              <a:rPr lang="en-IN" sz="2000" dirty="0" smtClean="0">
                <a:latin typeface="Times New Roman" pitchFamily="18" charset="0"/>
                <a:cs typeface="Times New Roman" pitchFamily="18" charset="0"/>
              </a:rPr>
              <a:t> outputs of the existing and free transitions of STG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this paper is the first attempt to develop a methodology to obfuscate DSP circuits by utilizing </a:t>
            </a:r>
            <a:r>
              <a:rPr lang="en-IN" sz="2000" dirty="0" smtClean="0">
                <a:latin typeface="Times New Roman" pitchFamily="18" charset="0"/>
                <a:cs typeface="Times New Roman" pitchFamily="18" charset="0"/>
              </a:rPr>
              <a:t>high-level transformations</a:t>
            </a:r>
            <a:r>
              <a:rPr lang="en-IN" sz="2000" dirty="0" smtClean="0">
                <a:latin typeface="Times New Roman" pitchFamily="18" charset="0"/>
                <a:cs typeface="Times New Roman" pitchFamily="18" charset="0"/>
              </a:rPr>
              <a:t>, it is hard to compare with other </a:t>
            </a:r>
            <a:r>
              <a:rPr lang="en-IN" sz="2000" dirty="0" smtClean="0">
                <a:latin typeface="Times New Roman" pitchFamily="18" charset="0"/>
                <a:cs typeface="Times New Roman" pitchFamily="18" charset="0"/>
              </a:rPr>
              <a:t>existing obfuscation </a:t>
            </a:r>
            <a:r>
              <a:rPr lang="en-IN" sz="2000" dirty="0" smtClean="0">
                <a:latin typeface="Times New Roman" pitchFamily="18" charset="0"/>
                <a:cs typeface="Times New Roman" pitchFamily="18" charset="0"/>
              </a:rPr>
              <a:t>methods which are general to a wide variety of designs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we have introduced two </a:t>
            </a:r>
            <a:r>
              <a:rPr lang="en-IN" sz="2000" dirty="0" err="1" smtClean="0">
                <a:latin typeface="Times New Roman" pitchFamily="18" charset="0"/>
                <a:cs typeface="Times New Roman" pitchFamily="18" charset="0"/>
              </a:rPr>
              <a:t>metricsto</a:t>
            </a:r>
            <a:r>
              <a:rPr lang="en-IN" sz="2000" dirty="0" smtClean="0">
                <a:latin typeface="Times New Roman" pitchFamily="18" charset="0"/>
                <a:cs typeface="Times New Roman" pitchFamily="18" charset="0"/>
              </a:rPr>
              <a:t> analyze the security, Most of the hardware obfuscation techniques in this paper can also be applied to </a:t>
            </a:r>
            <a:r>
              <a:rPr lang="en-IN" sz="2000" dirty="0" smtClean="0">
                <a:latin typeface="Times New Roman" pitchFamily="18" charset="0"/>
                <a:cs typeface="Times New Roman" pitchFamily="18" charset="0"/>
              </a:rPr>
              <a:t>DSP circuits</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use of high-level </a:t>
            </a:r>
            <a:r>
              <a:rPr lang="en-IN" sz="2000" dirty="0" smtClean="0">
                <a:latin typeface="Times New Roman" pitchFamily="18" charset="0"/>
                <a:cs typeface="Times New Roman" pitchFamily="18" charset="0"/>
              </a:rPr>
              <a:t>transformations from </a:t>
            </a:r>
            <a:r>
              <a:rPr lang="en-IN" sz="2000" dirty="0" smtClean="0">
                <a:latin typeface="Times New Roman" pitchFamily="18" charset="0"/>
                <a:cs typeface="Times New Roman" pitchFamily="18" charset="0"/>
              </a:rPr>
              <a:t>a security perspective has not been </a:t>
            </a:r>
            <a:r>
              <a:rPr lang="en-IN" sz="2000" dirty="0" smtClean="0">
                <a:latin typeface="Times New Roman" pitchFamily="18" charset="0"/>
                <a:cs typeface="Times New Roman" pitchFamily="18" charset="0"/>
              </a:rPr>
              <a:t>incorporated into </a:t>
            </a:r>
            <a:r>
              <a:rPr lang="en-IN" sz="2000" dirty="0" smtClean="0">
                <a:latin typeface="Times New Roman" pitchFamily="18" charset="0"/>
                <a:cs typeface="Times New Roman" pitchFamily="18" charset="0"/>
              </a:rPr>
              <a:t>any of these prior hardware obfuscation techniques.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challenge of this problem is how to generate meaningful variation modes from a signal processing point of view such that the DSP circuit can also be operated in a reconfigurable manner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Among all the hardware security problems, piracy </a:t>
            </a:r>
            <a:r>
              <a:rPr lang="en-IN" sz="2000" dirty="0" err="1" smtClean="0">
                <a:latin typeface="Times New Roman" pitchFamily="18" charset="0"/>
                <a:cs typeface="Times New Roman" pitchFamily="18" charset="0"/>
              </a:rPr>
              <a:t>islikely</a:t>
            </a:r>
            <a:r>
              <a:rPr lang="en-IN" sz="2000" dirty="0" smtClean="0">
                <a:latin typeface="Times New Roman" pitchFamily="18" charset="0"/>
                <a:cs typeface="Times New Roman" pitchFamily="18" charset="0"/>
              </a:rPr>
              <a:t> to be the most ubiquitous and expensive one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transient sensitivity of nonlinear circuits is a challenging problem as </a:t>
            </a:r>
            <a:r>
              <a:rPr lang="en-IN" sz="2000" dirty="0" err="1" smtClean="0">
                <a:latin typeface="Times New Roman" pitchFamily="18" charset="0"/>
                <a:cs typeface="Times New Roman" pitchFamily="18" charset="0"/>
              </a:rPr>
              <a:t>itmay</a:t>
            </a:r>
            <a:r>
              <a:rPr lang="en-IN" sz="2000" dirty="0" smtClean="0">
                <a:latin typeface="Times New Roman" pitchFamily="18" charset="0"/>
                <a:cs typeface="Times New Roman" pitchFamily="18" charset="0"/>
              </a:rPr>
              <a:t> require substantial amount of storage and CPU time </a:t>
            </a:r>
            <a:r>
              <a:rPr lang="en-IN" sz="2000" dirty="0" err="1" smtClean="0">
                <a:latin typeface="Times New Roman" pitchFamily="18" charset="0"/>
                <a:cs typeface="Times New Roman" pitchFamily="18" charset="0"/>
              </a:rPr>
              <a:t>alsoon</a:t>
            </a:r>
            <a:r>
              <a:rPr lang="en-IN" sz="2000" dirty="0" smtClean="0">
                <a:latin typeface="Times New Roman" pitchFamily="18" charset="0"/>
                <a:cs typeface="Times New Roman" pitchFamily="18" charset="0"/>
              </a:rPr>
              <a:t> modern computers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active participation of external entities </a:t>
            </a:r>
            <a:r>
              <a:rPr lang="en-IN" sz="2000" dirty="0" err="1" smtClean="0">
                <a:latin typeface="Times New Roman" pitchFamily="18" charset="0"/>
                <a:cs typeface="Times New Roman" pitchFamily="18" charset="0"/>
              </a:rPr>
              <a:t>inthe</a:t>
            </a:r>
            <a:r>
              <a:rPr lang="en-IN" sz="2000" dirty="0" smtClean="0">
                <a:latin typeface="Times New Roman" pitchFamily="18" charset="0"/>
                <a:cs typeface="Times New Roman" pitchFamily="18" charset="0"/>
              </a:rPr>
              <a:t> design and manufacturing flow has produced numerous hardware security issues.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0668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variety of techniques has been proposed for fighting </a:t>
            </a:r>
            <a:r>
              <a:rPr lang="en-IN" sz="2000" dirty="0" smtClean="0">
                <a:latin typeface="Times New Roman" pitchFamily="18" charset="0"/>
                <a:cs typeface="Times New Roman" pitchFamily="18" charset="0"/>
              </a:rPr>
              <a:t>against hardware </a:t>
            </a:r>
            <a:r>
              <a:rPr lang="en-IN" sz="2000" dirty="0" smtClean="0">
                <a:latin typeface="Times New Roman" pitchFamily="18" charset="0"/>
                <a:cs typeface="Times New Roman" pitchFamily="18" charset="0"/>
              </a:rPr>
              <a:t>piracy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number of hardware obfuscation schemes have been proposed that modify the finite-state machine (FSM)representations to obfuscate the circuits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addition, </a:t>
            </a:r>
            <a:r>
              <a:rPr lang="en-IN" sz="2000" dirty="0" err="1" smtClean="0">
                <a:latin typeface="Times New Roman" pitchFamily="18" charset="0"/>
                <a:cs typeface="Times New Roman" pitchFamily="18" charset="0"/>
              </a:rPr>
              <a:t>meaningfulvariation</a:t>
            </a:r>
            <a:r>
              <a:rPr lang="en-IN" sz="2000" dirty="0" smtClean="0">
                <a:latin typeface="Times New Roman" pitchFamily="18" charset="0"/>
                <a:cs typeface="Times New Roman" pitchFamily="18" charset="0"/>
              </a:rPr>
              <a:t> modes enable our proposed design methodology to be adaptable to reconfigurable applications.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secure reconfigurable switch design is incorporated into the proposed design scheme to improve the security.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the proposed obfuscation methodology, the variation modes and the additional obfuscating circuits could also be designed systematically based on the high-level transformations.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These techniques can be applied at the algorithm or the architecture level to achieve a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among different metrics of performance, such as area, speed, and </a:t>
            </a:r>
            <a:r>
              <a:rPr lang="en-IN" sz="2000" dirty="0" smtClean="0">
                <a:latin typeface="Times New Roman" pitchFamily="18" charset="0"/>
                <a:cs typeface="Times New Roman" pitchFamily="18" charset="0"/>
              </a:rPr>
              <a:t>power.</a:t>
            </a:r>
          </a:p>
          <a:p>
            <a:pPr algn="just">
              <a:lnSpc>
                <a:spcPct val="150000"/>
              </a:lnSpc>
            </a:pPr>
            <a:r>
              <a:rPr lang="en-IN" sz="2000" dirty="0" smtClean="0">
                <a:latin typeface="Times New Roman" pitchFamily="18" charset="0"/>
                <a:cs typeface="Times New Roman" pitchFamily="18" charset="0"/>
              </a:rPr>
              <a:t>The choice of folding set is critical to the performance of the folded structure, since an appropriate choice of folding order can lead to an architecture with lower area and power.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can be a degradation of the performance with respect to latency if null operations are inserted into the obfuscated design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main advantage of the proposed methodology is the generation of meaningful variation modes from a signal processing point of view, since the meaningful modes create ambiguity to the adversary such that it is hard for the adversary to distinguish the desired functionality from other variation modes.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Brand and IP protection with physical </a:t>
                      </a:r>
                      <a:r>
                        <a:rPr lang="en-US" sz="2000" dirty="0" err="1">
                          <a:latin typeface="Times New Roman"/>
                          <a:ea typeface="Calibri"/>
                          <a:cs typeface="Latha"/>
                        </a:rPr>
                        <a:t>unclonable</a:t>
                      </a:r>
                      <a:r>
                        <a:rPr lang="en-US" sz="2000" dirty="0">
                          <a:latin typeface="Times New Roman"/>
                          <a:ea typeface="Calibri"/>
                          <a:cs typeface="Latha"/>
                        </a:rPr>
                        <a:t> functions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Guajardo, S. S. Kumar, G.-J. Schrijen, and P. Tuyls,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They can be turned into a useful tool to generate very secure secret keys in ICs and to provide keys to protect valuable IP of fabless IC companies, IP Vendors and design houses.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Physical unclonable functions for device authentication and secret key generation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 E. Suh and S. Devadas,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Physical </a:t>
                      </a:r>
                      <a:r>
                        <a:rPr lang="en-US" sz="2000" dirty="0" err="1">
                          <a:latin typeface="Times New Roman"/>
                          <a:ea typeface="Calibri"/>
                          <a:cs typeface="Latha"/>
                        </a:rPr>
                        <a:t>Unclonable</a:t>
                      </a:r>
                      <a:r>
                        <a:rPr lang="en-US" sz="2000" dirty="0">
                          <a:latin typeface="Times New Roman"/>
                          <a:ea typeface="Calibri"/>
                          <a:cs typeface="Latha"/>
                        </a:rPr>
                        <a:t> Functions (PUFs) are innovative circuit primitives that extract secrets from physical characteristics of integrated circuits (ICs).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58890"/>
        </p:xfrm>
        <a:graphic>
          <a:graphicData uri="http://schemas.openxmlformats.org/drawingml/2006/table">
            <a:tbl>
              <a:tblPr firstRow="1" bandRow="1">
                <a:tableStyleId>{5C22544A-7EE6-4342-B048-85BDC9FD1C3A}</a:tableStyleId>
              </a:tblPr>
              <a:tblGrid>
                <a:gridCol w="2571750"/>
                <a:gridCol w="1847850"/>
                <a:gridCol w="3295650"/>
              </a:tblGrid>
              <a:tr h="370840">
                <a:tc>
                  <a:txBody>
                    <a:bodyPr/>
                    <a:lstStyle/>
                    <a:p>
                      <a:pPr algn="ctr"/>
                      <a:r>
                        <a:rPr lang="en-US" dirty="0" smtClean="0"/>
                        <a:t>TITLE</a:t>
                      </a:r>
                      <a:endParaRPr lang="en-IN" dirty="0"/>
                    </a:p>
                  </a:txBody>
                  <a:tcPr/>
                </a:tc>
                <a:tc>
                  <a:txBody>
                    <a:bodyPr/>
                    <a:lstStyle/>
                    <a:p>
                      <a:pPr algn="ctr"/>
                      <a:r>
                        <a:rPr lang="en-US" dirty="0"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900" dirty="0">
                          <a:latin typeface="Times New Roman"/>
                          <a:ea typeface="Calibri"/>
                          <a:cs typeface="Latha"/>
                        </a:rPr>
                        <a:t>Techniques for the creation of digital watermarks in sequential circuit designs</a:t>
                      </a:r>
                      <a:endParaRPr lang="en-IN" sz="19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a:latin typeface="Times New Roman"/>
                          <a:ea typeface="Calibri"/>
                          <a:cs typeface="Latha"/>
                        </a:rPr>
                        <a:t>A. L. Oliveira, </a:t>
                      </a:r>
                      <a:endParaRPr lang="en-IN" sz="19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a:latin typeface="Times New Roman"/>
                          <a:ea typeface="Calibri"/>
                          <a:cs typeface="Latha"/>
                        </a:rPr>
                        <a:t>We present a methodology for the watermarking of synchronous sequential circuits that makes it possible to identify the authorship of designs by imposing a digital watermark on the state transition graph (STG) of the circuit.</a:t>
                      </a:r>
                      <a:endParaRPr lang="en-IN" sz="19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900">
                          <a:latin typeface="Times New Roman"/>
                          <a:ea typeface="Calibri"/>
                          <a:cs typeface="Latha"/>
                        </a:rPr>
                        <a:t>Intellectual property protection by watermarking combinational logic synthesis solutions</a:t>
                      </a:r>
                      <a:endParaRPr lang="en-IN" sz="19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a:latin typeface="Times New Roman"/>
                          <a:ea typeface="Calibri"/>
                          <a:cs typeface="Latha"/>
                        </a:rPr>
                        <a:t>D. Kirovski, Y.-Y. Hwang, M. Potkonjak, and J. Cong, </a:t>
                      </a:r>
                      <a:endParaRPr lang="en-IN" sz="19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dirty="0">
                          <a:latin typeface="Times New Roman"/>
                          <a:ea typeface="Calibri"/>
                          <a:cs typeface="Latha"/>
                        </a:rPr>
                        <a:t>We propose a new method for intellectual property protection which facilitates design watermarking at the combinational logic synthesis level.</a:t>
                      </a:r>
                      <a:endParaRPr lang="en-IN" sz="19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0" y="1219200"/>
            <a:ext cx="6934200" cy="51054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2286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295400" y="381000"/>
            <a:ext cx="7498080" cy="6324600"/>
          </a:xfrm>
        </p:spPr>
        <p:txBody>
          <a:bodyPr>
            <a:noAutofit/>
          </a:bodyPr>
          <a:lstStyle/>
          <a:p>
            <a:pPr algn="just">
              <a:buNone/>
            </a:pPr>
            <a:r>
              <a:rPr lang="en-IN" sz="1600" dirty="0" smtClean="0">
                <a:latin typeface="Times New Roman" pitchFamily="18" charset="0"/>
                <a:cs typeface="Times New Roman" pitchFamily="18" charset="0"/>
              </a:rPr>
              <a:t>     This </a:t>
            </a:r>
            <a:r>
              <a:rPr lang="en-IN" sz="1600" dirty="0" smtClean="0">
                <a:latin typeface="Times New Roman" pitchFamily="18" charset="0"/>
                <a:cs typeface="Times New Roman" pitchFamily="18" charset="0"/>
              </a:rPr>
              <a:t>paper presents a novel low-overhead solution to design DSP circuits that are obfuscated both structurally and functionally by utilizing high-level transformation techniques. It is shown that verifying the equivalence of DSP circuits by employing high-level transformations will be harder if some switches can be designed in such a way that are difficult to trace. A secure reconfigurable switch design is incorporated into the proposed design scheme to improve the security. A complete design flow is presented. In the proposed obfuscation methodology, the variation modes and the additional obfuscating circuits could also be designed systematically based on the high-level transformations. Compared with other existing obfuscation methods, another advantage of the proposed methodology is the generation of meaningful variation modes from a signal processing point of view, since the meaningful modes create ambiguity to the adversary such that it is hard for the adversary to distinguish the correct functionality from other variation modes. Experimental results have demonstrated the effectiveness of the proposed methodology. This paper, for the first time, considers the security perspective of high-level transformations. Future work will explore the algorithmic aspect of different high-level transformations for design obfuscation. Ongoing work includes the validation of the security performances of meaningful modes and </a:t>
            </a:r>
            <a:r>
              <a:rPr lang="en-IN" sz="1600" dirty="0" err="1" smtClean="0">
                <a:latin typeface="Times New Roman" pitchFamily="18" charset="0"/>
                <a:cs typeface="Times New Roman" pitchFamily="18" charset="0"/>
              </a:rPr>
              <a:t>nonmeaningful</a:t>
            </a:r>
            <a:r>
              <a:rPr lang="en-IN" sz="1600" dirty="0" smtClean="0">
                <a:latin typeface="Times New Roman" pitchFamily="18" charset="0"/>
                <a:cs typeface="Times New Roman" pitchFamily="18" charset="0"/>
              </a:rPr>
              <a:t> modes. We are also interested in addressing the attack methods of DSP circuits. We intend to exploit the security perspective of the proposed methodology by performing various attacks to the obfuscated DSP circuits. Future work will be directed toward developing a complete design flow which can generate the target structure and obfuscation variation modes automatically based on the specific application performance requirement. The ultimate goal is to develop an electronic design automation synthesis tool which can incorporate large number of design obfuscation algorithms based on high-level transformations for DSP system design.</a:t>
            </a:r>
            <a:endParaRPr lang="en-US" sz="16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 Guajardo, S. S. Kumar, G.-J. </a:t>
            </a:r>
            <a:r>
              <a:rPr lang="en-IN" sz="1600" dirty="0" err="1" smtClean="0">
                <a:latin typeface="Times New Roman" pitchFamily="18" charset="0"/>
                <a:cs typeface="Times New Roman" pitchFamily="18" charset="0"/>
              </a:rPr>
              <a:t>Schrijen</a:t>
            </a:r>
            <a:r>
              <a:rPr lang="en-IN" sz="1600" dirty="0" smtClean="0">
                <a:latin typeface="Times New Roman" pitchFamily="18" charset="0"/>
                <a:cs typeface="Times New Roman" pitchFamily="18" charset="0"/>
              </a:rPr>
              <a:t>, and P. </a:t>
            </a:r>
            <a:r>
              <a:rPr lang="en-IN" sz="1600" dirty="0" err="1" smtClean="0">
                <a:latin typeface="Times New Roman" pitchFamily="18" charset="0"/>
                <a:cs typeface="Times New Roman" pitchFamily="18" charset="0"/>
              </a:rPr>
              <a:t>Tuyls</a:t>
            </a:r>
            <a:r>
              <a:rPr lang="en-IN" sz="1600" dirty="0" smtClean="0">
                <a:latin typeface="Times New Roman" pitchFamily="18" charset="0"/>
                <a:cs typeface="Times New Roman" pitchFamily="18" charset="0"/>
              </a:rPr>
              <a:t>, “Brand and IP protection with physical </a:t>
            </a:r>
            <a:r>
              <a:rPr lang="en-IN" sz="1600" dirty="0" err="1" smtClean="0">
                <a:latin typeface="Times New Roman" pitchFamily="18" charset="0"/>
                <a:cs typeface="Times New Roman" pitchFamily="18" charset="0"/>
              </a:rPr>
              <a:t>unclonable</a:t>
            </a:r>
            <a:r>
              <a:rPr lang="en-IN" sz="1600" dirty="0" smtClean="0">
                <a:latin typeface="Times New Roman" pitchFamily="18" charset="0"/>
                <a:cs typeface="Times New Roman" pitchFamily="18" charset="0"/>
              </a:rPr>
              <a:t> functions,” in Proc. IEEE Int.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Circuits Syst., May 2008, pp. 3186–3189.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G. E. </a:t>
            </a:r>
            <a:r>
              <a:rPr lang="en-IN" sz="1600" dirty="0" err="1" smtClean="0">
                <a:latin typeface="Times New Roman" pitchFamily="18" charset="0"/>
                <a:cs typeface="Times New Roman" pitchFamily="18" charset="0"/>
              </a:rPr>
              <a:t>Suh</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Devadas</a:t>
            </a:r>
            <a:r>
              <a:rPr lang="en-IN" sz="1600" dirty="0" smtClean="0">
                <a:latin typeface="Times New Roman" pitchFamily="18" charset="0"/>
                <a:cs typeface="Times New Roman" pitchFamily="18" charset="0"/>
              </a:rPr>
              <a:t>, “Physical </a:t>
            </a:r>
            <a:r>
              <a:rPr lang="en-IN" sz="1600" dirty="0" err="1" smtClean="0">
                <a:latin typeface="Times New Roman" pitchFamily="18" charset="0"/>
                <a:cs typeface="Times New Roman" pitchFamily="18" charset="0"/>
              </a:rPr>
              <a:t>unclonable</a:t>
            </a:r>
            <a:r>
              <a:rPr lang="en-IN" sz="1600" dirty="0" smtClean="0">
                <a:latin typeface="Times New Roman" pitchFamily="18" charset="0"/>
                <a:cs typeface="Times New Roman" pitchFamily="18" charset="0"/>
              </a:rPr>
              <a:t> functions for device authentication and secret key generation,” in Proc. 44th </a:t>
            </a:r>
            <a:r>
              <a:rPr lang="en-IN" sz="1600" dirty="0" err="1" smtClean="0">
                <a:latin typeface="Times New Roman" pitchFamily="18" charset="0"/>
                <a:cs typeface="Times New Roman" pitchFamily="18" charset="0"/>
              </a:rPr>
              <a:t>Annu</a:t>
            </a:r>
            <a:r>
              <a:rPr lang="en-IN" sz="1600" dirty="0" smtClean="0">
                <a:latin typeface="Times New Roman" pitchFamily="18" charset="0"/>
                <a:cs typeface="Times New Roman" pitchFamily="18" charset="0"/>
              </a:rPr>
              <a:t>. Design </a:t>
            </a:r>
            <a:r>
              <a:rPr lang="en-IN" sz="1600" dirty="0" err="1" smtClean="0">
                <a:latin typeface="Times New Roman" pitchFamily="18" charset="0"/>
                <a:cs typeface="Times New Roman" pitchFamily="18" charset="0"/>
              </a:rPr>
              <a:t>Autom</a:t>
            </a:r>
            <a:r>
              <a:rPr lang="en-IN" sz="1600" dirty="0" smtClean="0">
                <a:latin typeface="Times New Roman" pitchFamily="18" charset="0"/>
                <a:cs typeface="Times New Roman" pitchFamily="18" charset="0"/>
              </a:rPr>
              <a:t>. Conf., Jun. 2007, pp. 9–14.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 L. Oliveira, “Techniques for the creation of digital watermarks in sequential circuit designs,” IEEE Trans.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.-Aided Design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Circuits Syst., vol. 20, no. 9, pp. 1101–1117, Sep. 2001.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D. </a:t>
            </a:r>
            <a:r>
              <a:rPr lang="en-IN" sz="1600" dirty="0" err="1" smtClean="0">
                <a:latin typeface="Times New Roman" pitchFamily="18" charset="0"/>
                <a:cs typeface="Times New Roman" pitchFamily="18" charset="0"/>
              </a:rPr>
              <a:t>Kirovski</a:t>
            </a:r>
            <a:r>
              <a:rPr lang="en-IN" sz="1600" dirty="0" smtClean="0">
                <a:latin typeface="Times New Roman" pitchFamily="18" charset="0"/>
                <a:cs typeface="Times New Roman" pitchFamily="18" charset="0"/>
              </a:rPr>
              <a:t>, Y.-Y. Hwang, M. </a:t>
            </a:r>
            <a:r>
              <a:rPr lang="en-IN" sz="1600" dirty="0" err="1" smtClean="0">
                <a:latin typeface="Times New Roman" pitchFamily="18" charset="0"/>
                <a:cs typeface="Times New Roman" pitchFamily="18" charset="0"/>
              </a:rPr>
              <a:t>Potkonjak</a:t>
            </a:r>
            <a:r>
              <a:rPr lang="en-IN" sz="1600" dirty="0" smtClean="0">
                <a:latin typeface="Times New Roman" pitchFamily="18" charset="0"/>
                <a:cs typeface="Times New Roman" pitchFamily="18" charset="0"/>
              </a:rPr>
              <a:t>, and J. Cong, “Intellectual property protection by watermarking combinational logic synthesis solutions,” in Proc. Int. Conf.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.-Aided Design, Nov. 1998, pp. 194–198.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 B. </a:t>
            </a:r>
            <a:r>
              <a:rPr lang="en-IN" sz="1600" dirty="0" err="1" smtClean="0">
                <a:latin typeface="Times New Roman" pitchFamily="18" charset="0"/>
                <a:cs typeface="Times New Roman" pitchFamily="18" charset="0"/>
              </a:rPr>
              <a:t>Kahng</a:t>
            </a:r>
            <a:r>
              <a:rPr lang="en-IN" sz="1600" dirty="0" smtClean="0">
                <a:latin typeface="Times New Roman" pitchFamily="18" charset="0"/>
                <a:cs typeface="Times New Roman" pitchFamily="18" charset="0"/>
              </a:rPr>
              <a:t> et al., “Watermarking techniques for intellectual property protection,” in Proc. 35th </a:t>
            </a:r>
            <a:r>
              <a:rPr lang="en-IN" sz="1600" dirty="0" err="1" smtClean="0">
                <a:latin typeface="Times New Roman" pitchFamily="18" charset="0"/>
                <a:cs typeface="Times New Roman" pitchFamily="18" charset="0"/>
              </a:rPr>
              <a:t>Annu</a:t>
            </a:r>
            <a:r>
              <a:rPr lang="en-IN" sz="1600" dirty="0" smtClean="0">
                <a:latin typeface="Times New Roman" pitchFamily="18" charset="0"/>
                <a:cs typeface="Times New Roman" pitchFamily="18" charset="0"/>
              </a:rPr>
              <a:t>. Design </a:t>
            </a:r>
            <a:r>
              <a:rPr lang="en-IN" sz="1600" dirty="0" err="1" smtClean="0">
                <a:latin typeface="Times New Roman" pitchFamily="18" charset="0"/>
                <a:cs typeface="Times New Roman" pitchFamily="18" charset="0"/>
              </a:rPr>
              <a:t>Autom</a:t>
            </a:r>
            <a:r>
              <a:rPr lang="en-IN" sz="1600" dirty="0" smtClean="0">
                <a:latin typeface="Times New Roman" pitchFamily="18" charset="0"/>
                <a:cs typeface="Times New Roman" pitchFamily="18" charset="0"/>
              </a:rPr>
              <a:t>. Conf., Jun. 1998, pp. 776–781.</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F. </a:t>
            </a:r>
            <a:r>
              <a:rPr lang="en-IN" sz="1700" dirty="0" err="1" smtClean="0">
                <a:latin typeface="Times New Roman" pitchFamily="18" charset="0"/>
                <a:cs typeface="Times New Roman" pitchFamily="18" charset="0"/>
              </a:rPr>
              <a:t>Koushanfar</a:t>
            </a:r>
            <a:r>
              <a:rPr lang="en-IN" sz="1700" dirty="0" smtClean="0">
                <a:latin typeface="Times New Roman" pitchFamily="18" charset="0"/>
                <a:cs typeface="Times New Roman" pitchFamily="18" charset="0"/>
              </a:rPr>
              <a:t> and Y. </a:t>
            </a:r>
            <a:r>
              <a:rPr lang="en-IN" sz="1700" dirty="0" err="1" smtClean="0">
                <a:latin typeface="Times New Roman" pitchFamily="18" charset="0"/>
                <a:cs typeface="Times New Roman" pitchFamily="18" charset="0"/>
              </a:rPr>
              <a:t>Alkabani</a:t>
            </a:r>
            <a:r>
              <a:rPr lang="en-IN" sz="1700" dirty="0" smtClean="0">
                <a:latin typeface="Times New Roman" pitchFamily="18" charset="0"/>
                <a:cs typeface="Times New Roman" pitchFamily="18" charset="0"/>
              </a:rPr>
              <a:t>, “Provably secure obfuscation of diverse watermarks for sequential circuits,” in Proc. Int. </a:t>
            </a:r>
            <a:r>
              <a:rPr lang="en-IN" sz="1700" dirty="0" err="1" smtClean="0">
                <a:latin typeface="Times New Roman" pitchFamily="18" charset="0"/>
                <a:cs typeface="Times New Roman" pitchFamily="18" charset="0"/>
              </a:rPr>
              <a:t>Symp</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Hardw</a:t>
            </a:r>
            <a:r>
              <a:rPr lang="en-IN" sz="1700" dirty="0" smtClean="0">
                <a:latin typeface="Times New Roman" pitchFamily="18" charset="0"/>
                <a:cs typeface="Times New Roman" pitchFamily="18" charset="0"/>
              </a:rPr>
              <a:t>.-Oriented Security Trust, Jun. 2010, pp. 42–47.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J. A. Roy, F. </a:t>
            </a:r>
            <a:r>
              <a:rPr lang="en-IN" sz="1700" dirty="0" err="1" smtClean="0">
                <a:latin typeface="Times New Roman" pitchFamily="18" charset="0"/>
                <a:cs typeface="Times New Roman" pitchFamily="18" charset="0"/>
              </a:rPr>
              <a:t>Koushanfar</a:t>
            </a:r>
            <a:r>
              <a:rPr lang="en-IN" sz="1700" dirty="0" smtClean="0">
                <a:latin typeface="Times New Roman" pitchFamily="18" charset="0"/>
                <a:cs typeface="Times New Roman" pitchFamily="18" charset="0"/>
              </a:rPr>
              <a:t>, and I. L. Markov, “EPIC: Ending piracy of integrated circuits,” in Proc. Conf. Design, </a:t>
            </a:r>
            <a:r>
              <a:rPr lang="en-IN" sz="1700" dirty="0" err="1" smtClean="0">
                <a:latin typeface="Times New Roman" pitchFamily="18" charset="0"/>
                <a:cs typeface="Times New Roman" pitchFamily="18" charset="0"/>
              </a:rPr>
              <a:t>Autom</a:t>
            </a:r>
            <a:r>
              <a:rPr lang="en-IN" sz="1700" dirty="0" smtClean="0">
                <a:latin typeface="Times New Roman" pitchFamily="18" charset="0"/>
                <a:cs typeface="Times New Roman" pitchFamily="18" charset="0"/>
              </a:rPr>
              <a:t>. Test Eur., Mar. 2008, pp. 1069–1074.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W. P. Griffin, A. </a:t>
            </a:r>
            <a:r>
              <a:rPr lang="en-IN" sz="1700" dirty="0" err="1" smtClean="0">
                <a:latin typeface="Times New Roman" pitchFamily="18" charset="0"/>
                <a:cs typeface="Times New Roman" pitchFamily="18" charset="0"/>
              </a:rPr>
              <a:t>Raghunathan</a:t>
            </a:r>
            <a:r>
              <a:rPr lang="en-IN" sz="1700" dirty="0" smtClean="0">
                <a:latin typeface="Times New Roman" pitchFamily="18" charset="0"/>
                <a:cs typeface="Times New Roman" pitchFamily="18" charset="0"/>
              </a:rPr>
              <a:t>, and K. Roy, “CLIP: Circuit level IC protection through direct injection of process variations,” IEEE Trans. Very Large Scale </a:t>
            </a:r>
            <a:r>
              <a:rPr lang="en-IN" sz="1700" dirty="0" err="1" smtClean="0">
                <a:latin typeface="Times New Roman" pitchFamily="18" charset="0"/>
                <a:cs typeface="Times New Roman" pitchFamily="18" charset="0"/>
              </a:rPr>
              <a:t>Integr</a:t>
            </a:r>
            <a:r>
              <a:rPr lang="en-IN" sz="1700" dirty="0" smtClean="0">
                <a:latin typeface="Times New Roman" pitchFamily="18" charset="0"/>
                <a:cs typeface="Times New Roman" pitchFamily="18" charset="0"/>
              </a:rPr>
              <a:t>. (VLSI) Syst., vol. 20, no. 5, pp. 791–803, May 2012.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Y. M. </a:t>
            </a:r>
            <a:r>
              <a:rPr lang="en-IN" sz="1700" dirty="0" err="1" smtClean="0">
                <a:latin typeface="Times New Roman" pitchFamily="18" charset="0"/>
                <a:cs typeface="Times New Roman" pitchFamily="18" charset="0"/>
              </a:rPr>
              <a:t>Alkabani</a:t>
            </a:r>
            <a:r>
              <a:rPr lang="en-IN" sz="1700" dirty="0" smtClean="0">
                <a:latin typeface="Times New Roman" pitchFamily="18" charset="0"/>
                <a:cs typeface="Times New Roman" pitchFamily="18" charset="0"/>
              </a:rPr>
              <a:t> and F. </a:t>
            </a:r>
            <a:r>
              <a:rPr lang="en-IN" sz="1700" dirty="0" err="1" smtClean="0">
                <a:latin typeface="Times New Roman" pitchFamily="18" charset="0"/>
                <a:cs typeface="Times New Roman" pitchFamily="18" charset="0"/>
              </a:rPr>
              <a:t>Koushanfar</a:t>
            </a:r>
            <a:r>
              <a:rPr lang="en-IN" sz="1700" dirty="0" smtClean="0">
                <a:latin typeface="Times New Roman" pitchFamily="18" charset="0"/>
                <a:cs typeface="Times New Roman" pitchFamily="18" charset="0"/>
              </a:rPr>
              <a:t>, “Active hardware metering for intellectual property protection and security,” in Proc. USENIX Security </a:t>
            </a:r>
            <a:r>
              <a:rPr lang="en-IN" sz="1700" dirty="0" err="1" smtClean="0">
                <a:latin typeface="Times New Roman" pitchFamily="18" charset="0"/>
                <a:cs typeface="Times New Roman" pitchFamily="18" charset="0"/>
              </a:rPr>
              <a:t>Symp</a:t>
            </a:r>
            <a:r>
              <a:rPr lang="en-IN" sz="1700" dirty="0" smtClean="0">
                <a:latin typeface="Times New Roman" pitchFamily="18" charset="0"/>
                <a:cs typeface="Times New Roman" pitchFamily="18" charset="0"/>
              </a:rPr>
              <a:t>., Aug. 2007, pp. 291–306.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T. </a:t>
            </a:r>
            <a:r>
              <a:rPr lang="en-IN" sz="1700" dirty="0" err="1" smtClean="0">
                <a:latin typeface="Times New Roman" pitchFamily="18" charset="0"/>
                <a:cs typeface="Times New Roman" pitchFamily="18" charset="0"/>
              </a:rPr>
              <a:t>Batra</a:t>
            </a:r>
            <a:r>
              <a:rPr lang="en-IN" sz="1700" dirty="0" smtClean="0">
                <a:latin typeface="Times New Roman" pitchFamily="18" charset="0"/>
                <a:cs typeface="Times New Roman" pitchFamily="18" charset="0"/>
              </a:rPr>
              <a:t>. (2005). Methodology for Protection and Licensing of HDL IP [Online]. Available: http://www.design-reuse.com/articles/12745</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1262</TotalTime>
  <Words>1800</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Obfuscating DSP Circuits via High-Level Transformations </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2022-02-12T06:41:20Z</dcterms:modified>
</cp:coreProperties>
</file>