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2/12/2022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2/12/2022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2/12/2022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2/12/2022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2/12/2022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2/12/2022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2/12/2022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2/12/2022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2/12/2022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2/12/2022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2/12/2022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2/12/2022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2/12/2022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181600"/>
          </a:xfrm>
        </p:spPr>
        <p:txBody>
          <a:bodyPr>
            <a:normAutofit/>
          </a:bodyPr>
          <a:lstStyle/>
          <a:p>
            <a:pPr algn="ctr"/>
            <a:r>
              <a:rPr lang="en-IN" b="1" dirty="0" smtClean="0">
                <a:latin typeface="Times New Roman" pitchFamily="18" charset="0"/>
                <a:cs typeface="Times New Roman" pitchFamily="18" charset="0"/>
              </a:rPr>
              <a:t>Design and Low-Complexity Implementation of Matrix–Vector </a:t>
            </a:r>
            <a:r>
              <a:rPr lang="en-IN" b="1" dirty="0" smtClean="0">
                <a:latin typeface="Times New Roman" pitchFamily="18" charset="0"/>
                <a:cs typeface="Times New Roman" pitchFamily="18" charset="0"/>
              </a:rPr>
              <a:t>Multiplier for </a:t>
            </a:r>
            <a:r>
              <a:rPr lang="en-IN" b="1" dirty="0" smtClean="0">
                <a:latin typeface="Times New Roman" pitchFamily="18" charset="0"/>
                <a:cs typeface="Times New Roman" pitchFamily="18" charset="0"/>
              </a:rPr>
              <a:t>Iterative Methods in Communication Systems</a:t>
            </a:r>
            <a:br>
              <a:rPr lang="en-IN" b="1" dirty="0" smtClean="0">
                <a:latin typeface="Times New Roman" pitchFamily="18" charset="0"/>
                <a:cs typeface="Times New Roman" pitchFamily="18" charset="0"/>
              </a:rPr>
            </a:b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Iterative </a:t>
            </a:r>
            <a:r>
              <a:rPr lang="en-IN" sz="2000" dirty="0" smtClean="0">
                <a:latin typeface="Times New Roman" pitchFamily="18" charset="0"/>
                <a:cs typeface="Times New Roman" pitchFamily="18" charset="0"/>
              </a:rPr>
              <a:t>methods are basic building blocks of communication systems and often represent a dominating part of the system, and therefore, they necessitate careful design and implementation for optimal performance. In this brief, we propose a novel field programmable gate arrays design of matrix–vector multiplier that can be used to efficiently implement widely adopted iterative methods. The proposed design exploits the sparse structure of the matrix as well as the fact that spreading code matrices have equal magnitude entries. Implementation details and timing analysis results are promising and are shown to satisfy most modern communication system requirements.</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478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Our </a:t>
            </a:r>
            <a:r>
              <a:rPr lang="en-IN" sz="2000" dirty="0" smtClean="0">
                <a:latin typeface="Times New Roman" pitchFamily="18" charset="0"/>
                <a:cs typeface="Times New Roman" pitchFamily="18" charset="0"/>
              </a:rPr>
              <a:t>aim is the elimination of the operation of calculating random values, in the state-of-the art section, we also discuss existing algorithms known as deterministic PSO (DPSO).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this paper we deal with digital implementation, it is more appropriate to take a closer look at existing solutions in digital technique.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a:t>
            </a:r>
            <a:r>
              <a:rPr lang="en-IN" sz="2000" dirty="0" smtClean="0">
                <a:latin typeface="Times New Roman" pitchFamily="18" charset="0"/>
                <a:cs typeface="Times New Roman" pitchFamily="18" charset="0"/>
              </a:rPr>
              <a:t>he </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of the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of flocks of animals, e.g., ants or bees, it offers a good performance in problem solving tasks that require searching for a global optimum in situations where many local </a:t>
            </a:r>
            <a:r>
              <a:rPr lang="en-IN" sz="2000" dirty="0" err="1" smtClean="0">
                <a:latin typeface="Times New Roman" pitchFamily="18" charset="0"/>
                <a:cs typeface="Times New Roman" pitchFamily="18" charset="0"/>
              </a:rPr>
              <a:t>extrema</a:t>
            </a:r>
            <a:r>
              <a:rPr lang="en-IN" sz="2000" dirty="0" smtClean="0">
                <a:latin typeface="Times New Roman" pitchFamily="18" charset="0"/>
                <a:cs typeface="Times New Roman" pitchFamily="18" charset="0"/>
              </a:rPr>
              <a:t> exist.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way the agents change their locations is to some extent similar to how animals move in nature.</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152400"/>
            <a:ext cx="7498080" cy="381000"/>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609600"/>
            <a:ext cx="7498080" cy="6019800"/>
          </a:xfrm>
        </p:spPr>
        <p:txBody>
          <a:bodyPr>
            <a:noAutofit/>
          </a:bodyPr>
          <a:lstStyle/>
          <a:p>
            <a:pPr algn="just">
              <a:lnSpc>
                <a:spcPct val="150000"/>
              </a:lnSpc>
            </a:pPr>
            <a:r>
              <a:rPr lang="en-IN" sz="2000" dirty="0" smtClean="0">
                <a:latin typeface="Times New Roman" pitchFamily="18" charset="0"/>
                <a:cs typeface="Times New Roman" pitchFamily="18" charset="0"/>
              </a:rPr>
              <a:t>In the communication context and more precisely in CDMA systems, which we will be considering in this brief, iterative methods have been used extensively in estimation and detection </a:t>
            </a:r>
            <a:r>
              <a:rPr lang="en-IN" sz="2000" dirty="0" smtClean="0">
                <a:latin typeface="Times New Roman" pitchFamily="18" charset="0"/>
                <a:cs typeface="Times New Roman" pitchFamily="18" charset="0"/>
              </a:rPr>
              <a:t>problems.</a:t>
            </a:r>
          </a:p>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overcome this problem, pilot symbols (known symbols) are first sent to estimate the channel and then the channel estimate is used to recover (detect) the transmitted unknown data symbols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Hardware consumption is one of the main issues of iterative methods; thus, any practical design needs to scale gracefully as the number of users increases.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Another </a:t>
            </a:r>
            <a:r>
              <a:rPr lang="en-IN" sz="2000" dirty="0" smtClean="0">
                <a:latin typeface="Times New Roman" pitchFamily="18" charset="0"/>
                <a:cs typeface="Times New Roman" pitchFamily="18" charset="0"/>
              </a:rPr>
              <a:t>issue to be concerned with is whether time requirement can still be met after increasing the number of users and the number of stages.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7620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295400" y="7620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this work, we propose a novel </a:t>
            </a:r>
            <a:r>
              <a:rPr lang="en-IN" sz="2000" dirty="0" err="1" smtClean="0">
                <a:latin typeface="Times New Roman" pitchFamily="18" charset="0"/>
                <a:cs typeface="Times New Roman" pitchFamily="18" charset="0"/>
              </a:rPr>
              <a:t>metaheuristic</a:t>
            </a:r>
            <a:r>
              <a:rPr lang="en-IN" sz="2000" dirty="0" smtClean="0">
                <a:latin typeface="Times New Roman" pitchFamily="18" charset="0"/>
                <a:cs typeface="Times New Roman" pitchFamily="18" charset="0"/>
              </a:rPr>
              <a:t> algorithm that evolved from a conventional particle swarm optimization (PSO) algorithm for application in miniaturized devices and systems that require low energy consumption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Moreover</a:t>
            </a:r>
            <a:r>
              <a:rPr lang="en-IN" sz="2000" dirty="0" smtClean="0">
                <a:latin typeface="Times New Roman" pitchFamily="18" charset="0"/>
                <a:cs typeface="Times New Roman" pitchFamily="18" charset="0"/>
              </a:rPr>
              <a:t>, the proposed architectures have the features of regularity, modularity, and local interconnection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Several efficient bit-parallel systolic </a:t>
            </a:r>
            <a:r>
              <a:rPr lang="en-IN" sz="2000" dirty="0" smtClean="0">
                <a:latin typeface="Times New Roman" pitchFamily="18" charset="0"/>
                <a:cs typeface="Times New Roman" pitchFamily="18" charset="0"/>
              </a:rPr>
              <a:t>multipliers </a:t>
            </a:r>
            <a:r>
              <a:rPr lang="en-IN" sz="2000" dirty="0" smtClean="0">
                <a:latin typeface="Times New Roman" pitchFamily="18" charset="0"/>
                <a:cs typeface="Times New Roman" pitchFamily="18" charset="0"/>
              </a:rPr>
              <a:t>using low hamming weight polynomials, such as trinomials and all-one polynomials (AOPs), have been proposed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structure of the proposed trinomial-based multiplier, the multipliers for irreducible </a:t>
            </a:r>
            <a:r>
              <a:rPr lang="en-IN" sz="2000" dirty="0" err="1" smtClean="0">
                <a:latin typeface="Times New Roman" pitchFamily="18" charset="0"/>
                <a:cs typeface="Times New Roman" pitchFamily="18" charset="0"/>
              </a:rPr>
              <a:t>pentanomials</a:t>
            </a:r>
            <a:r>
              <a:rPr lang="en-IN" sz="2000" dirty="0" smtClean="0">
                <a:latin typeface="Times New Roman" pitchFamily="18" charset="0"/>
                <a:cs typeface="Times New Roman" pitchFamily="18" charset="0"/>
              </a:rPr>
              <a:t> can also be built with low-complexity systolic architectures</a:t>
            </a:r>
            <a:r>
              <a:rPr lang="en-IN" sz="2000" dirty="0" smtClean="0">
                <a:latin typeface="Times New Roman" pitchFamily="18" charset="0"/>
                <a:cs typeface="Times New Roman" pitchFamily="18" charset="0"/>
              </a:rPr>
              <a:t>.</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FPGAs are well suited for algorithms that exhibit high degrees of parallelism as the case with many iterative methods such as the Jacobi and conjugate gradient algorithms, which leads naturally to their efficient implementation on </a:t>
            </a:r>
            <a:r>
              <a:rPr lang="en-IN" sz="2000" dirty="0" smtClean="0">
                <a:latin typeface="Times New Roman" pitchFamily="18" charset="0"/>
                <a:cs typeface="Times New Roman" pitchFamily="18" charset="0"/>
              </a:rPr>
              <a:t>FPGAs.</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specifically focus on the design of a matrix–vector multiplication that efficiently trades off between parallelism and delay.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proposed design balances between parallelism and delay to achieve efficient hardware consumption by exploiting </a:t>
            </a:r>
            <a:r>
              <a:rPr lang="en-IN" sz="2000" dirty="0" err="1" smtClean="0">
                <a:latin typeface="Times New Roman" pitchFamily="18" charset="0"/>
                <a:cs typeface="Times New Roman" pitchFamily="18" charset="0"/>
              </a:rPr>
              <a:t>sparsity</a:t>
            </a:r>
            <a:r>
              <a:rPr lang="en-IN" sz="2000" dirty="0" smtClean="0">
                <a:latin typeface="Times New Roman" pitchFamily="18" charset="0"/>
                <a:cs typeface="Times New Roman" pitchFamily="18" charset="0"/>
              </a:rPr>
              <a:t> of the multiplying matrix in the vector–matrix multiplication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Both estimation of the channel and detection of transmitted symbols lead to an optimization problem that can be solved efficiently using iterative </a:t>
            </a:r>
            <a:r>
              <a:rPr lang="en-IN" sz="2000" dirty="0" smtClean="0">
                <a:latin typeface="Times New Roman" pitchFamily="18" charset="0"/>
                <a:cs typeface="Times New Roman" pitchFamily="18" charset="0"/>
              </a:rPr>
              <a:t>methods.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438400"/>
                <a:gridCol w="1676400"/>
                <a:gridCol w="37528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Combining direct and iterative methods for the solution of large systems in different application areas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I. S. Duff,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This leads us to the conclusion that very large systems, by which we mean three dimensional problems in more than a million degrees of freedom, require the assistance of iterative methods in their solution.</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Flexible inner-outer Krylov subspace methods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V. Simoncini and D. B. Szyld,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In this paper, the case where the </a:t>
                      </a:r>
                      <a:r>
                        <a:rPr lang="en-US" sz="2000" dirty="0" err="1">
                          <a:latin typeface="Times New Roman"/>
                          <a:ea typeface="Calibri"/>
                          <a:cs typeface="Latha"/>
                        </a:rPr>
                        <a:t>preconditioner</a:t>
                      </a:r>
                      <a:r>
                        <a:rPr lang="en-US" sz="2000" dirty="0">
                          <a:latin typeface="Times New Roman"/>
                          <a:ea typeface="Calibri"/>
                          <a:cs typeface="Latha"/>
                        </a:rPr>
                        <a:t> itself is a </a:t>
                      </a:r>
                      <a:r>
                        <a:rPr lang="en-US" sz="2000" dirty="0" err="1">
                          <a:latin typeface="Times New Roman"/>
                          <a:ea typeface="Calibri"/>
                          <a:cs typeface="Latha"/>
                        </a:rPr>
                        <a:t>Krylov</a:t>
                      </a:r>
                      <a:r>
                        <a:rPr lang="en-US" sz="2000" dirty="0">
                          <a:latin typeface="Times New Roman"/>
                          <a:ea typeface="Calibri"/>
                          <a:cs typeface="Latha"/>
                        </a:rPr>
                        <a:t> subspace method is studied. There are several papers in the literature where such a situation is presented and numerical examples given.</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1847850"/>
                <a:gridCol w="32956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Linear interference cancellation in CDMA based on iterative techniques for linear equation systems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P. H. Tan and L. K. Rasmussen,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It has previously been shown that well known iterations for solving a set of linear equations correspond to linear interference cancellation structures.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Iterative least squares channel estimation in frequency selective CDMA systems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A. </a:t>
                      </a:r>
                      <a:r>
                        <a:rPr lang="en-US" sz="2000" dirty="0" err="1">
                          <a:latin typeface="Times New Roman"/>
                          <a:ea typeface="Calibri"/>
                          <a:cs typeface="Latha"/>
                        </a:rPr>
                        <a:t>Rizaner</a:t>
                      </a:r>
                      <a:r>
                        <a:rPr lang="en-US" sz="2000" dirty="0">
                          <a:latin typeface="Times New Roman"/>
                          <a:ea typeface="Calibri"/>
                          <a:cs typeface="Latha"/>
                        </a:rPr>
                        <a:t>, H. </a:t>
                      </a:r>
                      <a:r>
                        <a:rPr lang="en-US" sz="2000" dirty="0" err="1">
                          <a:latin typeface="Times New Roman"/>
                          <a:ea typeface="Calibri"/>
                          <a:cs typeface="Latha"/>
                        </a:rPr>
                        <a:t>Amca</a:t>
                      </a:r>
                      <a:r>
                        <a:rPr lang="en-US" sz="2000" dirty="0">
                          <a:latin typeface="Times New Roman"/>
                          <a:ea typeface="Calibri"/>
                          <a:cs typeface="Latha"/>
                        </a:rPr>
                        <a:t>, A. H. </a:t>
                      </a:r>
                      <a:r>
                        <a:rPr lang="en-US" sz="2000" dirty="0" err="1">
                          <a:latin typeface="Times New Roman"/>
                          <a:ea typeface="Calibri"/>
                          <a:cs typeface="Latha"/>
                        </a:rPr>
                        <a:t>Ulusoy</a:t>
                      </a:r>
                      <a:r>
                        <a:rPr lang="en-US" sz="2000" dirty="0">
                          <a:latin typeface="Times New Roman"/>
                          <a:ea typeface="Calibri"/>
                          <a:cs typeface="Latha"/>
                        </a:rPr>
                        <a:t>, K. </a:t>
                      </a:r>
                      <a:r>
                        <a:rPr lang="en-US" sz="2000" dirty="0" err="1">
                          <a:latin typeface="Times New Roman"/>
                          <a:ea typeface="Calibri"/>
                          <a:cs typeface="Latha"/>
                        </a:rPr>
                        <a:t>Hacioglu</a:t>
                      </a:r>
                      <a:r>
                        <a:rPr lang="en-US" sz="2000" dirty="0">
                          <a:latin typeface="Times New Roman"/>
                          <a:ea typeface="Calibri"/>
                          <a:cs typeface="Latha"/>
                        </a:rPr>
                        <a:t>, and A. H. </a:t>
                      </a:r>
                      <a:r>
                        <a:rPr lang="en-US" sz="2000" dirty="0" err="1">
                          <a:latin typeface="Times New Roman"/>
                          <a:ea typeface="Calibri"/>
                          <a:cs typeface="Latha"/>
                        </a:rPr>
                        <a:t>Ulusoy</a:t>
                      </a:r>
                      <a:r>
                        <a:rPr lang="en-US" sz="2000" dirty="0">
                          <a:latin typeface="Times New Roman"/>
                          <a:ea typeface="Calibri"/>
                          <a:cs typeface="Latha"/>
                        </a:rPr>
                        <a:t>, </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this paper, we address the problem of least squares (LS) mobile channel estimation at high channel efficiency that requires a short training sequence along with the spreading sequences.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447800" y="1371600"/>
            <a:ext cx="7162800" cy="4648199"/>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152400"/>
            <a:ext cx="7498080" cy="609600"/>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447800" y="685800"/>
            <a:ext cx="7498080" cy="6019800"/>
          </a:xfrm>
        </p:spPr>
        <p:txBody>
          <a:bodyPr>
            <a:noAutofit/>
          </a:bodyPr>
          <a:lstStyle/>
          <a:p>
            <a:pPr algn="just">
              <a:lnSpc>
                <a:spcPct val="15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brief, we presented a novel FPGA design and implementation for matrix-vector multipliers that exploits the structure of the matrix and reduces hardware consumption to only 8% in comparison with the fully parallel design and increases speed nine times compared with the partially parallel design architectures detailed in this brief. Implementation results and resource counts are presented as well. Hardware prediction shows great promise in terms of speed and hardware consumption. Our design can support real-time processing of current CDMA systems with a chip duration of 0.26 </a:t>
            </a:r>
            <a:r>
              <a:rPr lang="en-IN" sz="2000" dirty="0" err="1" smtClean="0">
                <a:latin typeface="Times New Roman" pitchFamily="18" charset="0"/>
                <a:cs typeface="Times New Roman" pitchFamily="18" charset="0"/>
              </a:rPr>
              <a:t>μs</a:t>
            </a:r>
            <a:r>
              <a:rPr lang="en-IN" sz="2000" dirty="0" smtClean="0">
                <a:latin typeface="Times New Roman" pitchFamily="18" charset="0"/>
                <a:cs typeface="Times New Roman" pitchFamily="18" charset="0"/>
              </a:rPr>
              <a:t>; in fact, for the worst case (full load of seven users/symbol each symbol consists of seven chips), the current execution time for seven stages is 1.68 </a:t>
            </a:r>
            <a:r>
              <a:rPr lang="en-IN" sz="2000" dirty="0" err="1" smtClean="0">
                <a:latin typeface="Times New Roman" pitchFamily="18" charset="0"/>
                <a:cs typeface="Times New Roman" pitchFamily="18" charset="0"/>
              </a:rPr>
              <a:t>μs</a:t>
            </a:r>
            <a:r>
              <a:rPr lang="en-IN" sz="2000" dirty="0" smtClean="0">
                <a:latin typeface="Times New Roman" pitchFamily="18" charset="0"/>
                <a:cs typeface="Times New Roman" pitchFamily="18" charset="0"/>
              </a:rPr>
              <a:t> and hence less than 1.82 </a:t>
            </a:r>
            <a:r>
              <a:rPr lang="en-IN" sz="2000" dirty="0" err="1" smtClean="0">
                <a:latin typeface="Times New Roman" pitchFamily="18" charset="0"/>
                <a:cs typeface="Times New Roman" pitchFamily="18" charset="0"/>
              </a:rPr>
              <a:t>μs</a:t>
            </a:r>
            <a:r>
              <a:rPr lang="en-IN" sz="2000" dirty="0" smtClean="0">
                <a:latin typeface="Times New Roman" pitchFamily="18" charset="0"/>
                <a:cs typeface="Times New Roman" pitchFamily="18" charset="0"/>
              </a:rPr>
              <a:t>, which is the duration of a symbol with seven chips.</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700" dirty="0" smtClean="0">
                <a:latin typeface="Times New Roman" pitchFamily="18" charset="0"/>
                <a:cs typeface="Times New Roman" pitchFamily="18" charset="0"/>
              </a:rPr>
              <a:t>[1] Y. </a:t>
            </a:r>
            <a:r>
              <a:rPr lang="en-IN" sz="1700" dirty="0" err="1" smtClean="0">
                <a:latin typeface="Times New Roman" pitchFamily="18" charset="0"/>
                <a:cs typeface="Times New Roman" pitchFamily="18" charset="0"/>
              </a:rPr>
              <a:t>Saad</a:t>
            </a:r>
            <a:r>
              <a:rPr lang="en-IN" sz="1700" dirty="0" smtClean="0">
                <a:latin typeface="Times New Roman" pitchFamily="18" charset="0"/>
                <a:cs typeface="Times New Roman" pitchFamily="18" charset="0"/>
              </a:rPr>
              <a:t>, Iterative Methods for Sparse Linear Systems, 2nd ed. Philadelphia, PA, USA: SIAM, 2003.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2] I. S. Duff, “Combining direct and iterative methods for the solution of large systems in different application areas,” Centre </a:t>
            </a:r>
            <a:r>
              <a:rPr lang="en-IN" sz="1700" dirty="0" err="1" smtClean="0">
                <a:latin typeface="Times New Roman" pitchFamily="18" charset="0"/>
                <a:cs typeface="Times New Roman" pitchFamily="18" charset="0"/>
              </a:rPr>
              <a:t>Européen</a:t>
            </a:r>
            <a:r>
              <a:rPr lang="en-IN" sz="1700" dirty="0" smtClean="0">
                <a:latin typeface="Times New Roman" pitchFamily="18" charset="0"/>
                <a:cs typeface="Times New Roman" pitchFamily="18" charset="0"/>
              </a:rPr>
              <a:t> de </a:t>
            </a:r>
            <a:r>
              <a:rPr lang="en-IN" sz="1700" dirty="0" err="1" smtClean="0">
                <a:latin typeface="Times New Roman" pitchFamily="18" charset="0"/>
                <a:cs typeface="Times New Roman" pitchFamily="18" charset="0"/>
              </a:rPr>
              <a:t>Recherche</a:t>
            </a:r>
            <a:r>
              <a:rPr lang="en-IN" sz="1700" dirty="0" smtClean="0">
                <a:latin typeface="Times New Roman" pitchFamily="18" charset="0"/>
                <a:cs typeface="Times New Roman" pitchFamily="18" charset="0"/>
              </a:rPr>
              <a:t> et de Formation </a:t>
            </a:r>
            <a:r>
              <a:rPr lang="en-IN" sz="1700" dirty="0" err="1" smtClean="0">
                <a:latin typeface="Times New Roman" pitchFamily="18" charset="0"/>
                <a:cs typeface="Times New Roman" pitchFamily="18" charset="0"/>
              </a:rPr>
              <a:t>Avancée</a:t>
            </a:r>
            <a:r>
              <a:rPr lang="en-IN" sz="1700" dirty="0" smtClean="0">
                <a:latin typeface="Times New Roman" pitchFamily="18" charset="0"/>
                <a:cs typeface="Times New Roman" pitchFamily="18" charset="0"/>
              </a:rPr>
              <a:t> en </a:t>
            </a:r>
            <a:r>
              <a:rPr lang="en-IN" sz="1700" dirty="0" err="1" smtClean="0">
                <a:latin typeface="Times New Roman" pitchFamily="18" charset="0"/>
                <a:cs typeface="Times New Roman" pitchFamily="18" charset="0"/>
              </a:rPr>
              <a:t>Calcul</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Scientifique</a:t>
            </a:r>
            <a:r>
              <a:rPr lang="en-IN" sz="1700" dirty="0" smtClean="0">
                <a:latin typeface="Times New Roman" pitchFamily="18" charset="0"/>
                <a:cs typeface="Times New Roman" pitchFamily="18" charset="0"/>
              </a:rPr>
              <a:t>, Toulouse, France, Tech. Rep. TR/PA/04/128, 2004.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3] N. </a:t>
            </a:r>
            <a:r>
              <a:rPr lang="en-IN" sz="1700" dirty="0" err="1" smtClean="0">
                <a:latin typeface="Times New Roman" pitchFamily="18" charset="0"/>
                <a:cs typeface="Times New Roman" pitchFamily="18" charset="0"/>
              </a:rPr>
              <a:t>Jamil</a:t>
            </a:r>
            <a:r>
              <a:rPr lang="en-IN" sz="1700" dirty="0" smtClean="0">
                <a:latin typeface="Times New Roman" pitchFamily="18" charset="0"/>
                <a:cs typeface="Times New Roman" pitchFamily="18" charset="0"/>
              </a:rPr>
              <a:t>, “A comparison of direct and indirect solvers for linear systems of equations,” Int. J. </a:t>
            </a:r>
            <a:r>
              <a:rPr lang="en-IN" sz="1700" dirty="0" err="1" smtClean="0">
                <a:latin typeface="Times New Roman" pitchFamily="18" charset="0"/>
                <a:cs typeface="Times New Roman" pitchFamily="18" charset="0"/>
              </a:rPr>
              <a:t>Emerg</a:t>
            </a:r>
            <a:r>
              <a:rPr lang="en-IN" sz="1700" dirty="0" smtClean="0">
                <a:latin typeface="Times New Roman" pitchFamily="18" charset="0"/>
                <a:cs typeface="Times New Roman" pitchFamily="18" charset="0"/>
              </a:rPr>
              <a:t>. Sci., vol. 2, no. 2, pp. 310–321, Jun. 2012.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4] V. </a:t>
            </a:r>
            <a:r>
              <a:rPr lang="en-IN" sz="1700" dirty="0" err="1" smtClean="0">
                <a:latin typeface="Times New Roman" pitchFamily="18" charset="0"/>
                <a:cs typeface="Times New Roman" pitchFamily="18" charset="0"/>
              </a:rPr>
              <a:t>Simoncini</a:t>
            </a:r>
            <a:r>
              <a:rPr lang="en-IN" sz="1700" dirty="0" smtClean="0">
                <a:latin typeface="Times New Roman" pitchFamily="18" charset="0"/>
                <a:cs typeface="Times New Roman" pitchFamily="18" charset="0"/>
              </a:rPr>
              <a:t> and D. B. </a:t>
            </a:r>
            <a:r>
              <a:rPr lang="en-IN" sz="1700" dirty="0" err="1" smtClean="0">
                <a:latin typeface="Times New Roman" pitchFamily="18" charset="0"/>
                <a:cs typeface="Times New Roman" pitchFamily="18" charset="0"/>
              </a:rPr>
              <a:t>Szyld</a:t>
            </a:r>
            <a:r>
              <a:rPr lang="en-IN" sz="1700" dirty="0" smtClean="0">
                <a:latin typeface="Times New Roman" pitchFamily="18" charset="0"/>
                <a:cs typeface="Times New Roman" pitchFamily="18" charset="0"/>
              </a:rPr>
              <a:t>, “Flexible inner-outer </a:t>
            </a:r>
            <a:r>
              <a:rPr lang="en-IN" sz="1700" dirty="0" err="1" smtClean="0">
                <a:latin typeface="Times New Roman" pitchFamily="18" charset="0"/>
                <a:cs typeface="Times New Roman" pitchFamily="18" charset="0"/>
              </a:rPr>
              <a:t>Krylov</a:t>
            </a:r>
            <a:r>
              <a:rPr lang="en-IN" sz="1700" dirty="0" smtClean="0">
                <a:latin typeface="Times New Roman" pitchFamily="18" charset="0"/>
                <a:cs typeface="Times New Roman" pitchFamily="18" charset="0"/>
              </a:rPr>
              <a:t> subspace methods,” SIAM J. </a:t>
            </a:r>
            <a:r>
              <a:rPr lang="en-IN" sz="1700" dirty="0" err="1" smtClean="0">
                <a:latin typeface="Times New Roman" pitchFamily="18" charset="0"/>
                <a:cs typeface="Times New Roman" pitchFamily="18" charset="0"/>
              </a:rPr>
              <a:t>Numer</a:t>
            </a:r>
            <a:r>
              <a:rPr lang="en-IN" sz="1700" dirty="0" smtClean="0">
                <a:latin typeface="Times New Roman" pitchFamily="18" charset="0"/>
                <a:cs typeface="Times New Roman" pitchFamily="18" charset="0"/>
              </a:rPr>
              <a:t>. Anal., vol. 40, no. 6, pp. 2219–2239, 2003.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5] P. H. Tan and L. K. Rasmussen, “Linear interference cancellation in CDMA based on iterative techniques for linear equation systems,” IEEE Trans. </a:t>
            </a:r>
            <a:r>
              <a:rPr lang="en-IN" sz="1700" dirty="0" err="1" smtClean="0">
                <a:latin typeface="Times New Roman" pitchFamily="18" charset="0"/>
                <a:cs typeface="Times New Roman" pitchFamily="18" charset="0"/>
              </a:rPr>
              <a:t>Commun</a:t>
            </a:r>
            <a:r>
              <a:rPr lang="en-IN" sz="1700" dirty="0" smtClean="0">
                <a:latin typeface="Times New Roman" pitchFamily="18" charset="0"/>
                <a:cs typeface="Times New Roman" pitchFamily="18" charset="0"/>
              </a:rPr>
              <a:t>., vol. 48, no. 12, pp. 2099–2108, Dec. 2000.</a:t>
            </a:r>
            <a:endParaRPr lang="en-US" sz="17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0"/>
            <a:ext cx="7650480" cy="6705600"/>
          </a:xfrm>
        </p:spPr>
        <p:txBody>
          <a:bodyPr>
            <a:noAutofit/>
          </a:bodyPr>
          <a:lstStyle/>
          <a:p>
            <a:pPr algn="just">
              <a:lnSpc>
                <a:spcPct val="170000"/>
              </a:lnSpc>
            </a:pPr>
            <a:r>
              <a:rPr lang="en-IN" sz="1800" dirty="0" smtClean="0">
                <a:latin typeface="Times New Roman" pitchFamily="18" charset="0"/>
                <a:cs typeface="Times New Roman" pitchFamily="18" charset="0"/>
              </a:rPr>
              <a:t>[6] P. H. Tan and L. K. Rasmussen, “Linear interference cancellation in CDMA based on iterative techniques for linear equation systems,” IEEE Trans. </a:t>
            </a:r>
            <a:r>
              <a:rPr lang="en-IN" sz="1800" dirty="0" err="1" smtClean="0">
                <a:latin typeface="Times New Roman" pitchFamily="18" charset="0"/>
                <a:cs typeface="Times New Roman" pitchFamily="18" charset="0"/>
              </a:rPr>
              <a:t>Commun</a:t>
            </a:r>
            <a:r>
              <a:rPr lang="en-IN" sz="1800" dirty="0" smtClean="0">
                <a:latin typeface="Times New Roman" pitchFamily="18" charset="0"/>
                <a:cs typeface="Times New Roman" pitchFamily="18" charset="0"/>
              </a:rPr>
              <a:t>., vol. 48, no. 12, pp. 2099–2108, Dec. 2000.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7] A. </a:t>
            </a:r>
            <a:r>
              <a:rPr lang="en-IN" sz="1800" dirty="0" err="1" smtClean="0">
                <a:latin typeface="Times New Roman" pitchFamily="18" charset="0"/>
                <a:cs typeface="Times New Roman" pitchFamily="18" charset="0"/>
              </a:rPr>
              <a:t>Rizaner</a:t>
            </a:r>
            <a:r>
              <a:rPr lang="en-IN" sz="1800" dirty="0" smtClean="0">
                <a:latin typeface="Times New Roman" pitchFamily="18" charset="0"/>
                <a:cs typeface="Times New Roman" pitchFamily="18" charset="0"/>
              </a:rPr>
              <a:t>, H. </a:t>
            </a:r>
            <a:r>
              <a:rPr lang="en-IN" sz="1800" dirty="0" err="1" smtClean="0">
                <a:latin typeface="Times New Roman" pitchFamily="18" charset="0"/>
                <a:cs typeface="Times New Roman" pitchFamily="18" charset="0"/>
              </a:rPr>
              <a:t>Amca</a:t>
            </a:r>
            <a:r>
              <a:rPr lang="en-IN" sz="1800" dirty="0" smtClean="0">
                <a:latin typeface="Times New Roman" pitchFamily="18" charset="0"/>
                <a:cs typeface="Times New Roman" pitchFamily="18" charset="0"/>
              </a:rPr>
              <a:t>, A. H. </a:t>
            </a:r>
            <a:r>
              <a:rPr lang="en-IN" sz="1800" dirty="0" err="1" smtClean="0">
                <a:latin typeface="Times New Roman" pitchFamily="18" charset="0"/>
                <a:cs typeface="Times New Roman" pitchFamily="18" charset="0"/>
              </a:rPr>
              <a:t>Ulusoy</a:t>
            </a:r>
            <a:r>
              <a:rPr lang="en-IN" sz="1800" dirty="0" smtClean="0">
                <a:latin typeface="Times New Roman" pitchFamily="18" charset="0"/>
                <a:cs typeface="Times New Roman" pitchFamily="18" charset="0"/>
              </a:rPr>
              <a:t>, K. </a:t>
            </a:r>
            <a:r>
              <a:rPr lang="en-IN" sz="1800" dirty="0" err="1" smtClean="0">
                <a:latin typeface="Times New Roman" pitchFamily="18" charset="0"/>
                <a:cs typeface="Times New Roman" pitchFamily="18" charset="0"/>
              </a:rPr>
              <a:t>Hacioglu</a:t>
            </a:r>
            <a:r>
              <a:rPr lang="en-IN" sz="1800" dirty="0" smtClean="0">
                <a:latin typeface="Times New Roman" pitchFamily="18" charset="0"/>
                <a:cs typeface="Times New Roman" pitchFamily="18" charset="0"/>
              </a:rPr>
              <a:t>, and A. H. </a:t>
            </a:r>
            <a:r>
              <a:rPr lang="en-IN" sz="1800" dirty="0" err="1" smtClean="0">
                <a:latin typeface="Times New Roman" pitchFamily="18" charset="0"/>
                <a:cs typeface="Times New Roman" pitchFamily="18" charset="0"/>
              </a:rPr>
              <a:t>Ulusoy</a:t>
            </a:r>
            <a:r>
              <a:rPr lang="en-IN" sz="1800" dirty="0" smtClean="0">
                <a:latin typeface="Times New Roman" pitchFamily="18" charset="0"/>
                <a:cs typeface="Times New Roman" pitchFamily="18" charset="0"/>
              </a:rPr>
              <a:t>, “Iterative least squares channel estimation in frequency selective CDMA systems,” in Proc. AICT-ICIW, Feb. 2006, p. 86.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8] N. </a:t>
            </a:r>
            <a:r>
              <a:rPr lang="en-IN" sz="1800" dirty="0" err="1" smtClean="0">
                <a:latin typeface="Times New Roman" pitchFamily="18" charset="0"/>
                <a:cs typeface="Times New Roman" pitchFamily="18" charset="0"/>
              </a:rPr>
              <a:t>Albeanu</a:t>
            </a:r>
            <a:r>
              <a:rPr lang="en-IN" sz="1800" dirty="0" smtClean="0">
                <a:latin typeface="Times New Roman" pitchFamily="18" charset="0"/>
                <a:cs typeface="Times New Roman" pitchFamily="18" charset="0"/>
              </a:rPr>
              <a:t> and T. J. Lim, “Optimization of linear iterative </a:t>
            </a:r>
            <a:r>
              <a:rPr lang="en-IN" sz="1800" dirty="0" smtClean="0">
                <a:latin typeface="Times New Roman" pitchFamily="18" charset="0"/>
                <a:cs typeface="Times New Roman" pitchFamily="18" charset="0"/>
              </a:rPr>
              <a:t>interference cancellation </a:t>
            </a:r>
            <a:r>
              <a:rPr lang="en-IN" sz="1800" dirty="0" smtClean="0">
                <a:latin typeface="Times New Roman" pitchFamily="18" charset="0"/>
                <a:cs typeface="Times New Roman" pitchFamily="18" charset="0"/>
              </a:rPr>
              <a:t>receivers for CDMA communications,” IEEE Trans. </a:t>
            </a:r>
            <a:r>
              <a:rPr lang="en-IN" sz="1800" dirty="0" err="1" smtClean="0">
                <a:latin typeface="Times New Roman" pitchFamily="18" charset="0"/>
                <a:cs typeface="Times New Roman" pitchFamily="18" charset="0"/>
              </a:rPr>
              <a:t>Commun</a:t>
            </a:r>
            <a:r>
              <a:rPr lang="en-IN" sz="1800" dirty="0" smtClean="0">
                <a:latin typeface="Times New Roman" pitchFamily="18" charset="0"/>
                <a:cs typeface="Times New Roman" pitchFamily="18" charset="0"/>
              </a:rPr>
              <a:t>., vol. 52, no. 3, pp. 376–379, Mar. 2004.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9] M. L. </a:t>
            </a:r>
            <a:r>
              <a:rPr lang="en-IN" sz="1800" dirty="0" err="1" smtClean="0">
                <a:latin typeface="Times New Roman" pitchFamily="18" charset="0"/>
                <a:cs typeface="Times New Roman" pitchFamily="18" charset="0"/>
              </a:rPr>
              <a:t>Honig</a:t>
            </a:r>
            <a:r>
              <a:rPr lang="en-IN" sz="1800" dirty="0" smtClean="0">
                <a:latin typeface="Times New Roman" pitchFamily="18" charset="0"/>
                <a:cs typeface="Times New Roman" pitchFamily="18" charset="0"/>
              </a:rPr>
              <a:t>, Advances in Multiuser Detection. Hoboken, NJ, USA: Wiley, 2009.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10] A. </a:t>
            </a:r>
            <a:r>
              <a:rPr lang="en-IN" sz="1800" dirty="0" err="1" smtClean="0">
                <a:latin typeface="Times New Roman" pitchFamily="18" charset="0"/>
                <a:cs typeface="Times New Roman" pitchFamily="18" charset="0"/>
              </a:rPr>
              <a:t>Bentrcia</a:t>
            </a:r>
            <a:r>
              <a:rPr lang="en-IN" sz="1800" dirty="0" smtClean="0">
                <a:latin typeface="Times New Roman" pitchFamily="18" charset="0"/>
                <a:cs typeface="Times New Roman" pitchFamily="18" charset="0"/>
              </a:rPr>
              <a:t> and S. </a:t>
            </a:r>
            <a:r>
              <a:rPr lang="en-IN" sz="1800" dirty="0" err="1" smtClean="0">
                <a:latin typeface="Times New Roman" pitchFamily="18" charset="0"/>
                <a:cs typeface="Times New Roman" pitchFamily="18" charset="0"/>
              </a:rPr>
              <a:t>Alshebeili</a:t>
            </a:r>
            <a:r>
              <a:rPr lang="en-IN" sz="1800" dirty="0" smtClean="0">
                <a:latin typeface="Times New Roman" pitchFamily="18" charset="0"/>
                <a:cs typeface="Times New Roman" pitchFamily="18" charset="0"/>
              </a:rPr>
              <a:t>, “New linear PIC detectors based on non-monotone line-search techniques,” Signal Process., vol. 92, no. 12, pp. 3085–3090, 2012.</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1262</TotalTime>
  <Words>1393</Words>
  <Application>Microsoft Office PowerPoint</Application>
  <PresentationFormat>On-screen Show (4:3)</PresentationFormat>
  <Paragraphs>68</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Design and Low-Complexity Implementation of Matrix–Vector Multiplier for Iterative Methods in Communication Systems </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CONCLUSION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568</cp:revision>
  <dcterms:created xsi:type="dcterms:W3CDTF">2006-08-16T00:00:00Z</dcterms:created>
  <dcterms:modified xsi:type="dcterms:W3CDTF">2022-02-12T14:57:23Z</dcterms:modified>
</cp:coreProperties>
</file>