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VLSI IMPLEMENTATION OF EFFICIENT IMAGE WATERMARKING ALGORITHM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Protection and authentication of digital multimedia content during transmission has become very important with the ongoing development in communication and networking field. Aiming at this popular research topic of recent time, this paper presents a comparative analysis of different watermarking techniques performed in MATLAB. It also presents a robust VLSI architecture for watermarking which survives most of the attacks to which data is exposed on internet and contributes towards anti-plagiarism rule. This paper exhibits the ASIC implementation of an efficient digital watermarking algorithm for images based on frequency domain Discrete Wavelet Transform and spatial domain bit plane slicing.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is designed aiming at easy integration into any existing digital camera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watermarking chip can be easily incorporated as a module in any existing JPEG encoder and a secured JPEG encoder can be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watermarking chip can also be directly integrated with any existing digital still camera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assumed that the proposed chip is to be used as a module in any existing JPEG encoder or a digital camera, and use their memory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watermarking chip can also be integrated in any existing JPEG encoder.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066800"/>
          </a:xfrm>
        </p:spPr>
        <p:txBody>
          <a:bodyPr>
            <a:normAutofit/>
          </a:bodyPr>
          <a:lstStyle/>
          <a:p>
            <a:r>
              <a:rPr lang="en-US" dirty="0" smtClean="0"/>
              <a:t>Disadvantage of Existing System</a:t>
            </a:r>
            <a:endParaRPr lang="en-US" dirty="0"/>
          </a:p>
        </p:txBody>
      </p:sp>
      <p:sp>
        <p:nvSpPr>
          <p:cNvPr id="5" name="Content Placeholder 4"/>
          <p:cNvSpPr>
            <a:spLocks noGrp="1"/>
          </p:cNvSpPr>
          <p:nvPr>
            <p:ph idx="1"/>
          </p:nvPr>
        </p:nvSpPr>
        <p:spPr>
          <a:xfrm>
            <a:off x="1371600" y="1295400"/>
            <a:ext cx="7498080" cy="5334000"/>
          </a:xfrm>
        </p:spPr>
        <p:txBody>
          <a:bodyPr>
            <a:noAutofit/>
          </a:bodyPr>
          <a:lstStyle/>
          <a:p>
            <a:pPr algn="just">
              <a:lnSpc>
                <a:spcPct val="170000"/>
              </a:lnSpc>
            </a:pPr>
            <a:r>
              <a:rPr lang="en-IN" sz="2000" dirty="0" smtClean="0">
                <a:latin typeface="Times New Roman" pitchFamily="18" charset="0"/>
                <a:cs typeface="Times New Roman" pitchFamily="18" charset="0"/>
              </a:rPr>
              <a:t>The problem of receiving the </a:t>
            </a:r>
            <a:r>
              <a:rPr lang="en-IN" sz="2000" dirty="0" err="1" smtClean="0">
                <a:latin typeface="Times New Roman" pitchFamily="18" charset="0"/>
                <a:cs typeface="Times New Roman" pitchFamily="18" charset="0"/>
              </a:rPr>
              <a:t>multidigit</a:t>
            </a:r>
            <a:r>
              <a:rPr lang="en-IN" sz="2000" dirty="0" smtClean="0">
                <a:latin typeface="Times New Roman" pitchFamily="18" charset="0"/>
                <a:cs typeface="Times New Roman" pitchFamily="18" charset="0"/>
              </a:rPr>
              <a:t> decimal value is solved by using the Pixel Value Combiner which combines the </a:t>
            </a:r>
            <a:r>
              <a:rPr lang="en-IN" sz="2000" dirty="0" err="1" smtClean="0">
                <a:latin typeface="Times New Roman" pitchFamily="18" charset="0"/>
                <a:cs typeface="Times New Roman" pitchFamily="18" charset="0"/>
              </a:rPr>
              <a:t>multidigit</a:t>
            </a:r>
            <a:r>
              <a:rPr lang="en-IN" sz="2000" dirty="0" smtClean="0">
                <a:latin typeface="Times New Roman" pitchFamily="18" charset="0"/>
                <a:cs typeface="Times New Roman" pitchFamily="18" charset="0"/>
              </a:rPr>
              <a:t> decimal value and store in the RAM. </a:t>
            </a:r>
          </a:p>
          <a:p>
            <a:pPr algn="just">
              <a:lnSpc>
                <a:spcPct val="170000"/>
              </a:lnSpc>
            </a:pPr>
            <a:r>
              <a:rPr lang="en-IN" sz="2000" dirty="0" smtClean="0">
                <a:latin typeface="Times New Roman" pitchFamily="18" charset="0"/>
                <a:cs typeface="Times New Roman" pitchFamily="18" charset="0"/>
              </a:rPr>
              <a:t>One of the problems of memory initialisation in hardware descriptive languages like </a:t>
            </a:r>
            <a:r>
              <a:rPr lang="en-IN" sz="2000" dirty="0" err="1" smtClean="0">
                <a:latin typeface="Times New Roman" pitchFamily="18" charset="0"/>
                <a:cs typeface="Times New Roman" pitchFamily="18" charset="0"/>
              </a:rPr>
              <a:t>Verilog</a:t>
            </a:r>
            <a:r>
              <a:rPr lang="en-IN" sz="2000" dirty="0" smtClean="0">
                <a:latin typeface="Times New Roman" pitchFamily="18" charset="0"/>
                <a:cs typeface="Times New Roman" pitchFamily="18" charset="0"/>
              </a:rPr>
              <a:t> and VHDL is that, the constructs used for such initialisations are not synthesisable. </a:t>
            </a:r>
          </a:p>
          <a:p>
            <a:pPr algn="just">
              <a:lnSpc>
                <a:spcPct val="170000"/>
              </a:lnSpc>
            </a:pPr>
            <a:r>
              <a:rPr lang="en-IN" sz="2000" dirty="0" smtClean="0">
                <a:latin typeface="Times New Roman" pitchFamily="18" charset="0"/>
                <a:cs typeface="Times New Roman" pitchFamily="18" charset="0"/>
              </a:rPr>
              <a:t>With rapid increase in use of internet and digital media, transmission and reproduction of digital products has become very convenient but it has some drawbacks.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is this paper works by manipulating the bits of base image pixels according to the respective pixel of watermark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of the IP core used in the proposed architecture is Block Memory generator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a VLSI architecture that can insert visible watermarks in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signal-to-noise ratio (SNR) of the watermarked images obtained using the proposed chip and also of the watermarked images obtained using software </a:t>
            </a:r>
            <a:r>
              <a:rPr lang="en-IN" sz="2000" dirty="0" smtClean="0">
                <a:latin typeface="Times New Roman" pitchFamily="18" charset="0"/>
                <a:cs typeface="Times New Roman" pitchFamily="18" charset="0"/>
              </a:rPr>
              <a:t>schemes.</a:t>
            </a:r>
          </a:p>
          <a:p>
            <a:pPr algn="just">
              <a:lnSpc>
                <a:spcPct val="150000"/>
              </a:lnSpc>
            </a:pPr>
            <a:r>
              <a:rPr lang="en-IN" sz="2000" dirty="0" smtClean="0">
                <a:latin typeface="Times New Roman" pitchFamily="18" charset="0"/>
                <a:cs typeface="Times New Roman" pitchFamily="18" charset="0"/>
              </a:rPr>
              <a:t>The SNR in both hardware and software schemes found to be approximately same; thus, proving effectiveness of the proposed chip.</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Digital watermarking performed in spatial-domain consists of easy operations and are generally computational cost efficient but gives poor results after common signal processing like filtering and JPEG etc. and also after geometric distortions like scaling and cropping etc.</a:t>
            </a:r>
          </a:p>
          <a:p>
            <a:pPr algn="just">
              <a:lnSpc>
                <a:spcPct val="150000"/>
              </a:lnSpc>
            </a:pPr>
            <a:r>
              <a:rPr lang="en-IN" sz="2000" dirty="0" smtClean="0">
                <a:latin typeface="Times New Roman" pitchFamily="18" charset="0"/>
                <a:cs typeface="Times New Roman" pitchFamily="18" charset="0"/>
              </a:rPr>
              <a:t>Many researchers are trying to develop a memory, area and power efficient hardware implementation of watermarking algorithm.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process the original gray scale image is transformed using frequency domain DWT to obtain HH, HL, LL, LH coefficients and then watermark is inserted in the suitable coefficients of transformed host image using spatial domain bit plane slicing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paper also proposes and implements an efficient digital image watermarking architecture using a combination of spatial domain bit plane slicing and frequency domain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 based DWT in </a:t>
            </a:r>
            <a:r>
              <a:rPr lang="en-IN" sz="2000" dirty="0" smtClean="0">
                <a:latin typeface="Times New Roman" pitchFamily="18" charset="0"/>
                <a:cs typeface="Times New Roman" pitchFamily="18" charset="0"/>
              </a:rPr>
              <a:t>VLSI.</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Memory Efficient Hardware Architecture of 2-D Dual-Mode Lifting-Based Discrete Wavelet Transform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Chih-Hsien Hsia, Jing-Ming Guo, Jen-Shiun Chiang,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Memory requirements (for storing intermediate signals) and critical path are essential issues for 2-D (or multidimensional) transforms.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DWT based Invisible Watermarking Technique for Digital Images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Mohamed Sathik, SS Sujatha,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digital images, videos, sound files and other computer files can be used as carrier to embed the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19800"/>
        </p:xfrm>
        <a:graphic>
          <a:graphicData uri="http://schemas.openxmlformats.org/drawingml/2006/table">
            <a:tbl>
              <a:tblPr firstRow="1" bandRow="1">
                <a:tableStyleId>{5C22544A-7EE6-4342-B048-85BDC9FD1C3A}</a:tableStyleId>
              </a:tblPr>
              <a:tblGrid>
                <a:gridCol w="2571750"/>
                <a:gridCol w="1543050"/>
                <a:gridCol w="3600450"/>
              </a:tblGrid>
              <a:tr h="413401">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036">
                <a:tc>
                  <a:txBody>
                    <a:bodyPr/>
                    <a:lstStyle/>
                    <a:p>
                      <a:pPr algn="just">
                        <a:lnSpc>
                          <a:spcPct val="150000"/>
                        </a:lnSpc>
                        <a:spcAft>
                          <a:spcPts val="500"/>
                        </a:spcAft>
                        <a:tabLst>
                          <a:tab pos="457200" algn="l"/>
                        </a:tabLst>
                      </a:pPr>
                      <a:r>
                        <a:rPr lang="en-US" sz="2000" dirty="0">
                          <a:latin typeface="Times New Roman"/>
                          <a:ea typeface="Calibri"/>
                          <a:cs typeface="Latha"/>
                        </a:rPr>
                        <a:t>FPGA Implementation of Low Power, High Speed, Area Efficient Invisible Image Watermarking Algorithm for Images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Anumol T J, Binson V A, Soumya Rasheed,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fragile and semi fragile watermarking techniques have some serious disadvantages like increased use of resources, larger area requirements, and high power consumption. </a:t>
                      </a:r>
                      <a:endParaRPr lang="en-IN" sz="1600">
                        <a:latin typeface="Calibri"/>
                        <a:ea typeface="Calibri"/>
                        <a:cs typeface="Latha"/>
                      </a:endParaRPr>
                    </a:p>
                  </a:txBody>
                  <a:tcPr marL="68580" marR="68580" marT="0" marB="0"/>
                </a:tc>
              </a:tr>
              <a:tr h="2548363">
                <a:tc>
                  <a:txBody>
                    <a:bodyPr/>
                    <a:lstStyle/>
                    <a:p>
                      <a:pPr algn="just">
                        <a:lnSpc>
                          <a:spcPct val="150000"/>
                        </a:lnSpc>
                        <a:spcAft>
                          <a:spcPts val="500"/>
                        </a:spcAft>
                        <a:tabLst>
                          <a:tab pos="457200" algn="l"/>
                        </a:tabLst>
                      </a:pPr>
                      <a:r>
                        <a:rPr lang="en-US" sz="2000">
                          <a:latin typeface="Times New Roman"/>
                          <a:ea typeface="Calibri"/>
                          <a:cs typeface="Latha"/>
                        </a:rPr>
                        <a:t>Digital Watermarking Algorithm Based On DCT and DWT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 Sukang, Mei Jiansheng, and Tan Xiaomei,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introduces an algorithm of digital watermarking based on Discrete Cosine Transform(DCT) and Discrete Wavelet Transform(DWT).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2"/>
          <p:cNvPicPr>
            <a:picLocks noGrp="1" noChangeAspect="1" noChangeArrowheads="1"/>
          </p:cNvPicPr>
          <p:nvPr>
            <p:ph idx="1"/>
          </p:nvPr>
        </p:nvPicPr>
        <p:blipFill>
          <a:blip r:embed="rId2"/>
          <a:srcRect/>
          <a:stretch>
            <a:fillRect/>
          </a:stretch>
        </p:blipFill>
        <p:spPr bwMode="auto">
          <a:xfrm>
            <a:off x="1828800" y="1447800"/>
            <a:ext cx="65532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4572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paper presents a comparative analysis of various techniques for digital image watermarking implemented in MATLAB and compared against standard Image Quality Parameters. Analyzing the results obtained from this study it was concluded that the approach based on amalgamation of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 DWT and bit plane slicing is better in terms of transparency, robustness, unambiguous and payload. The paper also proposes and implements an efficient digital image watermarking architecture using a combination of spatial domain bit plane slicing and frequency domain </a:t>
            </a:r>
            <a:r>
              <a:rPr lang="en-IN" sz="2000" dirty="0" err="1" smtClean="0">
                <a:latin typeface="Times New Roman" pitchFamily="18" charset="0"/>
                <a:cs typeface="Times New Roman" pitchFamily="18" charset="0"/>
              </a:rPr>
              <a:t>Haar</a:t>
            </a:r>
            <a:r>
              <a:rPr lang="en-IN" sz="2000" dirty="0" smtClean="0">
                <a:latin typeface="Times New Roman" pitchFamily="18" charset="0"/>
                <a:cs typeface="Times New Roman" pitchFamily="18" charset="0"/>
              </a:rPr>
              <a:t> based DWT in VLSI. The watermarked image is also checked for ease of extraction after getting attacked by various attacks like addition of noise, contrast enhancement, blurring and resizing.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Chih-Hsien</a:t>
            </a:r>
            <a:r>
              <a:rPr lang="en-IN" sz="1500" dirty="0" smtClean="0">
                <a:latin typeface="Times New Roman" pitchFamily="18" charset="0"/>
                <a:cs typeface="Times New Roman" pitchFamily="18" charset="0"/>
              </a:rPr>
              <a:t> Hsia, Jing-Ming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Jen-</a:t>
            </a:r>
            <a:r>
              <a:rPr lang="en-IN" sz="1500" dirty="0" err="1" smtClean="0">
                <a:latin typeface="Times New Roman" pitchFamily="18" charset="0"/>
                <a:cs typeface="Times New Roman" pitchFamily="18" charset="0"/>
              </a:rPr>
              <a:t>Shiun</a:t>
            </a:r>
            <a:r>
              <a:rPr lang="en-IN" sz="1500" dirty="0" smtClean="0">
                <a:latin typeface="Times New Roman" pitchFamily="18" charset="0"/>
                <a:cs typeface="Times New Roman" pitchFamily="18" charset="0"/>
              </a:rPr>
              <a:t> Chiang, “</a:t>
            </a:r>
            <a:r>
              <a:rPr lang="en-IN" sz="1500" dirty="0" err="1" smtClean="0">
                <a:latin typeface="Times New Roman" pitchFamily="18" charset="0"/>
                <a:cs typeface="Times New Roman" pitchFamily="18" charset="0"/>
              </a:rPr>
              <a:t>MemoryEfficient</a:t>
            </a:r>
            <a:r>
              <a:rPr lang="en-IN" sz="1500" dirty="0" smtClean="0">
                <a:latin typeface="Times New Roman" pitchFamily="18" charset="0"/>
                <a:cs typeface="Times New Roman" pitchFamily="18" charset="0"/>
              </a:rPr>
              <a:t> Hardware Architecture of 2-D Dual-Mode Lifting-Based Discrete Wavelet Transform” , IEEE Transactions On Circuits And Systems For Video Technology, April 2013, Vol. 23, No. 4 </a:t>
            </a:r>
          </a:p>
          <a:p>
            <a:pPr algn="just">
              <a:lnSpc>
                <a:spcPct val="160000"/>
              </a:lnSpc>
            </a:pPr>
            <a:r>
              <a:rPr lang="en-IN" sz="1500" dirty="0" smtClean="0">
                <a:latin typeface="Times New Roman" pitchFamily="18" charset="0"/>
                <a:cs typeface="Times New Roman" pitchFamily="18" charset="0"/>
              </a:rPr>
              <a:t>[2] Mohamed </a:t>
            </a:r>
            <a:r>
              <a:rPr lang="en-IN" sz="1500" dirty="0" err="1" smtClean="0">
                <a:latin typeface="Times New Roman" pitchFamily="18" charset="0"/>
                <a:cs typeface="Times New Roman" pitchFamily="18" charset="0"/>
              </a:rPr>
              <a:t>Sathik</a:t>
            </a:r>
            <a:r>
              <a:rPr lang="en-IN" sz="1500" dirty="0" smtClean="0">
                <a:latin typeface="Times New Roman" pitchFamily="18" charset="0"/>
                <a:cs typeface="Times New Roman" pitchFamily="18" charset="0"/>
              </a:rPr>
              <a:t>, SS </a:t>
            </a:r>
            <a:r>
              <a:rPr lang="en-IN" sz="1500" dirty="0" err="1" smtClean="0">
                <a:latin typeface="Times New Roman" pitchFamily="18" charset="0"/>
                <a:cs typeface="Times New Roman" pitchFamily="18" charset="0"/>
              </a:rPr>
              <a:t>Sujatha</a:t>
            </a:r>
            <a:r>
              <a:rPr lang="en-IN" sz="1500" dirty="0" smtClean="0">
                <a:latin typeface="Times New Roman" pitchFamily="18" charset="0"/>
                <a:cs typeface="Times New Roman" pitchFamily="18" charset="0"/>
              </a:rPr>
              <a:t>, “A novel DWT based Invisible Watermarking Technique for Digital Images”, International Arab Journal of e-Technology, Jan 2, Vol.2, No.3 </a:t>
            </a:r>
          </a:p>
          <a:p>
            <a:pPr algn="just">
              <a:lnSpc>
                <a:spcPct val="160000"/>
              </a:lnSpc>
            </a:pP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Anumol</a:t>
            </a:r>
            <a:r>
              <a:rPr lang="en-IN" sz="1500" dirty="0" smtClean="0">
                <a:latin typeface="Times New Roman" pitchFamily="18" charset="0"/>
                <a:cs typeface="Times New Roman" pitchFamily="18" charset="0"/>
              </a:rPr>
              <a:t> T J, </a:t>
            </a:r>
            <a:r>
              <a:rPr lang="en-IN" sz="1500" dirty="0" err="1" smtClean="0">
                <a:latin typeface="Times New Roman" pitchFamily="18" charset="0"/>
                <a:cs typeface="Times New Roman" pitchFamily="18" charset="0"/>
              </a:rPr>
              <a:t>Binson</a:t>
            </a:r>
            <a:r>
              <a:rPr lang="en-IN" sz="1500" dirty="0" smtClean="0">
                <a:latin typeface="Times New Roman" pitchFamily="18" charset="0"/>
                <a:cs typeface="Times New Roman" pitchFamily="18" charset="0"/>
              </a:rPr>
              <a:t> V A, </a:t>
            </a:r>
            <a:r>
              <a:rPr lang="en-IN" sz="1500" dirty="0" err="1" smtClean="0">
                <a:latin typeface="Times New Roman" pitchFamily="18" charset="0"/>
                <a:cs typeface="Times New Roman" pitchFamily="18" charset="0"/>
              </a:rPr>
              <a:t>Soumya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Rasheed</a:t>
            </a:r>
            <a:r>
              <a:rPr lang="en-IN" sz="1500" dirty="0" smtClean="0">
                <a:latin typeface="Times New Roman" pitchFamily="18" charset="0"/>
                <a:cs typeface="Times New Roman" pitchFamily="18" charset="0"/>
              </a:rPr>
              <a:t>, “FPGA Implementation of Low Power, High Speed, Area Efficient Invisible Image Watermarking Algorithm for Images”, International Journal Of Scientific &amp; Engineering Research Volume 4, August-2013, Issue 8 </a:t>
            </a:r>
          </a:p>
          <a:p>
            <a:pPr algn="just">
              <a:lnSpc>
                <a:spcPct val="160000"/>
              </a:lnSpc>
            </a:pPr>
            <a:r>
              <a:rPr lang="en-IN" sz="1500" dirty="0" smtClean="0">
                <a:latin typeface="Times New Roman" pitchFamily="18" charset="0"/>
                <a:cs typeface="Times New Roman" pitchFamily="18" charset="0"/>
              </a:rPr>
              <a:t>[4] Li </a:t>
            </a:r>
            <a:r>
              <a:rPr lang="en-IN" sz="1500" dirty="0" err="1" smtClean="0">
                <a:latin typeface="Times New Roman" pitchFamily="18" charset="0"/>
                <a:cs typeface="Times New Roman" pitchFamily="18" charset="0"/>
              </a:rPr>
              <a:t>Sukang</a:t>
            </a:r>
            <a:r>
              <a:rPr lang="en-IN" sz="1500" dirty="0" smtClean="0">
                <a:latin typeface="Times New Roman" pitchFamily="18" charset="0"/>
                <a:cs typeface="Times New Roman" pitchFamily="18" charset="0"/>
              </a:rPr>
              <a:t>, Mei </a:t>
            </a:r>
            <a:r>
              <a:rPr lang="en-IN" sz="1500" dirty="0" err="1" smtClean="0">
                <a:latin typeface="Times New Roman" pitchFamily="18" charset="0"/>
                <a:cs typeface="Times New Roman" pitchFamily="18" charset="0"/>
              </a:rPr>
              <a:t>Jiansheng</a:t>
            </a:r>
            <a:r>
              <a:rPr lang="en-IN" sz="1500" dirty="0" smtClean="0">
                <a:latin typeface="Times New Roman" pitchFamily="18" charset="0"/>
                <a:cs typeface="Times New Roman" pitchFamily="18" charset="0"/>
              </a:rPr>
              <a:t>, and Tan </a:t>
            </a:r>
            <a:r>
              <a:rPr lang="en-IN" sz="1500" dirty="0" err="1" smtClean="0">
                <a:latin typeface="Times New Roman" pitchFamily="18" charset="0"/>
                <a:cs typeface="Times New Roman" pitchFamily="18" charset="0"/>
              </a:rPr>
              <a:t>Xiaomei</a:t>
            </a:r>
            <a:r>
              <a:rPr lang="en-IN" sz="1500" dirty="0" smtClean="0">
                <a:latin typeface="Times New Roman" pitchFamily="18" charset="0"/>
                <a:cs typeface="Times New Roman" pitchFamily="18" charset="0"/>
              </a:rPr>
              <a:t>, “Digital Watermarking Algorithm Based On DCT and DWT”, Proceedings of the 2009 International Symposium on Web Information Systems and Applications (WISA’09), China, May 22-24, 2009, pp. 104-107 </a:t>
            </a:r>
          </a:p>
          <a:p>
            <a:pPr algn="just">
              <a:lnSpc>
                <a:spcPct val="160000"/>
              </a:lnSpc>
            </a:pP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K.Esther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Rani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S.Bhargav</a:t>
            </a:r>
            <a:r>
              <a:rPr lang="en-IN" sz="1500" dirty="0" smtClean="0">
                <a:latin typeface="Times New Roman" pitchFamily="18" charset="0"/>
                <a:cs typeface="Times New Roman" pitchFamily="18" charset="0"/>
              </a:rPr>
              <a:t> Kumar, “FPGA Implementation of 4-D DWT and BPS based Digital Image Watermarking”, International Journal of Engineering Trends and Technology- Volume3, Issue2- 2012 </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D.S. </a:t>
            </a:r>
            <a:r>
              <a:rPr lang="en-IN" sz="1600" dirty="0" err="1" smtClean="0">
                <a:latin typeface="Times New Roman" pitchFamily="18" charset="0"/>
                <a:cs typeface="Times New Roman" pitchFamily="18" charset="0"/>
              </a:rPr>
              <a:t>Bormane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Pallavi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Patil</a:t>
            </a:r>
            <a:r>
              <a:rPr lang="en-IN" sz="1600" dirty="0" smtClean="0">
                <a:latin typeface="Times New Roman" pitchFamily="18" charset="0"/>
                <a:cs typeface="Times New Roman" pitchFamily="18" charset="0"/>
              </a:rPr>
              <a:t>, “DWT Based Invisible Watermarking Technique for Digital Images”, International Journal of Engineering and Advanced Technology (IJEAT) , April 2013, ISSN: 2249 – 8958, Volume-2, Issue-4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Rameshwar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Mustafa </a:t>
            </a:r>
            <a:r>
              <a:rPr lang="en-IN" sz="1600" dirty="0" err="1" smtClean="0">
                <a:latin typeface="Times New Roman" pitchFamily="18" charset="0"/>
                <a:cs typeface="Times New Roman" pitchFamily="18" charset="0"/>
              </a:rPr>
              <a:t>Osman</a:t>
            </a:r>
            <a:r>
              <a:rPr lang="en-IN" sz="1600" dirty="0" smtClean="0">
                <a:latin typeface="Times New Roman" pitchFamily="18" charset="0"/>
                <a:cs typeface="Times New Roman" pitchFamily="18" charset="0"/>
              </a:rPr>
              <a:t> Ali, “An Overview of Hardware Implementation for Digital Image Watermarking”, 2011 International Conference on Signal, Image Processing and Applications With workshop of ICEEA 201, IPCSIT vol.21 (2011), IACSIT Press, Singapore </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Ikpyo</a:t>
            </a:r>
            <a:r>
              <a:rPr lang="en-IN" sz="1600" dirty="0" smtClean="0">
                <a:latin typeface="Times New Roman" pitchFamily="18" charset="0"/>
                <a:cs typeface="Times New Roman" pitchFamily="18" charset="0"/>
              </a:rPr>
              <a:t> Hong, </a:t>
            </a:r>
            <a:r>
              <a:rPr lang="en-IN" sz="1600" dirty="0" err="1" smtClean="0">
                <a:latin typeface="Times New Roman" pitchFamily="18" charset="0"/>
                <a:cs typeface="Times New Roman" pitchFamily="18" charset="0"/>
              </a:rPr>
              <a:t>Intaek</a:t>
            </a:r>
            <a:r>
              <a:rPr lang="en-IN" sz="1600" dirty="0" smtClean="0">
                <a:latin typeface="Times New Roman" pitchFamily="18" charset="0"/>
                <a:cs typeface="Times New Roman" pitchFamily="18" charset="0"/>
              </a:rPr>
              <a:t> Kim, Seung-So0 Han, “A Blind Watermarking Technique Using Wavelet Transform”, ISIE 2001, Pusan, KOREA, 0- 7803-70~9-2/01, IEEE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Pravin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Pithiya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H.L.Desai</a:t>
            </a:r>
            <a:r>
              <a:rPr lang="en-IN" sz="1600" dirty="0" smtClean="0">
                <a:latin typeface="Times New Roman" pitchFamily="18" charset="0"/>
                <a:cs typeface="Times New Roman" pitchFamily="18" charset="0"/>
              </a:rPr>
              <a:t>, “DCT Based Digital Image Watermarking, </a:t>
            </a:r>
            <a:r>
              <a:rPr lang="en-IN" sz="1600" dirty="0" err="1" smtClean="0">
                <a:latin typeface="Times New Roman" pitchFamily="18" charset="0"/>
                <a:cs typeface="Times New Roman" pitchFamily="18" charset="0"/>
              </a:rPr>
              <a:t>Dewatermarking</a:t>
            </a:r>
            <a:r>
              <a:rPr lang="en-IN" sz="1600" dirty="0" smtClean="0">
                <a:latin typeface="Times New Roman" pitchFamily="18" charset="0"/>
                <a:cs typeface="Times New Roman" pitchFamily="18" charset="0"/>
              </a:rPr>
              <a:t> &amp; Authentication”, International Journal of Latest Trends in Engineering and Technology (IJLTET) , Issue 3 May 2013, Vol. 2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Shahin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Shaikh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Manjusha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Deshmukh</a:t>
            </a:r>
            <a:r>
              <a:rPr lang="en-IN" sz="1600" dirty="0" smtClean="0">
                <a:latin typeface="Times New Roman" pitchFamily="18" charset="0"/>
                <a:cs typeface="Times New Roman" pitchFamily="18" charset="0"/>
              </a:rPr>
              <a:t>, “Digital Image Watermarking In DCT Domain, International Journal of Emerging Technology and Advanced Engineering, Volume 3, Issue 4, April 2013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1262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VLSI IMPLEMENTATION OF EFFICIENT IMAGE WATERMARKING ALGORITHM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2022-02-11T15:17:04Z</dcterms:modified>
</cp:coreProperties>
</file>