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Seizure Prediction using Hilbert Huang Transform on Field Programmable Gate Array</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Hilbert Huang Transform (HHT) has been used extensively in the time-frequency analysis of electroencephalography (EEG) signals and Brain-Computer Interfaces. Most studies utilizing the HHT for extracting features in seizure prediction have used intracranial EEG recordings. Invasive implants in the cortex have unknown long term consequences and pose the risk of complications during surgery. This added risk dimension makes them unsuitable for continuous monitoring as would be the requirement in a Body Area Network. We present an </a:t>
            </a:r>
            <a:r>
              <a:rPr lang="en-IN" sz="2000" dirty="0" err="1" smtClean="0">
                <a:latin typeface="Times New Roman" pitchFamily="18" charset="0"/>
                <a:cs typeface="Times New Roman" pitchFamily="18" charset="0"/>
              </a:rPr>
              <a:t>HHTbased</a:t>
            </a:r>
            <a:r>
              <a:rPr lang="en-IN" sz="2000" dirty="0" smtClean="0">
                <a:latin typeface="Times New Roman" pitchFamily="18" charset="0"/>
                <a:cs typeface="Times New Roman" pitchFamily="18" charset="0"/>
              </a:rPr>
              <a:t> system on Field Programmable Gate Array (FPGA) for predicting epileptic seizures using scalp EEG. We use bandwidth features of Intrinsic Mode Functions and obtain a classification accuracy of close to 100% using patient-specific classifiers in software. Details of FPGA implementation are also given.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prospective to replace the existing bulk-optical EOM with photonic integrated chips, where sophisticated and tailored nonlinear transformations can be realized using nested optical circuits on a single </a:t>
            </a:r>
            <a:r>
              <a:rPr lang="en-IN" sz="2000" dirty="0" smtClean="0">
                <a:latin typeface="Times New Roman" pitchFamily="18" charset="0"/>
                <a:cs typeface="Times New Roman" pitchFamily="18" charset="0"/>
              </a:rPr>
              <a:t>chip.</a:t>
            </a:r>
          </a:p>
          <a:p>
            <a:pPr algn="just">
              <a:lnSpc>
                <a:spcPct val="150000"/>
              </a:lnSpc>
            </a:pPr>
            <a:r>
              <a:rPr lang="en-IN" sz="2000" dirty="0" smtClean="0">
                <a:latin typeface="Times New Roman" pitchFamily="18" charset="0"/>
                <a:cs typeface="Times New Roman" pitchFamily="18" charset="0"/>
              </a:rPr>
              <a:t>It takes advantage of electro-optic nonlinear transformation in EOM, and flexible signal generation and controllable timing, highly programmable signal filtering, and stable delay logic implementation in FPGA.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such training is usually energy and time consuming, and its efficiency varies by the complexity of task, the size of the network, the nonlinearity and connectivity between the nodes.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detection of seizures using binary classifiers to distinguish between different EEG-based features in the </a:t>
            </a:r>
            <a:r>
              <a:rPr lang="en-IN" sz="2000" dirty="0" err="1" smtClean="0">
                <a:latin typeface="Times New Roman" pitchFamily="18" charset="0"/>
                <a:cs typeface="Times New Roman" pitchFamily="18" charset="0"/>
              </a:rPr>
              <a:t>ictal</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interictal</a:t>
            </a:r>
            <a:r>
              <a:rPr lang="en-IN" sz="2000" dirty="0" smtClean="0">
                <a:latin typeface="Times New Roman" pitchFamily="18" charset="0"/>
                <a:cs typeface="Times New Roman" pitchFamily="18" charset="0"/>
              </a:rPr>
              <a:t> periods may be considered a largely solved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Despite many promising Brain-Computer Interfaces (BCIs) being proposed in the literature, most have been implemented in software and remain confined to research laboratories - the necessity of a bulky computer being one of the primary drawbacks in bringing them to the everyday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more and more problems being identified as computationally complex and/or excessively time consuming, alternative computational paradigms are actively explored to solve these problems as they increasingly </a:t>
            </a:r>
            <a:r>
              <a:rPr lang="en-IN" sz="2000" dirty="0" smtClean="0">
                <a:latin typeface="Times New Roman" pitchFamily="18" charset="0"/>
                <a:cs typeface="Times New Roman" pitchFamily="18" charset="0"/>
              </a:rPr>
              <a:t>emerge.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work proposes an efficient approach to extract the features of epileptic seizures by decomposing EEG into band limited signals termed as IMF’s by empirical decomposition EMD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detecting and classifying epileptic seizures various time-frequency methods have been proposed most importantly the wavelet transform and all these are non- stationary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The proposed technique provides a tool for </a:t>
            </a:r>
            <a:r>
              <a:rPr lang="en-IN" sz="2000" dirty="0" err="1" smtClean="0">
                <a:latin typeface="Times New Roman" pitchFamily="18" charset="0"/>
                <a:cs typeface="Times New Roman" pitchFamily="18" charset="0"/>
              </a:rPr>
              <a:t>neuro</a:t>
            </a:r>
            <a:r>
              <a:rPr lang="en-IN" sz="2000" dirty="0" smtClean="0">
                <a:latin typeface="Times New Roman" pitchFamily="18" charset="0"/>
                <a:cs typeface="Times New Roman" pitchFamily="18" charset="0"/>
              </a:rPr>
              <a:t> physicians for identifying brain abnormalities due to epilepsy and also can also be developed as ASIC.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technique essentially provides benefits like fast diagnosis, high accuracy with good sensitivity and specificity.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HHT has been a popular tool used in the study of EEG with its ability to analyze both nonlinear and non-stationary biomedical signals by decomposing them into data-dependent basis functions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bandpass</a:t>
            </a:r>
            <a:r>
              <a:rPr lang="en-IN" sz="2000" dirty="0" smtClean="0">
                <a:latin typeface="Times New Roman" pitchFamily="18" charset="0"/>
                <a:cs typeface="Times New Roman" pitchFamily="18" charset="0"/>
              </a:rPr>
              <a:t> FIR filter with </a:t>
            </a:r>
            <a:r>
              <a:rPr lang="en-IN" sz="2000" dirty="0" err="1" smtClean="0">
                <a:latin typeface="Times New Roman" pitchFamily="18" charset="0"/>
                <a:cs typeface="Times New Roman" pitchFamily="18" charset="0"/>
              </a:rPr>
              <a:t>cutoffs</a:t>
            </a:r>
            <a:r>
              <a:rPr lang="en-IN" sz="2000" dirty="0" smtClean="0">
                <a:latin typeface="Times New Roman" pitchFamily="18" charset="0"/>
                <a:cs typeface="Times New Roman" pitchFamily="18" charset="0"/>
              </a:rPr>
              <a:t> set to 0.5 Hz and 100 Hz and a 60 Hz notch filter were used at the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stage to remove baseline wander and suppress </a:t>
            </a:r>
            <a:r>
              <a:rPr lang="en-IN" sz="2000" dirty="0" err="1" smtClean="0">
                <a:latin typeface="Times New Roman" pitchFamily="18" charset="0"/>
                <a:cs typeface="Times New Roman" pitchFamily="18" charset="0"/>
              </a:rPr>
              <a:t>powerline</a:t>
            </a:r>
            <a:r>
              <a:rPr lang="en-IN" sz="2000" dirty="0" smtClean="0">
                <a:latin typeface="Times New Roman" pitchFamily="18" charset="0"/>
                <a:cs typeface="Times New Roman" pitchFamily="18" charset="0"/>
              </a:rPr>
              <a:t> noise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design utilizes </a:t>
            </a:r>
            <a:r>
              <a:rPr lang="en-IN" sz="2000" dirty="0" err="1" smtClean="0">
                <a:latin typeface="Times New Roman" pitchFamily="18" charset="0"/>
                <a:cs typeface="Times New Roman" pitchFamily="18" charset="0"/>
              </a:rPr>
              <a:t>sawtooth</a:t>
            </a:r>
            <a:r>
              <a:rPr lang="en-IN" sz="2000" dirty="0" smtClean="0">
                <a:latin typeface="Times New Roman" pitchFamily="18" charset="0"/>
                <a:cs typeface="Times New Roman" pitchFamily="18" charset="0"/>
              </a:rPr>
              <a:t> interpolation instead of the cubic </a:t>
            </a:r>
            <a:r>
              <a:rPr lang="en-IN" sz="2000" dirty="0" err="1" smtClean="0">
                <a:latin typeface="Times New Roman" pitchFamily="18" charset="0"/>
                <a:cs typeface="Times New Roman" pitchFamily="18" charset="0"/>
              </a:rPr>
              <a:t>spline</a:t>
            </a:r>
            <a:r>
              <a:rPr lang="en-IN" sz="2000" dirty="0" smtClean="0">
                <a:latin typeface="Times New Roman" pitchFamily="18" charset="0"/>
                <a:cs typeface="Times New Roman" pitchFamily="18" charset="0"/>
              </a:rPr>
              <a:t> interpolation used in software in order to facilitate continuously processing incoming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Snumber</a:t>
            </a:r>
            <a:r>
              <a:rPr lang="en-IN" sz="2000" dirty="0" smtClean="0">
                <a:latin typeface="Times New Roman" pitchFamily="18" charset="0"/>
                <a:cs typeface="Times New Roman" pitchFamily="18" charset="0"/>
              </a:rPr>
              <a:t> termination criteria is used instead of the conventional convergence criteria involving the number of zero crossings and the number of local </a:t>
            </a:r>
            <a:r>
              <a:rPr lang="en-IN" sz="2000" dirty="0" err="1" smtClean="0">
                <a:latin typeface="Times New Roman" pitchFamily="18" charset="0"/>
                <a:cs typeface="Times New Roman" pitchFamily="18" charset="0"/>
              </a:rPr>
              <a:t>extrema</a:t>
            </a:r>
            <a:r>
              <a:rPr lang="en-IN" sz="2000" dirty="0" smtClean="0">
                <a:latin typeface="Times New Roman" pitchFamily="18" charset="0"/>
                <a:cs typeface="Times New Roman" pitchFamily="18" charset="0"/>
              </a:rPr>
              <a:t> of the signal.</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Seizure prediction: the long and winding road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Mormann, R. G. Andrzejak, C. E. Elger, and K. Lehnertz,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method capable of predicting the occurrence of seizures from the electroencephalogram (EEG) of epilepsy patients would open new therapeutic possibilities.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Seizure prediction using EEG spatiotemporal correlation structure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 Williamson, D. W. Bliss, D. W. Browne, and J. T. Narayanan,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seizure prediction algorithm is proposed that combines novel multivariate EEG features with patient-specific machine learning.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0080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829560">
                <a:tc>
                  <a:txBody>
                    <a:bodyPr/>
                    <a:lstStyle/>
                    <a:p>
                      <a:pPr algn="just">
                        <a:lnSpc>
                          <a:spcPct val="150000"/>
                        </a:lnSpc>
                        <a:spcAft>
                          <a:spcPts val="500"/>
                        </a:spcAft>
                        <a:tabLst>
                          <a:tab pos="457200" algn="l"/>
                        </a:tabLst>
                      </a:pPr>
                      <a:r>
                        <a:rPr lang="en-US" sz="2000" dirty="0">
                          <a:latin typeface="Times New Roman"/>
                          <a:ea typeface="Calibri"/>
                          <a:cs typeface="Latha"/>
                        </a:rPr>
                        <a:t>Real-time epileptic seizure prediction using AR models and Support Vector Machines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Chisci, A. Mavino, G. Perferi, M. Sciandrone, C. Anile, G. Colicchio, and F. Fuggetta,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choice is characterized by low computational requirements compatible with a real-time implementation of the overall system.</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Epileptic seizure prediction by using Empirical Mode Decomposition and complexity analysis of singlechannel scalp electroencephalogram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Zhu, L. Huang, and X. Tian,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new approach to recognize and predict </a:t>
                      </a:r>
                      <a:r>
                        <a:rPr lang="en-US" sz="2000" dirty="0" err="1">
                          <a:solidFill>
                            <a:srgbClr val="333333"/>
                          </a:solidFill>
                          <a:latin typeface="Times New Roman"/>
                          <a:ea typeface="Calibri"/>
                          <a:cs typeface="Latha"/>
                        </a:rPr>
                        <a:t>succedent</a:t>
                      </a:r>
                      <a:r>
                        <a:rPr lang="en-US" sz="2000" dirty="0">
                          <a:solidFill>
                            <a:srgbClr val="333333"/>
                          </a:solidFill>
                          <a:latin typeface="Times New Roman"/>
                          <a:ea typeface="Calibri"/>
                          <a:cs typeface="Latha"/>
                        </a:rPr>
                        <a:t> epileptic seizures by using single-channel electroencephalogram (EEG) analysis.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447800"/>
            <a:ext cx="69342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HHT has been utilized in a number of BCI applications due to its ability to analyze non-linear and non-stationary signals. Most studies where it has been used for feature extraction in predicting oncoming epileptic seizures have made use of </a:t>
            </a:r>
            <a:r>
              <a:rPr lang="en-IN" sz="2000" dirty="0" err="1" smtClean="0">
                <a:latin typeface="Times New Roman" pitchFamily="18" charset="0"/>
                <a:cs typeface="Times New Roman" pitchFamily="18" charset="0"/>
              </a:rPr>
              <a:t>iEEG</a:t>
            </a:r>
            <a:r>
              <a:rPr lang="en-IN" sz="2000" dirty="0" smtClean="0">
                <a:latin typeface="Times New Roman" pitchFamily="18" charset="0"/>
                <a:cs typeface="Times New Roman" pitchFamily="18" charset="0"/>
              </a:rPr>
              <a:t> and few have utilized scalp EEG. However, the long term side effects of implantable chips for EEG acquisition are unknown and can cause scar tissue to develop around the devices reducing contact with neuron populations and thereby rendering them ineffective. We present the FPGA implementation of a scalp EEG-based seizure prediction system using bandwidth features extracted from different IMFs. Good classification accuracy has been obtained using </a:t>
            </a:r>
            <a:r>
              <a:rPr lang="en-IN" sz="2000" dirty="0" err="1" smtClean="0">
                <a:latin typeface="Times New Roman" pitchFamily="18" charset="0"/>
                <a:cs typeface="Times New Roman" pitchFamily="18" charset="0"/>
              </a:rPr>
              <a:t>patientspecific</a:t>
            </a:r>
            <a:r>
              <a:rPr lang="en-IN" sz="2000" dirty="0" smtClean="0">
                <a:latin typeface="Times New Roman" pitchFamily="18" charset="0"/>
                <a:cs typeface="Times New Roman" pitchFamily="18" charset="0"/>
              </a:rPr>
              <a:t> classifiers. Future efforts would include optimizing the design even further by reusing hardware resources due to the availability of a large number of clock cycles in between the reception of successive epochs of EEG. Implementing EMD using cubic </a:t>
            </a:r>
            <a:r>
              <a:rPr lang="en-IN" sz="2000" dirty="0" err="1" smtClean="0">
                <a:latin typeface="Times New Roman" pitchFamily="18" charset="0"/>
                <a:cs typeface="Times New Roman" pitchFamily="18" charset="0"/>
              </a:rPr>
              <a:t>spline</a:t>
            </a:r>
            <a:r>
              <a:rPr lang="en-IN" sz="2000" dirty="0" smtClean="0">
                <a:latin typeface="Times New Roman" pitchFamily="18" charset="0"/>
                <a:cs typeface="Times New Roman" pitchFamily="18" charset="0"/>
              </a:rPr>
              <a:t> interpolation would also help increase the accuracy of the proposed system.</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Mormann</a:t>
            </a:r>
            <a:r>
              <a:rPr lang="en-IN" sz="1600" dirty="0" smtClean="0">
                <a:latin typeface="Times New Roman" pitchFamily="18" charset="0"/>
                <a:cs typeface="Times New Roman" pitchFamily="18" charset="0"/>
              </a:rPr>
              <a:t>, R. G. </a:t>
            </a:r>
            <a:r>
              <a:rPr lang="en-IN" sz="1600" dirty="0" err="1" smtClean="0">
                <a:latin typeface="Times New Roman" pitchFamily="18" charset="0"/>
                <a:cs typeface="Times New Roman" pitchFamily="18" charset="0"/>
              </a:rPr>
              <a:t>Andrzejak</a:t>
            </a:r>
            <a:r>
              <a:rPr lang="en-IN" sz="1600" dirty="0" smtClean="0">
                <a:latin typeface="Times New Roman" pitchFamily="18" charset="0"/>
                <a:cs typeface="Times New Roman" pitchFamily="18" charset="0"/>
              </a:rPr>
              <a:t>, C. E. </a:t>
            </a:r>
            <a:r>
              <a:rPr lang="en-IN" sz="1600" dirty="0" err="1" smtClean="0">
                <a:latin typeface="Times New Roman" pitchFamily="18" charset="0"/>
                <a:cs typeface="Times New Roman" pitchFamily="18" charset="0"/>
              </a:rPr>
              <a:t>Elger</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Lehnertz</a:t>
            </a:r>
            <a:r>
              <a:rPr lang="en-IN" sz="1600" dirty="0" smtClean="0">
                <a:latin typeface="Times New Roman" pitchFamily="18" charset="0"/>
                <a:cs typeface="Times New Roman" pitchFamily="18" charset="0"/>
              </a:rPr>
              <a:t>, “Seizure prediction: the long and winding road,” Brain, vol. 130, no. 2, pp. 314– 333,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R. Williamson, D. W. Bliss, D. W. Browne, and J. T. Narayanan, “Seizure prediction using EEG spatiotemporal correlation structure,” Epilepsy &amp; </a:t>
            </a:r>
            <a:r>
              <a:rPr lang="en-IN" sz="1600" dirty="0" err="1" smtClean="0">
                <a:latin typeface="Times New Roman" pitchFamily="18" charset="0"/>
                <a:cs typeface="Times New Roman" pitchFamily="18" charset="0"/>
              </a:rPr>
              <a:t>Behavior</a:t>
            </a:r>
            <a:r>
              <a:rPr lang="en-IN" sz="1600" dirty="0" smtClean="0">
                <a:latin typeface="Times New Roman" pitchFamily="18" charset="0"/>
                <a:cs typeface="Times New Roman" pitchFamily="18" charset="0"/>
              </a:rPr>
              <a:t>, vol. 25, pp. 230–238,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C. </a:t>
            </a:r>
            <a:r>
              <a:rPr lang="en-IN" sz="1600" dirty="0" err="1" smtClean="0">
                <a:latin typeface="Times New Roman" pitchFamily="18" charset="0"/>
                <a:cs typeface="Times New Roman" pitchFamily="18" charset="0"/>
              </a:rPr>
              <a:t>Sackellares</a:t>
            </a:r>
            <a:r>
              <a:rPr lang="en-IN" sz="1600" dirty="0" smtClean="0">
                <a:latin typeface="Times New Roman" pitchFamily="18" charset="0"/>
                <a:cs typeface="Times New Roman" pitchFamily="18" charset="0"/>
              </a:rPr>
              <a:t>, “Seizure prediction,” Epilepsy Currents, vol. 8, no. 3, pp. 55–59,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a:t>
            </a:r>
            <a:r>
              <a:rPr lang="en-IN" sz="1600" dirty="0" err="1" smtClean="0">
                <a:latin typeface="Times New Roman" pitchFamily="18" charset="0"/>
                <a:cs typeface="Times New Roman" pitchFamily="18" charset="0"/>
              </a:rPr>
              <a:t>Chisci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Mavino</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Perferi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Sciandrone</a:t>
            </a:r>
            <a:r>
              <a:rPr lang="en-IN" sz="1600" dirty="0" smtClean="0">
                <a:latin typeface="Times New Roman" pitchFamily="18" charset="0"/>
                <a:cs typeface="Times New Roman" pitchFamily="18" charset="0"/>
              </a:rPr>
              <a:t>, C. Anile, G. </a:t>
            </a:r>
            <a:r>
              <a:rPr lang="en-IN" sz="1600" dirty="0" err="1" smtClean="0">
                <a:latin typeface="Times New Roman" pitchFamily="18" charset="0"/>
                <a:cs typeface="Times New Roman" pitchFamily="18" charset="0"/>
              </a:rPr>
              <a:t>Colicchio</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Fuggetta</a:t>
            </a:r>
            <a:r>
              <a:rPr lang="en-IN" sz="1600" dirty="0" smtClean="0">
                <a:latin typeface="Times New Roman" pitchFamily="18" charset="0"/>
                <a:cs typeface="Times New Roman" pitchFamily="18" charset="0"/>
              </a:rPr>
              <a:t>, “Real-time epileptic seizure prediction using AR models and Support Vector Machines,” IEEE Trans. Biomed. Eng., vol. 57, pp. 1124–1132, May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Zhu, L. Huang, and X. </a:t>
            </a:r>
            <a:r>
              <a:rPr lang="en-IN" sz="1600" dirty="0" err="1" smtClean="0">
                <a:latin typeface="Times New Roman" pitchFamily="18" charset="0"/>
                <a:cs typeface="Times New Roman" pitchFamily="18" charset="0"/>
              </a:rPr>
              <a:t>Tian</a:t>
            </a:r>
            <a:r>
              <a:rPr lang="en-IN" sz="1600" dirty="0" smtClean="0">
                <a:latin typeface="Times New Roman" pitchFamily="18" charset="0"/>
                <a:cs typeface="Times New Roman" pitchFamily="18" charset="0"/>
              </a:rPr>
              <a:t>, “Epileptic seizure prediction by using Empirical Mode Decomposition and complexity analysis of </a:t>
            </a:r>
            <a:r>
              <a:rPr lang="en-IN" sz="1600" dirty="0" err="1" smtClean="0">
                <a:latin typeface="Times New Roman" pitchFamily="18" charset="0"/>
                <a:cs typeface="Times New Roman" pitchFamily="18" charset="0"/>
              </a:rPr>
              <a:t>singlechannel</a:t>
            </a:r>
            <a:r>
              <a:rPr lang="en-IN" sz="1600" dirty="0" smtClean="0">
                <a:latin typeface="Times New Roman" pitchFamily="18" charset="0"/>
                <a:cs typeface="Times New Roman" pitchFamily="18" charset="0"/>
              </a:rPr>
              <a:t> scalp electroencephalogram,” in 2nd International Conference on Biomedical Engineering and Informatics, pp. 1–4, Oct 2009.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N. </a:t>
            </a:r>
            <a:r>
              <a:rPr lang="en-IN" sz="1600" dirty="0" err="1" smtClean="0">
                <a:latin typeface="Times New Roman" pitchFamily="18" charset="0"/>
                <a:cs typeface="Times New Roman" pitchFamily="18" charset="0"/>
              </a:rPr>
              <a:t>Ozdemir</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Yildirim</a:t>
            </a:r>
            <a:r>
              <a:rPr lang="en-IN" sz="1600" dirty="0" smtClean="0">
                <a:latin typeface="Times New Roman" pitchFamily="18" charset="0"/>
                <a:cs typeface="Times New Roman" pitchFamily="18" charset="0"/>
              </a:rPr>
              <a:t>, “Epileptic seizure prediction based on Hilbert Huang transform and artificial neural networks,” in 20th Signal Processing and Communications Applications Conference, pp. 1–4, April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F. </a:t>
            </a:r>
            <a:r>
              <a:rPr lang="en-IN" sz="1600" dirty="0" err="1" smtClean="0">
                <a:latin typeface="Times New Roman" pitchFamily="18" charset="0"/>
                <a:cs typeface="Times New Roman" pitchFamily="18" charset="0"/>
              </a:rPr>
              <a:t>Duman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Ozdemir</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Yildirim</a:t>
            </a:r>
            <a:r>
              <a:rPr lang="en-IN" sz="1600" dirty="0" smtClean="0">
                <a:latin typeface="Times New Roman" pitchFamily="18" charset="0"/>
                <a:cs typeface="Times New Roman" pitchFamily="18" charset="0"/>
              </a:rPr>
              <a:t>, “Patient specific seizure prediction algorithm using Hilbert-Huang transform,” in IEEE-EMBS International Conference on Biomedical and Health Informatics, pp. 705– 708, Jan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N. </a:t>
            </a:r>
            <a:r>
              <a:rPr lang="en-IN" sz="1600" dirty="0" err="1" smtClean="0">
                <a:latin typeface="Times New Roman" pitchFamily="18" charset="0"/>
                <a:cs typeface="Times New Roman" pitchFamily="18" charset="0"/>
              </a:rPr>
              <a:t>Ozdemir</a:t>
            </a:r>
            <a:r>
              <a:rPr lang="en-IN" sz="1600" dirty="0" smtClean="0">
                <a:latin typeface="Times New Roman" pitchFamily="18" charset="0"/>
                <a:cs typeface="Times New Roman" pitchFamily="18" charset="0"/>
              </a:rPr>
              <a:t> and E. </a:t>
            </a:r>
            <a:r>
              <a:rPr lang="en-IN" sz="1600" dirty="0" err="1" smtClean="0">
                <a:latin typeface="Times New Roman" pitchFamily="18" charset="0"/>
                <a:cs typeface="Times New Roman" pitchFamily="18" charset="0"/>
              </a:rPr>
              <a:t>Yildrim</a:t>
            </a:r>
            <a:r>
              <a:rPr lang="en-IN" sz="1600" dirty="0" smtClean="0">
                <a:latin typeface="Times New Roman" pitchFamily="18" charset="0"/>
                <a:cs typeface="Times New Roman" pitchFamily="18" charset="0"/>
              </a:rPr>
              <a:t>, “Patient specific seizure prediction system using Hilbert spectrum and Bayesian networks classifiers,” Computational and Mathematical Methods in Medicine, vol. 2014, pp. 1–10, August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Z. </a:t>
            </a:r>
            <a:r>
              <a:rPr lang="en-IN" sz="1600" dirty="0" err="1" smtClean="0">
                <a:latin typeface="Times New Roman" pitchFamily="18" charset="0"/>
                <a:cs typeface="Times New Roman" pitchFamily="18" charset="0"/>
              </a:rPr>
              <a:t>Parvez</a:t>
            </a:r>
            <a:r>
              <a:rPr lang="en-IN" sz="1600" dirty="0" smtClean="0">
                <a:latin typeface="Times New Roman" pitchFamily="18" charset="0"/>
                <a:cs typeface="Times New Roman" pitchFamily="18" charset="0"/>
              </a:rPr>
              <a:t>, M. Paul, and M. </a:t>
            </a:r>
            <a:r>
              <a:rPr lang="en-IN" sz="1600" dirty="0" err="1" smtClean="0">
                <a:latin typeface="Times New Roman" pitchFamily="18" charset="0"/>
                <a:cs typeface="Times New Roman" pitchFamily="18" charset="0"/>
              </a:rPr>
              <a:t>Antolovich</a:t>
            </a:r>
            <a:r>
              <a:rPr lang="en-IN" sz="1600" dirty="0" smtClean="0">
                <a:latin typeface="Times New Roman" pitchFamily="18" charset="0"/>
                <a:cs typeface="Times New Roman" pitchFamily="18" charset="0"/>
              </a:rPr>
              <a:t>, “Detection of pre-stage of epileptic seizure by exploiting temporal correlation of EMD decomposed EEG signals,” Journal of Medical and Bioengineering, vol. 4, pp. 110– 116, Apr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V. Bajaj and R. </a:t>
            </a:r>
            <a:r>
              <a:rPr lang="en-IN" sz="1600" dirty="0" err="1" smtClean="0">
                <a:latin typeface="Times New Roman" pitchFamily="18" charset="0"/>
                <a:cs typeface="Times New Roman" pitchFamily="18" charset="0"/>
              </a:rPr>
              <a:t>Pachori</a:t>
            </a:r>
            <a:r>
              <a:rPr lang="en-IN" sz="1600" dirty="0" smtClean="0">
                <a:latin typeface="Times New Roman" pitchFamily="18" charset="0"/>
                <a:cs typeface="Times New Roman" pitchFamily="18" charset="0"/>
              </a:rPr>
              <a:t>, “Classification of seizure and </a:t>
            </a:r>
            <a:r>
              <a:rPr lang="en-IN" sz="1600" dirty="0" err="1" smtClean="0">
                <a:latin typeface="Times New Roman" pitchFamily="18" charset="0"/>
                <a:cs typeface="Times New Roman" pitchFamily="18" charset="0"/>
              </a:rPr>
              <a:t>nonseizure</a:t>
            </a:r>
            <a:r>
              <a:rPr lang="en-IN" sz="1600" dirty="0" smtClean="0">
                <a:latin typeface="Times New Roman" pitchFamily="18" charset="0"/>
                <a:cs typeface="Times New Roman" pitchFamily="18" charset="0"/>
              </a:rPr>
              <a:t> EEG signals using Empirical Mode Decomposition,” IEEE Trans. Inf. Technol. Biomed., vol. 16, pp. 1135–1142, Nov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1451</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Seizure Prediction using Hilbert Huang Transform on Field Programmable Gate Array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2022-02-11T09:08:08Z</dcterms:modified>
</cp:coreProperties>
</file>