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2/11/2022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2/11/2022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334000"/>
          </a:xfrm>
        </p:spPr>
        <p:txBody>
          <a:bodyPr>
            <a:normAutofit/>
          </a:bodyPr>
          <a:lstStyle/>
          <a:p>
            <a:pPr algn="ctr"/>
            <a:r>
              <a:rPr lang="en-IN" b="1" dirty="0" smtClean="0">
                <a:latin typeface="Times New Roman" pitchFamily="18" charset="0"/>
                <a:cs typeface="Times New Roman" pitchFamily="18" charset="0"/>
              </a:rPr>
              <a:t>Dual Use of Power Lines for Design-for-Testability—A CMOS Receiver Design</a:t>
            </a:r>
            <a:br>
              <a:rPr lang="en-IN" b="1" dirty="0" smtClean="0">
                <a:latin typeface="Times New Roman" pitchFamily="18" charset="0"/>
                <a:cs typeface="Times New Roman" pitchFamily="18" charset="0"/>
              </a:rPr>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As the circuit complexity increases, the number of internal nodes increases proportionally, and individual internal nodes are less accessible due to the limited number of available I/O pins. To address the problem, we proposed power line communications (PLCs) at the IC level, specifically the dual use of power pins and power distribution networks for application/ observation of test data as well as delivery of power. A PLC receiver presented in this paper intends to demonstrate the proof of concept, specifically the transmission of data through power lines. The main design objective of the proposed PLC receiver is the robust operation under variations and droops of the supply voltage rather than high data speed. The PLC receiver is designed and fabricated in CMOS 0.18-µm technology under a supply voltage of 1.8 V. The measurement results show that the receiver can tolerate a voltage drop of up to 0.423 V for a data rate of 10 Mb/s. The power dissipation of the receiver is 3.26 </a:t>
            </a:r>
            <a:r>
              <a:rPr lang="en-IN" sz="2000" dirty="0" err="1" smtClean="0">
                <a:latin typeface="Times New Roman" pitchFamily="18" charset="0"/>
                <a:cs typeface="Times New Roman" pitchFamily="18" charset="0"/>
              </a:rPr>
              <a:t>mW</a:t>
            </a:r>
            <a:r>
              <a:rPr lang="en-IN" sz="2000" dirty="0" smtClean="0">
                <a:latin typeface="Times New Roman" pitchFamily="18" charset="0"/>
                <a:cs typeface="Times New Roman" pitchFamily="18" charset="0"/>
              </a:rPr>
              <a:t> under 1.8 V supply, and the core area of the receiver is 74.9 µm × 72.2 µm.</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is found that the power consumption of this new CMOS PLC receiver is only 1.228mW, which is too less than even half power of the presently existing design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a:t>
            </a:r>
            <a:r>
              <a:rPr lang="en-IN" sz="2000" dirty="0" smtClean="0">
                <a:latin typeface="Times New Roman" pitchFamily="18" charset="0"/>
                <a:cs typeface="Times New Roman" pitchFamily="18" charset="0"/>
              </a:rPr>
              <a:t>any </a:t>
            </a:r>
            <a:r>
              <a:rPr lang="en-IN" sz="2000" dirty="0" smtClean="0">
                <a:latin typeface="Times New Roman" pitchFamily="18" charset="0"/>
                <a:cs typeface="Times New Roman" pitchFamily="18" charset="0"/>
              </a:rPr>
              <a:t>challenges still exist such as, the need of proper provision for the thermally generated heat removal, the number of the input output pins that an IC needs, proper power supply injection etc., due to which there exists limits on incorporating functions inside ICs.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Many variants of the same already exist, but a power efficient design is not yet met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new work could reduce the power consumption to less than half of the presently existing CMOS PLC receiver </a:t>
            </a:r>
            <a:r>
              <a:rPr lang="en-IN" sz="2000" dirty="0" smtClean="0">
                <a:latin typeface="Times New Roman" pitchFamily="18" charset="0"/>
                <a:cs typeface="Times New Roman" pitchFamily="18" charset="0"/>
              </a:rPr>
              <a:t>and </a:t>
            </a:r>
            <a:r>
              <a:rPr lang="en-IN" sz="2000" dirty="0" smtClean="0">
                <a:latin typeface="Times New Roman" pitchFamily="18" charset="0"/>
                <a:cs typeface="Times New Roman" pitchFamily="18" charset="0"/>
              </a:rPr>
              <a:t>is found to be 1.228mWs.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is a general consensus among test engineers that accessibility, i.e., controllability and </a:t>
            </a:r>
            <a:r>
              <a:rPr lang="en-IN" sz="2000" dirty="0" err="1" smtClean="0">
                <a:latin typeface="Times New Roman" pitchFamily="18" charset="0"/>
                <a:cs typeface="Times New Roman" pitchFamily="18" charset="0"/>
              </a:rPr>
              <a:t>observability</a:t>
            </a:r>
            <a:r>
              <a:rPr lang="en-IN" sz="2000" dirty="0" smtClean="0">
                <a:latin typeface="Times New Roman" pitchFamily="18" charset="0"/>
                <a:cs typeface="Times New Roman" pitchFamily="18" charset="0"/>
              </a:rPr>
              <a:t>, to internal nodes for both 2-D and 3-D ICs is essential to address the testing </a:t>
            </a:r>
            <a:r>
              <a:rPr lang="en-IN" sz="2000" dirty="0" smtClean="0">
                <a:latin typeface="Times New Roman" pitchFamily="18" charset="0"/>
                <a:cs typeface="Times New Roman" pitchFamily="18" charset="0"/>
              </a:rPr>
              <a:t>problems.</a:t>
            </a:r>
          </a:p>
          <a:p>
            <a:pPr algn="just">
              <a:lnSpc>
                <a:spcPct val="150000"/>
              </a:lnSpc>
            </a:pPr>
            <a:r>
              <a:rPr lang="en-IN" sz="2000" dirty="0" smtClean="0">
                <a:latin typeface="Times New Roman" pitchFamily="18" charset="0"/>
                <a:cs typeface="Times New Roman" pitchFamily="18" charset="0"/>
              </a:rPr>
              <a:t>The problem is aggravated when a data signal travels through the power and ground planes of the </a:t>
            </a:r>
            <a:r>
              <a:rPr lang="en-IN" sz="2000" dirty="0" smtClean="0">
                <a:latin typeface="Times New Roman" pitchFamily="18" charset="0"/>
                <a:cs typeface="Times New Roman" pitchFamily="18" charset="0"/>
              </a:rPr>
              <a:t>package.</a:t>
            </a:r>
          </a:p>
          <a:p>
            <a:pPr algn="just">
              <a:lnSpc>
                <a:spcPct val="150000"/>
              </a:lnSpc>
            </a:pPr>
            <a:r>
              <a:rPr lang="en-IN" sz="2000" dirty="0" smtClean="0">
                <a:latin typeface="Times New Roman" pitchFamily="18" charset="0"/>
                <a:cs typeface="Times New Roman" pitchFamily="18" charset="0"/>
              </a:rPr>
              <a:t>One problem for the logic restorer is large peaks for logic 1 during a high clock period, which could damage the chip</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main problem was on the ability to withstand the noise level that is present in the test data which couples through the power lines.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 robust receiver for PLC was proposed in ICs which employs the differential Schmitt trigger as the third stage of the receiver for better noise immunity and also to tolerate supply voltage variations and </a:t>
            </a:r>
            <a:r>
              <a:rPr lang="en-IN" sz="2000" dirty="0" smtClean="0">
                <a:latin typeface="Times New Roman" pitchFamily="18" charset="0"/>
                <a:cs typeface="Times New Roman" pitchFamily="18" charset="0"/>
              </a:rPr>
              <a:t>drops.</a:t>
            </a:r>
          </a:p>
          <a:p>
            <a:pPr algn="just">
              <a:lnSpc>
                <a:spcPct val="150000"/>
              </a:lnSpc>
            </a:pPr>
            <a:r>
              <a:rPr lang="en-IN" sz="2000" dirty="0" smtClean="0">
                <a:latin typeface="Times New Roman" pitchFamily="18" charset="0"/>
                <a:cs typeface="Times New Roman" pitchFamily="18" charset="0"/>
              </a:rPr>
              <a:t>The signal extractor in the proposed power efficient design is a differential amplifier having diode connected </a:t>
            </a:r>
            <a:r>
              <a:rPr lang="en-IN" sz="2000" dirty="0" smtClean="0">
                <a:latin typeface="Times New Roman" pitchFamily="18" charset="0"/>
                <a:cs typeface="Times New Roman" pitchFamily="18" charset="0"/>
              </a:rPr>
              <a:t>loads.</a:t>
            </a:r>
          </a:p>
          <a:p>
            <a:pPr algn="just">
              <a:lnSpc>
                <a:spcPct val="150000"/>
              </a:lnSpc>
            </a:pPr>
            <a:r>
              <a:rPr lang="en-IN" sz="2000" dirty="0" smtClean="0">
                <a:latin typeface="Times New Roman" pitchFamily="18" charset="0"/>
                <a:cs typeface="Times New Roman" pitchFamily="18" charset="0"/>
              </a:rPr>
              <a:t>In the proposed design, the resistive loads were replaced with diode connected transistors and the result of it was a further reduction in the power consumption of the </a:t>
            </a:r>
            <a:r>
              <a:rPr lang="en-IN" sz="2000" dirty="0" smtClean="0">
                <a:latin typeface="Times New Roman" pitchFamily="18" charset="0"/>
                <a:cs typeface="Times New Roman" pitchFamily="18" charset="0"/>
              </a:rPr>
              <a:t>receiver.</a:t>
            </a:r>
          </a:p>
          <a:p>
            <a:pPr algn="just">
              <a:lnSpc>
                <a:spcPct val="150000"/>
              </a:lnSpc>
            </a:pPr>
            <a:r>
              <a:rPr lang="en-IN" sz="2000" dirty="0" smtClean="0">
                <a:latin typeface="Times New Roman" pitchFamily="18" charset="0"/>
                <a:cs typeface="Times New Roman" pitchFamily="18" charset="0"/>
              </a:rPr>
              <a:t>The proposed PLC receiver was designed and simulated in CMOS 0.18-μm technology with a supply voltage of 1.8 V.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main advantage of using a differential Schmitt trigger is that, it is excellent in handling the situations of extreme noise and disturbances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performance of the individual blocks of the PLC receiver was measured followed by the performance of the entire receiver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traditional narrow-band communication systems, UWB </a:t>
            </a:r>
            <a:r>
              <a:rPr lang="en-IN" sz="2000" dirty="0" err="1" smtClean="0">
                <a:latin typeface="Times New Roman" pitchFamily="18" charset="0"/>
                <a:cs typeface="Times New Roman" pitchFamily="18" charset="0"/>
              </a:rPr>
              <a:t>signaling</a:t>
            </a:r>
            <a:r>
              <a:rPr lang="en-IN" sz="2000" dirty="0" smtClean="0">
                <a:latin typeface="Times New Roman" pitchFamily="18" charset="0"/>
                <a:cs typeface="Times New Roman" pitchFamily="18" charset="0"/>
              </a:rPr>
              <a:t> has several advantages, such as high data rate, low average power, and simple RF </a:t>
            </a:r>
            <a:r>
              <a:rPr lang="en-IN" sz="2000" dirty="0" smtClean="0">
                <a:latin typeface="Times New Roman" pitchFamily="18" charset="0"/>
                <a:cs typeface="Times New Roman" pitchFamily="18" charset="0"/>
              </a:rPr>
              <a:t>circuitry.</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increase in system complexity is an advantage in the sense that the size of ICs can be reduced, with that there should be new inventions for proper data passage inside the same.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use of the same has another advantage that it reduces the noise levels that are already present in the signals</a:t>
            </a:r>
            <a:r>
              <a:rPr lang="en-IN" sz="2000" dirty="0" smtClean="0">
                <a:latin typeface="Times New Roman" pitchFamily="18" charset="0"/>
                <a:cs typeface="Times New Roman" pitchFamily="18" charset="0"/>
              </a:rPr>
              <a: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594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new approach for massive parallel scan design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 C. Chung and D. S. Ha,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This paper proposes a new signaling method for efficient scan design based on the dual use of on-chip power lines.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Design for testability support for launch and capture power reduction in launch-off-shift and launch-off-capture testing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M. Saeed and O. Sinanoglu,</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At-speed or even faster-than-at-speed testing of VLSI circuits aims for high-quality screening of the circuits by targeting performance-related faults.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076450"/>
                <a:gridCol w="30670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Regaining trust in VLSI design: Design-for-trust techniques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Rajendran, O. Sinanoglu, and R. Karri,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In this paper, we shed light on the vulnerabilities in very large scale integration (VLSI) design and fabrication flow, and survey design-for-trust (</a:t>
                      </a:r>
                      <a:r>
                        <a:rPr lang="en-US" sz="2000" dirty="0" err="1">
                          <a:latin typeface="Times New Roman"/>
                          <a:ea typeface="Calibri"/>
                          <a:cs typeface="Latha"/>
                        </a:rPr>
                        <a:t>DfTr</a:t>
                      </a:r>
                      <a:r>
                        <a:rPr lang="en-US" sz="2000" dirty="0">
                          <a:latin typeface="Times New Roman"/>
                          <a:ea typeface="Calibri"/>
                          <a:cs typeface="Latha"/>
                        </a:rPr>
                        <a:t>) techniques that aim at regaining trust in IC design.</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Low-cost testing of TSVs in 3D stacks with pre-bond testable dies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S.-J. Wang, Y.-S. Chen, and K. S.-M. Li,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Most of the patterns are reused from pre-bond test, which simplifies the TPG flow and reduces overall pattern counts as well.</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979612" y="1447800"/>
            <a:ext cx="6410325" cy="4495799"/>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533400"/>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447800" y="838200"/>
            <a:ext cx="7498080" cy="5791200"/>
          </a:xfrm>
        </p:spPr>
        <p:txBody>
          <a:bodyPr>
            <a:normAutofit fontScale="62500" lnSpcReduction="20000"/>
          </a:bodyPr>
          <a:lstStyle/>
          <a:p>
            <a:pPr algn="just">
              <a:buNone/>
            </a:pPr>
            <a:r>
              <a:rPr lang="en-IN" dirty="0" smtClean="0">
                <a:latin typeface="Times New Roman" pitchFamily="18" charset="0"/>
                <a:cs typeface="Times New Roman" pitchFamily="18" charset="0"/>
              </a:rPr>
              <a:t>     A </a:t>
            </a:r>
            <a:r>
              <a:rPr lang="en-IN" dirty="0" smtClean="0">
                <a:latin typeface="Times New Roman" pitchFamily="18" charset="0"/>
                <a:cs typeface="Times New Roman" pitchFamily="18" charset="0"/>
              </a:rPr>
              <a:t>receiver for PLC at the IC level, which can be applicable to low data rate communications, such as scan design, system debugging, and fault diagnosis, was investigated in this paper. The proposed PLC system adopts a binary ASK modulation scheme, and the PLC receiver consists of three building blocks. The level shifter shifts the dc level of the data signal to a half of the supply voltage. The signal extractor, based on a differential amplifier, removes the dc voltage from the data signal with the aid of a low-pass filter, which mitigates supply voltage fluctuations and droops. The logic restorer, based on a differential Schmitt trigger, extracts logic values from the data signal while improving the noise immunity of the receiver. The PLC receiver was designed to demonstrate the feasibility of a robust receiver as a proof of concept and fabricated in CMOS 0.18-μm technology. The measurements show that the PLC receiver can tolerate a supply voltage drop of 0.423 V or 23.5%. The power dissipation for the receiver is 3.2 </a:t>
            </a:r>
            <a:r>
              <a:rPr lang="en-IN" dirty="0" err="1" smtClean="0">
                <a:latin typeface="Times New Roman" pitchFamily="18" charset="0"/>
                <a:cs typeface="Times New Roman" pitchFamily="18" charset="0"/>
              </a:rPr>
              <a:t>mW</a:t>
            </a:r>
            <a:r>
              <a:rPr lang="en-IN" dirty="0" smtClean="0">
                <a:latin typeface="Times New Roman" pitchFamily="18" charset="0"/>
                <a:cs typeface="Times New Roman" pitchFamily="18" charset="0"/>
              </a:rPr>
              <a:t> under 1.8 V supply. It requires a wide scope of research efforts to exploit the potential of the PLC in ICs fully. To point out a few, </a:t>
            </a:r>
            <a:r>
              <a:rPr lang="en-IN" dirty="0" err="1" smtClean="0">
                <a:latin typeface="Times New Roman" pitchFamily="18" charset="0"/>
                <a:cs typeface="Times New Roman" pitchFamily="18" charset="0"/>
              </a:rPr>
              <a:t>modeling</a:t>
            </a:r>
            <a:r>
              <a:rPr lang="en-IN" dirty="0" smtClean="0">
                <a:latin typeface="Times New Roman" pitchFamily="18" charset="0"/>
                <a:cs typeface="Times New Roman" pitchFamily="18" charset="0"/>
              </a:rPr>
              <a:t> of power pins, packages, and PDNs, channel characterization, modulation and multiple access schemes, SNR versus bit-error rates of a given system, design of PLC receivers and transmitters, and adverse impact of the data signals superimposed on power lines to the operation of digital circuits.</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4873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6096000"/>
          </a:xfrm>
        </p:spPr>
        <p:txBody>
          <a:bodyPr>
            <a:noAutofit/>
          </a:bodyPr>
          <a:lstStyle/>
          <a:p>
            <a:pPr algn="just">
              <a:lnSpc>
                <a:spcPct val="160000"/>
              </a:lnSpc>
            </a:pPr>
            <a:r>
              <a:rPr lang="en-IN" sz="1700" dirty="0" smtClean="0">
                <a:latin typeface="Times New Roman" pitchFamily="18" charset="0"/>
                <a:cs typeface="Times New Roman" pitchFamily="18" charset="0"/>
              </a:rPr>
              <a:t>[1] W. C. Chung and D. S. Ha, “A new approach for massive parallel scan design,” in Proc. IEEE Int. Test Conf., Nov. 2005, pp. 1–10.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2] L. T. Wang, C. E. Stroud, and N. A. </a:t>
            </a:r>
            <a:r>
              <a:rPr lang="en-IN" sz="1700" dirty="0" err="1" smtClean="0">
                <a:latin typeface="Times New Roman" pitchFamily="18" charset="0"/>
                <a:cs typeface="Times New Roman" pitchFamily="18" charset="0"/>
              </a:rPr>
              <a:t>Touba</a:t>
            </a:r>
            <a:r>
              <a:rPr lang="en-IN" sz="1700" dirty="0" smtClean="0">
                <a:latin typeface="Times New Roman" pitchFamily="18" charset="0"/>
                <a:cs typeface="Times New Roman" pitchFamily="18" charset="0"/>
              </a:rPr>
              <a:t>, System-on-Chip Test Architectures: </a:t>
            </a:r>
            <a:r>
              <a:rPr lang="en-IN" sz="1700" dirty="0" err="1" smtClean="0">
                <a:latin typeface="Times New Roman" pitchFamily="18" charset="0"/>
                <a:cs typeface="Times New Roman" pitchFamily="18" charset="0"/>
              </a:rPr>
              <a:t>Nanometer</a:t>
            </a:r>
            <a:r>
              <a:rPr lang="en-IN" sz="1700" dirty="0" smtClean="0">
                <a:latin typeface="Times New Roman" pitchFamily="18" charset="0"/>
                <a:cs typeface="Times New Roman" pitchFamily="18" charset="0"/>
              </a:rPr>
              <a:t> Design for Testability. San Mateo, CA, USA: Morgan Kaufmann, 2010.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3] S. M. </a:t>
            </a:r>
            <a:r>
              <a:rPr lang="en-IN" sz="1700" dirty="0" err="1" smtClean="0">
                <a:latin typeface="Times New Roman" pitchFamily="18" charset="0"/>
                <a:cs typeface="Times New Roman" pitchFamily="18" charset="0"/>
              </a:rPr>
              <a:t>Saeed</a:t>
            </a:r>
            <a:r>
              <a:rPr lang="en-IN" sz="1700" dirty="0" smtClean="0">
                <a:latin typeface="Times New Roman" pitchFamily="18" charset="0"/>
                <a:cs typeface="Times New Roman" pitchFamily="18" charset="0"/>
              </a:rPr>
              <a:t> and O. </a:t>
            </a:r>
            <a:r>
              <a:rPr lang="en-IN" sz="1700" dirty="0" err="1" smtClean="0">
                <a:latin typeface="Times New Roman" pitchFamily="18" charset="0"/>
                <a:cs typeface="Times New Roman" pitchFamily="18" charset="0"/>
              </a:rPr>
              <a:t>Sinanoglu</a:t>
            </a:r>
            <a:r>
              <a:rPr lang="en-IN" sz="1700" dirty="0" smtClean="0">
                <a:latin typeface="Times New Roman" pitchFamily="18" charset="0"/>
                <a:cs typeface="Times New Roman" pitchFamily="18" charset="0"/>
              </a:rPr>
              <a:t>, “Design for testability support for launch and capture power reduction in launch-off-shift and launch-off-capture testing,” IEEE Trans. Very Large Scale </a:t>
            </a:r>
            <a:r>
              <a:rPr lang="en-IN" sz="1700" dirty="0" err="1" smtClean="0">
                <a:latin typeface="Times New Roman" pitchFamily="18" charset="0"/>
                <a:cs typeface="Times New Roman" pitchFamily="18" charset="0"/>
              </a:rPr>
              <a:t>Integr</a:t>
            </a:r>
            <a:r>
              <a:rPr lang="en-IN" sz="1700" dirty="0" smtClean="0">
                <a:latin typeface="Times New Roman" pitchFamily="18" charset="0"/>
                <a:cs typeface="Times New Roman" pitchFamily="18" charset="0"/>
              </a:rPr>
              <a:t>. (VLSI) Syst., vol. 22, no. 3, pp. 516–521, Mar. 2014.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4] J. </a:t>
            </a:r>
            <a:r>
              <a:rPr lang="en-IN" sz="1700" dirty="0" err="1" smtClean="0">
                <a:latin typeface="Times New Roman" pitchFamily="18" charset="0"/>
                <a:cs typeface="Times New Roman" pitchFamily="18" charset="0"/>
              </a:rPr>
              <a:t>Rajendran</a:t>
            </a:r>
            <a:r>
              <a:rPr lang="en-IN" sz="1700" dirty="0" smtClean="0">
                <a:latin typeface="Times New Roman" pitchFamily="18" charset="0"/>
                <a:cs typeface="Times New Roman" pitchFamily="18" charset="0"/>
              </a:rPr>
              <a:t>, O. </a:t>
            </a:r>
            <a:r>
              <a:rPr lang="en-IN" sz="1700" dirty="0" err="1" smtClean="0">
                <a:latin typeface="Times New Roman" pitchFamily="18" charset="0"/>
                <a:cs typeface="Times New Roman" pitchFamily="18" charset="0"/>
              </a:rPr>
              <a:t>Sinanoglu</a:t>
            </a:r>
            <a:r>
              <a:rPr lang="en-IN" sz="1700" dirty="0" smtClean="0">
                <a:latin typeface="Times New Roman" pitchFamily="18" charset="0"/>
                <a:cs typeface="Times New Roman" pitchFamily="18" charset="0"/>
              </a:rPr>
              <a:t>, and R. Karri, “Regaining trust in VLSI design: Design-for-trust techniques,” Proc. IEEE, vol. 102, no. 8, pp. 1266–1282, Aug. 2014.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5] S.-J. Wang, Y.-S. Chen, and K. S.-M. Li, “Low-cost testing of TSVs in 3D stacks with pre-bond testable dies,” in Proc. IEEE Int. </a:t>
            </a:r>
            <a:r>
              <a:rPr lang="en-IN" sz="1700" dirty="0" err="1" smtClean="0">
                <a:latin typeface="Times New Roman" pitchFamily="18" charset="0"/>
                <a:cs typeface="Times New Roman" pitchFamily="18" charset="0"/>
              </a:rPr>
              <a:t>Symp</a:t>
            </a:r>
            <a:r>
              <a:rPr lang="en-IN" sz="1700" dirty="0" smtClean="0">
                <a:latin typeface="Times New Roman" pitchFamily="18" charset="0"/>
                <a:cs typeface="Times New Roman" pitchFamily="18" charset="0"/>
              </a:rPr>
              <a:t>. VLSI Design, </a:t>
            </a:r>
            <a:r>
              <a:rPr lang="en-IN" sz="1700" dirty="0" err="1" smtClean="0">
                <a:latin typeface="Times New Roman" pitchFamily="18" charset="0"/>
                <a:cs typeface="Times New Roman" pitchFamily="18" charset="0"/>
              </a:rPr>
              <a:t>Autom</a:t>
            </a:r>
            <a:r>
              <a:rPr lang="en-IN" sz="1700" dirty="0" smtClean="0">
                <a:latin typeface="Times New Roman" pitchFamily="18" charset="0"/>
                <a:cs typeface="Times New Roman" pitchFamily="18" charset="0"/>
              </a:rPr>
              <a:t>., Test (VLSI-DAT), Apr. 2013, pp. 1–4.</a:t>
            </a:r>
            <a:endParaRPr lang="en-US" sz="17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H.-H. S. Lee and K. </a:t>
            </a:r>
            <a:r>
              <a:rPr lang="en-IN" sz="1700" dirty="0" err="1" smtClean="0">
                <a:latin typeface="Times New Roman" pitchFamily="18" charset="0"/>
                <a:cs typeface="Times New Roman" pitchFamily="18" charset="0"/>
              </a:rPr>
              <a:t>Chakrabarty</a:t>
            </a:r>
            <a:r>
              <a:rPr lang="en-IN" sz="1700" dirty="0" smtClean="0">
                <a:latin typeface="Times New Roman" pitchFamily="18" charset="0"/>
                <a:cs typeface="Times New Roman" pitchFamily="18" charset="0"/>
              </a:rPr>
              <a:t>, “Test challenges for 3D integrated circuits,” IEEE Des. Test. </a:t>
            </a:r>
            <a:r>
              <a:rPr lang="en-IN" sz="1700" dirty="0" err="1" smtClean="0">
                <a:latin typeface="Times New Roman" pitchFamily="18" charset="0"/>
                <a:cs typeface="Times New Roman" pitchFamily="18" charset="0"/>
              </a:rPr>
              <a:t>Comput</a:t>
            </a:r>
            <a:r>
              <a:rPr lang="en-IN" sz="1700" dirty="0" smtClean="0">
                <a:latin typeface="Times New Roman" pitchFamily="18" charset="0"/>
                <a:cs typeface="Times New Roman" pitchFamily="18" charset="0"/>
              </a:rPr>
              <a:t>., vol. 26, no. 5, pp. 26–35, Sep./Oct. 2009.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7] M. Lee et al., “A novel DFT architecture for 3DIC test, diagnosis and repair,” in Proc. Int. </a:t>
            </a:r>
            <a:r>
              <a:rPr lang="en-IN" sz="1700" dirty="0" err="1" smtClean="0">
                <a:latin typeface="Times New Roman" pitchFamily="18" charset="0"/>
                <a:cs typeface="Times New Roman" pitchFamily="18" charset="0"/>
              </a:rPr>
              <a:t>Symp</a:t>
            </a:r>
            <a:r>
              <a:rPr lang="en-IN" sz="1700" dirty="0" smtClean="0">
                <a:latin typeface="Times New Roman" pitchFamily="18" charset="0"/>
                <a:cs typeface="Times New Roman" pitchFamily="18" charset="0"/>
              </a:rPr>
              <a:t>. VLSI Design, </a:t>
            </a:r>
            <a:r>
              <a:rPr lang="en-IN" sz="1700" dirty="0" err="1" smtClean="0">
                <a:latin typeface="Times New Roman" pitchFamily="18" charset="0"/>
                <a:cs typeface="Times New Roman" pitchFamily="18" charset="0"/>
              </a:rPr>
              <a:t>Autom</a:t>
            </a:r>
            <a:r>
              <a:rPr lang="en-IN" sz="1700" dirty="0" smtClean="0">
                <a:latin typeface="Times New Roman" pitchFamily="18" charset="0"/>
                <a:cs typeface="Times New Roman" pitchFamily="18" charset="0"/>
              </a:rPr>
              <a:t>. Test (VLSI-DAT), Apr. 2014, pp. 1–4.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8] M. Richter and K. </a:t>
            </a:r>
            <a:r>
              <a:rPr lang="en-IN" sz="1700" dirty="0" err="1" smtClean="0">
                <a:latin typeface="Times New Roman" pitchFamily="18" charset="0"/>
                <a:cs typeface="Times New Roman" pitchFamily="18" charset="0"/>
              </a:rPr>
              <a:t>Chakrabarty</a:t>
            </a:r>
            <a:r>
              <a:rPr lang="en-IN" sz="1700" dirty="0" smtClean="0">
                <a:latin typeface="Times New Roman" pitchFamily="18" charset="0"/>
                <a:cs typeface="Times New Roman" pitchFamily="18" charset="0"/>
              </a:rPr>
              <a:t>, “Optimization of test pin-count, test scheduling, and test access for </a:t>
            </a:r>
            <a:r>
              <a:rPr lang="en-IN" sz="1700" dirty="0" err="1" smtClean="0">
                <a:latin typeface="Times New Roman" pitchFamily="18" charset="0"/>
                <a:cs typeface="Times New Roman" pitchFamily="18" charset="0"/>
              </a:rPr>
              <a:t>NoC</a:t>
            </a:r>
            <a:r>
              <a:rPr lang="en-IN" sz="1700" dirty="0" smtClean="0">
                <a:latin typeface="Times New Roman" pitchFamily="18" charset="0"/>
                <a:cs typeface="Times New Roman" pitchFamily="18" charset="0"/>
              </a:rPr>
              <a:t>-based </a:t>
            </a:r>
            <a:r>
              <a:rPr lang="en-IN" sz="1700" dirty="0" err="1" smtClean="0">
                <a:latin typeface="Times New Roman" pitchFamily="18" charset="0"/>
                <a:cs typeface="Times New Roman" pitchFamily="18" charset="0"/>
              </a:rPr>
              <a:t>multicore</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SoCs</a:t>
            </a:r>
            <a:r>
              <a:rPr lang="en-IN" sz="1700" dirty="0" smtClean="0">
                <a:latin typeface="Times New Roman" pitchFamily="18" charset="0"/>
                <a:cs typeface="Times New Roman" pitchFamily="18" charset="0"/>
              </a:rPr>
              <a:t>,” IEEE Trans. </a:t>
            </a:r>
            <a:r>
              <a:rPr lang="en-IN" sz="1700" dirty="0" err="1" smtClean="0">
                <a:latin typeface="Times New Roman" pitchFamily="18" charset="0"/>
                <a:cs typeface="Times New Roman" pitchFamily="18" charset="0"/>
              </a:rPr>
              <a:t>Comput</a:t>
            </a:r>
            <a:r>
              <a:rPr lang="en-IN" sz="1700" dirty="0" smtClean="0">
                <a:latin typeface="Times New Roman" pitchFamily="18" charset="0"/>
                <a:cs typeface="Times New Roman" pitchFamily="18" charset="0"/>
              </a:rPr>
              <a:t>., vol. 63, no. 3, pp. 691–702, Mar. 2014.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9] T. Han, I. </a:t>
            </a:r>
            <a:r>
              <a:rPr lang="en-IN" sz="1700" dirty="0" err="1" smtClean="0">
                <a:latin typeface="Times New Roman" pitchFamily="18" charset="0"/>
                <a:cs typeface="Times New Roman" pitchFamily="18" charset="0"/>
              </a:rPr>
              <a:t>Choi</a:t>
            </a:r>
            <a:r>
              <a:rPr lang="en-IN" sz="1700" dirty="0" smtClean="0">
                <a:latin typeface="Times New Roman" pitchFamily="18" charset="0"/>
                <a:cs typeface="Times New Roman" pitchFamily="18" charset="0"/>
              </a:rPr>
              <a:t>, H. Oh, and S. Kang, “A scalable and parallel test access strategy for </a:t>
            </a:r>
            <a:r>
              <a:rPr lang="en-IN" sz="1700" dirty="0" err="1" smtClean="0">
                <a:latin typeface="Times New Roman" pitchFamily="18" charset="0"/>
                <a:cs typeface="Times New Roman" pitchFamily="18" charset="0"/>
              </a:rPr>
              <a:t>NoC</a:t>
            </a:r>
            <a:r>
              <a:rPr lang="en-IN" sz="1700" dirty="0" smtClean="0">
                <a:latin typeface="Times New Roman" pitchFamily="18" charset="0"/>
                <a:cs typeface="Times New Roman" pitchFamily="18" charset="0"/>
              </a:rPr>
              <a:t>-based </a:t>
            </a:r>
            <a:r>
              <a:rPr lang="en-IN" sz="1700" dirty="0" err="1" smtClean="0">
                <a:latin typeface="Times New Roman" pitchFamily="18" charset="0"/>
                <a:cs typeface="Times New Roman" pitchFamily="18" charset="0"/>
              </a:rPr>
              <a:t>multicore</a:t>
            </a:r>
            <a:r>
              <a:rPr lang="en-IN" sz="1700" dirty="0" smtClean="0">
                <a:latin typeface="Times New Roman" pitchFamily="18" charset="0"/>
                <a:cs typeface="Times New Roman" pitchFamily="18" charset="0"/>
              </a:rPr>
              <a:t> system,” in Proc. IEEE 23rd Asian Test </a:t>
            </a:r>
            <a:r>
              <a:rPr lang="en-IN" sz="1700" dirty="0" err="1" smtClean="0">
                <a:latin typeface="Times New Roman" pitchFamily="18" charset="0"/>
                <a:cs typeface="Times New Roman" pitchFamily="18" charset="0"/>
              </a:rPr>
              <a:t>Symp</a:t>
            </a:r>
            <a:r>
              <a:rPr lang="en-IN" sz="1700" dirty="0" smtClean="0">
                <a:latin typeface="Times New Roman" pitchFamily="18" charset="0"/>
                <a:cs typeface="Times New Roman" pitchFamily="18" charset="0"/>
              </a:rPr>
              <a:t>. (ATS), Nov. 2014, pp. 81–86.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10] H. Kim, Y. Lee, and S. Kang, “A novel massively parallel testing method using multi-root for high reliability,” IEEE Trans. Rel., vol. 64, no. 1, pp. 486–496, Mar. 2015. </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1255</TotalTime>
  <Words>1683</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Dual Use of Power Lines for Design-for-Testability—A CMOS Receiver Design </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2022-02-11T11:08:04Z</dcterms:modified>
</cp:coreProperties>
</file>