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86400"/>
          </a:xfrm>
        </p:spPr>
        <p:txBody>
          <a:bodyPr>
            <a:normAutofit/>
          </a:bodyPr>
          <a:lstStyle/>
          <a:p>
            <a:pPr algn="ctr"/>
            <a:r>
              <a:rPr lang="en-IN" b="1" dirty="0" smtClean="0">
                <a:latin typeface="Times New Roman" pitchFamily="18" charset="0"/>
                <a:cs typeface="Times New Roman" pitchFamily="18" charset="0"/>
              </a:rPr>
              <a:t>Design and FPGA Implementation  of Reconfigurable  Linear-Phase Digital Filter </a:t>
            </a:r>
            <a:r>
              <a:rPr lang="en-IN" b="1" dirty="0" smtClean="0">
                <a:latin typeface="Times New Roman" pitchFamily="18" charset="0"/>
                <a:cs typeface="Times New Roman" pitchFamily="18" charset="0"/>
              </a:rPr>
              <a:t>with Wide Cut off </a:t>
            </a:r>
            <a:r>
              <a:rPr lang="en-IN" b="1" dirty="0" smtClean="0">
                <a:latin typeface="Times New Roman" pitchFamily="18" charset="0"/>
                <a:cs typeface="Times New Roman" pitchFamily="18" charset="0"/>
              </a:rPr>
              <a:t>Frequency Range and </a:t>
            </a:r>
            <a:r>
              <a:rPr lang="en-IN" b="1" dirty="0" smtClean="0">
                <a:latin typeface="Times New Roman" pitchFamily="18" charset="0"/>
                <a:cs typeface="Times New Roman" pitchFamily="18" charset="0"/>
              </a:rPr>
              <a:t>Narrow Transition </a:t>
            </a:r>
            <a:r>
              <a:rPr lang="en-IN" b="1" dirty="0" smtClean="0">
                <a:latin typeface="Times New Roman" pitchFamily="18" charset="0"/>
                <a:cs typeface="Times New Roman" pitchFamily="18" charset="0"/>
              </a:rPr>
              <a:t>Bandwidth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6096000"/>
          </a:xfrm>
        </p:spPr>
        <p:txBody>
          <a:bodyPr>
            <a:noAutofit/>
          </a:bodyPr>
          <a:lstStyle/>
          <a:p>
            <a:pPr algn="just">
              <a:buNone/>
            </a:pPr>
            <a:r>
              <a:rPr lang="en-IN" sz="2000" dirty="0" smtClean="0">
                <a:latin typeface="Times New Roman" pitchFamily="18" charset="0"/>
                <a:cs typeface="Times New Roman" pitchFamily="18" charset="0"/>
              </a:rPr>
              <a:t>    Reconfigurable </a:t>
            </a:r>
            <a:r>
              <a:rPr lang="en-IN" sz="2000" dirty="0" smtClean="0">
                <a:latin typeface="Times New Roman" pitchFamily="18" charset="0"/>
                <a:cs typeface="Times New Roman" pitchFamily="18" charset="0"/>
              </a:rPr>
              <a:t>filters based on the spectral parameter approximation (SPA) technique and its combination with other techniques provide a continuous control over the </a:t>
            </a:r>
            <a:r>
              <a:rPr lang="en-IN" sz="2000" dirty="0" err="1" smtClean="0">
                <a:latin typeface="Times New Roman" pitchFamily="18" charset="0"/>
                <a:cs typeface="Times New Roman" pitchFamily="18" charset="0"/>
              </a:rPr>
              <a:t>cutoff</a:t>
            </a:r>
            <a:r>
              <a:rPr lang="en-IN" sz="2000" dirty="0" smtClean="0">
                <a:latin typeface="Times New Roman" pitchFamily="18" charset="0"/>
                <a:cs typeface="Times New Roman" pitchFamily="18" charset="0"/>
              </a:rPr>
              <a:t> frequency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However, when very wide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range and narrow transition bandwidth is desired, these filters either fail to satisfy some of the specifications or have extremely high complexity. In this brief, we propose an interpolated SPA filter (ISPA filter) which overcomes all the limitations of all the existing SPA technique based filters, and achieves very wide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range (equal to approximately the entire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band) and narrow transition bandwidth along with small </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 ripple and high </a:t>
            </a:r>
            <a:r>
              <a:rPr lang="en-IN" sz="2000" dirty="0" err="1" smtClean="0">
                <a:latin typeface="Times New Roman" pitchFamily="18" charset="0"/>
                <a:cs typeface="Times New Roman" pitchFamily="18" charset="0"/>
              </a:rPr>
              <a:t>stopband</a:t>
            </a:r>
            <a:r>
              <a:rPr lang="en-IN" sz="2000" dirty="0" smtClean="0">
                <a:latin typeface="Times New Roman" pitchFamily="18" charset="0"/>
                <a:cs typeface="Times New Roman" pitchFamily="18" charset="0"/>
              </a:rPr>
              <a:t> attenuation. Comparison with the state-</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-art reconfigurable filters is provided via a design example, which shows that the ISPA filter achieves more than 50% savings in the number of multipliers compared to the filter based on the combination of SPA and modified coefficient decimation techniques. The FPGA implementation results show that the ISPA filter has much lesser group delay and much higher operating speed, but incurs moderate penalty in terms of area compared to the filter based on the combination of frequency transformation and interpolation techniques.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present a comprehensive review of the existing variable </a:t>
            </a:r>
            <a:r>
              <a:rPr lang="en-IN" sz="2000" dirty="0" err="1" smtClean="0">
                <a:latin typeface="Times New Roman" pitchFamily="18" charset="0"/>
                <a:cs typeface="Times New Roman" pitchFamily="18" charset="0"/>
              </a:rPr>
              <a:t>cutoff</a:t>
            </a:r>
            <a:r>
              <a:rPr lang="en-IN" sz="2000" dirty="0" smtClean="0">
                <a:latin typeface="Times New Roman" pitchFamily="18" charset="0"/>
                <a:cs typeface="Times New Roman" pitchFamily="18" charset="0"/>
              </a:rPr>
              <a:t> frequency FIR filter design techniques, including the developments in the recent two decades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may have finer control over the bandwidth and allowable bandwidth can be any value which is an integer multiple of the bandwidth of the resource block (which 180 KHz in existing standard).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compared with existing </a:t>
            </a:r>
            <a:r>
              <a:rPr lang="en-IN" sz="2000" dirty="0" smtClean="0">
                <a:latin typeface="Times New Roman" pitchFamily="18" charset="0"/>
                <a:cs typeface="Times New Roman" pitchFamily="18" charset="0"/>
              </a:rPr>
              <a:t>FDSs, </a:t>
            </a:r>
            <a:r>
              <a:rPr lang="en-IN" sz="2000" dirty="0" smtClean="0">
                <a:latin typeface="Times New Roman" pitchFamily="18" charset="0"/>
                <a:cs typeface="Times New Roman" pitchFamily="18" charset="0"/>
              </a:rPr>
              <a:t>the CVFD element provides wide fractional delay range at the minimum multiplication complexity possible, and is capable of changing the fractional delay range </a:t>
            </a:r>
            <a:r>
              <a:rPr lang="en-IN" sz="2000" dirty="0" smtClean="0">
                <a:latin typeface="Times New Roman" pitchFamily="18" charset="0"/>
                <a:cs typeface="Times New Roman" pitchFamily="18" charset="0"/>
              </a:rPr>
              <a:t>on-the-fly.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these disadvantages of variable coefficient filters, reconfigurable filters are developed in which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is varied using only a couple of variable parameters by modifying the impulse response of the fixed-coefficient prototype filter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these problems, overdesign of the prototype filter is used which results in the requirement of higher order prototype filters that increase the implementation complexity of the VCF filters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Linear programming based filter design technique proposed in </a:t>
            </a:r>
            <a:r>
              <a:rPr lang="en-IN" sz="2000" dirty="0" smtClean="0">
                <a:latin typeface="Times New Roman" pitchFamily="18" charset="0"/>
                <a:cs typeface="Times New Roman" pitchFamily="18" charset="0"/>
              </a:rPr>
              <a:t>can </a:t>
            </a:r>
            <a:r>
              <a:rPr lang="en-IN" sz="2000" dirty="0" smtClean="0">
                <a:latin typeface="Times New Roman" pitchFamily="18" charset="0"/>
                <a:cs typeface="Times New Roman" pitchFamily="18" charset="0"/>
              </a:rPr>
              <a:t>also be used to address this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prototype filter design is considered as an optimization problem with the required set of coefficient decimation factors and desired </a:t>
            </a:r>
            <a:r>
              <a:rPr lang="en-IN" sz="2000" dirty="0" err="1" smtClean="0">
                <a:latin typeface="Times New Roman" pitchFamily="18" charset="0"/>
                <a:cs typeface="Times New Roman" pitchFamily="18" charset="0"/>
              </a:rPr>
              <a:t>stopband</a:t>
            </a:r>
            <a:r>
              <a:rPr lang="en-IN" sz="2000" dirty="0" smtClean="0">
                <a:latin typeface="Times New Roman" pitchFamily="18" charset="0"/>
                <a:cs typeface="Times New Roman" pitchFamily="18" charset="0"/>
              </a:rPr>
              <a:t> attenuations considered beforehand as constraints.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lot of novel design approaches have been proposed for the design of </a:t>
            </a:r>
            <a:r>
              <a:rPr lang="en-IN" sz="2000" dirty="0" smtClean="0">
                <a:latin typeface="Times New Roman" pitchFamily="18" charset="0"/>
                <a:cs typeface="Times New Roman" pitchFamily="18" charset="0"/>
              </a:rPr>
              <a:t>area efficient</a:t>
            </a:r>
            <a:r>
              <a:rPr lang="en-IN" sz="2000" dirty="0" smtClean="0">
                <a:latin typeface="Times New Roman" pitchFamily="18" charset="0"/>
                <a:cs typeface="Times New Roman" pitchFamily="18" charset="0"/>
              </a:rPr>
              <a:t>, low complexity VCF FIR filters.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interpolation approach was first proposed to obtain a low complexity narrow transition bandwidth filter from a relatively wider transition bandwidth filter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was later adapted for the design of VCF </a:t>
            </a:r>
            <a:r>
              <a:rPr lang="en-IN" sz="2000" dirty="0" smtClean="0">
                <a:latin typeface="Times New Roman" pitchFamily="18" charset="0"/>
                <a:cs typeface="Times New Roman" pitchFamily="18" charset="0"/>
              </a:rPr>
              <a:t>filters.</a:t>
            </a:r>
          </a:p>
          <a:p>
            <a:pPr algn="just">
              <a:lnSpc>
                <a:spcPct val="150000"/>
              </a:lnSpc>
            </a:pPr>
            <a:r>
              <a:rPr lang="en-IN" sz="2000" dirty="0" smtClean="0">
                <a:latin typeface="Times New Roman" pitchFamily="18" charset="0"/>
                <a:cs typeface="Times New Roman" pitchFamily="18" charset="0"/>
              </a:rPr>
              <a:t>VCF filter based on the combination of CDM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first-order APT based technique was proposed in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a lower complexity alternative to it was proposed in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combining ICDM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the first-order APT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interpolated SPA (ISPA) based filter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extend the </a:t>
            </a:r>
            <a:r>
              <a:rPr lang="en-IN" sz="2000" dirty="0" err="1" smtClean="0">
                <a:latin typeface="Times New Roman" pitchFamily="18" charset="0"/>
                <a:cs typeface="Times New Roman" pitchFamily="18" charset="0"/>
              </a:rPr>
              <a:t>cutoff</a:t>
            </a:r>
            <a:r>
              <a:rPr lang="en-IN" sz="2000" dirty="0" smtClean="0">
                <a:latin typeface="Times New Roman" pitchFamily="18" charset="0"/>
                <a:cs typeface="Times New Roman" pitchFamily="18" charset="0"/>
              </a:rPr>
              <a:t> frequency range of the SPA based filters to entire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band, by integrating SPA and interpolation techniques.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an efficient way of designing low complexity narrow </a:t>
            </a:r>
            <a:r>
              <a:rPr lang="en-IN" sz="2000" dirty="0" err="1" smtClean="0">
                <a:latin typeface="Times New Roman" pitchFamily="18" charset="0"/>
                <a:cs typeface="Times New Roman" pitchFamily="18" charset="0"/>
              </a:rPr>
              <a:t>tbw</a:t>
            </a:r>
            <a:r>
              <a:rPr lang="en-IN" sz="2000" dirty="0" smtClean="0">
                <a:latin typeface="Times New Roman" pitchFamily="18" charset="0"/>
                <a:cs typeface="Times New Roman" pitchFamily="18" charset="0"/>
              </a:rPr>
              <a:t> variable filter.</a:t>
            </a:r>
          </a:p>
          <a:p>
            <a:pPr algn="just">
              <a:lnSpc>
                <a:spcPct val="150000"/>
              </a:lnSpc>
            </a:pPr>
            <a:r>
              <a:rPr lang="en-IN" sz="2000" dirty="0" smtClean="0">
                <a:latin typeface="Times New Roman" pitchFamily="18" charset="0"/>
                <a:cs typeface="Times New Roman" pitchFamily="18" charset="0"/>
              </a:rPr>
              <a:t>However, as the desired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range becomes wider and/or the desired transition bandwidth (</a:t>
            </a:r>
            <a:r>
              <a:rPr lang="en-IN" sz="2000" dirty="0" err="1" smtClean="0">
                <a:latin typeface="Times New Roman" pitchFamily="18" charset="0"/>
                <a:cs typeface="Times New Roman" pitchFamily="18" charset="0"/>
              </a:rPr>
              <a:t>tbw</a:t>
            </a:r>
            <a:r>
              <a:rPr lang="en-IN" sz="2000" dirty="0" smtClean="0">
                <a:latin typeface="Times New Roman" pitchFamily="18" charset="0"/>
                <a:cs typeface="Times New Roman" pitchFamily="18" charset="0"/>
              </a:rPr>
              <a:t>) becomes narrower, the complexity of SPA based filters increases rapidly along with the values of the sub-filter coefficients, making the fixed-point implementation difficult.</a:t>
            </a:r>
          </a:p>
          <a:p>
            <a:pPr algn="just">
              <a:lnSpc>
                <a:spcPct val="150000"/>
              </a:lnSpc>
            </a:pPr>
            <a:r>
              <a:rPr lang="en-IN" sz="2000" dirty="0" smtClean="0">
                <a:latin typeface="Times New Roman" pitchFamily="18" charset="0"/>
                <a:cs typeface="Times New Roman" pitchFamily="18" charset="0"/>
              </a:rPr>
              <a:t>In the coefficient decimation (CDM) technique, impulse response of the filter is modified either by replacing (by zero) or by discarding the filter coefficients other than every </a:t>
            </a:r>
            <a:r>
              <a:rPr lang="en-IN" sz="2000" dirty="0" err="1" smtClean="0">
                <a:latin typeface="Times New Roman" pitchFamily="18" charset="0"/>
                <a:cs typeface="Times New Roman" pitchFamily="18" charset="0"/>
              </a:rPr>
              <a:t>Dth</a:t>
            </a:r>
            <a:r>
              <a:rPr lang="en-IN" sz="2000" dirty="0" smtClean="0">
                <a:latin typeface="Times New Roman" pitchFamily="18" charset="0"/>
                <a:cs typeface="Times New Roman" pitchFamily="18" charset="0"/>
              </a:rPr>
              <a:t> coefficient.</a:t>
            </a:r>
          </a:p>
          <a:p>
            <a:pPr algn="just">
              <a:lnSpc>
                <a:spcPct val="150000"/>
              </a:lnSpc>
            </a:pPr>
            <a:r>
              <a:rPr lang="en-IN" sz="2000" dirty="0" smtClean="0">
                <a:latin typeface="Times New Roman" pitchFamily="18" charset="0"/>
                <a:cs typeface="Times New Roman" pitchFamily="18" charset="0"/>
              </a:rPr>
              <a:t>The SPA filter provides continuous control over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in the given tuning range, has approximately same group delay as the variable coefficient filter, and has constant </a:t>
            </a:r>
            <a:r>
              <a:rPr lang="en-IN" sz="2000" dirty="0" err="1" smtClean="0">
                <a:latin typeface="Times New Roman" pitchFamily="18" charset="0"/>
                <a:cs typeface="Times New Roman" pitchFamily="18" charset="0"/>
              </a:rPr>
              <a:t>tbw</a:t>
            </a:r>
            <a:r>
              <a:rPr lang="en-IN" sz="2000" dirty="0" smtClean="0">
                <a:latin typeface="Times New Roman" pitchFamily="18" charset="0"/>
                <a:cs typeface="Times New Roman" pitchFamily="18" charset="0"/>
              </a:rPr>
              <a:t> for all the responses.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Comparison of programmable FIR filter architectures for low power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Solla and O. Vainio,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designs include a fully programmable MAC-based filter processor, and dedicated architectures where the filter coefficients can either be stored in registers or are fixed before synthesis.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low-power digit-based reconfigurable FIR filter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H. Chen and T. D. Chiueh,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provides a flexible yet compact and low-power solution to FIR filters with a wide range of precision and tap length.</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Weighted least-squares method for designing arbitrarily variable 1-D FIR digital filters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B. Deng,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Variable digital filters with variable cutoff frequencies can be designed by frequency transformation methods.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efficient closed-form approach to the design of linear-phase FIR digital filters with variable bandwidth characteristics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 Kidambi,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filter coefficients are obtained by solving a system of linear equations comprising of a block-symmetric positive-definite matrix in which each block is a </a:t>
                      </a:r>
                      <a:r>
                        <a:rPr lang="en-US" sz="2000" dirty="0" err="1">
                          <a:solidFill>
                            <a:srgbClr val="333333"/>
                          </a:solidFill>
                          <a:latin typeface="Times New Roman"/>
                          <a:ea typeface="Calibri"/>
                          <a:cs typeface="Latha"/>
                        </a:rPr>
                        <a:t>Toeplitz</a:t>
                      </a:r>
                      <a:r>
                        <a:rPr lang="en-US" sz="2000" dirty="0">
                          <a:solidFill>
                            <a:srgbClr val="333333"/>
                          </a:solidFill>
                          <a:latin typeface="Times New Roman"/>
                          <a:ea typeface="Calibri"/>
                          <a:cs typeface="Latha"/>
                        </a:rPr>
                        <a:t>-plus-</a:t>
                      </a:r>
                      <a:r>
                        <a:rPr lang="en-US" sz="2000" dirty="0" err="1">
                          <a:solidFill>
                            <a:srgbClr val="333333"/>
                          </a:solidFill>
                          <a:latin typeface="Times New Roman"/>
                          <a:ea typeface="Calibri"/>
                          <a:cs typeface="Latha"/>
                        </a:rPr>
                        <a:t>Hankel</a:t>
                      </a:r>
                      <a:r>
                        <a:rPr lang="en-US" sz="2000" dirty="0">
                          <a:solidFill>
                            <a:srgbClr val="333333"/>
                          </a:solidFill>
                          <a:latin typeface="Times New Roman"/>
                          <a:ea typeface="Calibri"/>
                          <a:cs typeface="Latha"/>
                        </a:rPr>
                        <a:t> matrix.</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752600"/>
            <a:ext cx="6934200" cy="4343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presented design of a reconfigurable linear-phase digital filter realized by combining spectral parameter approximation (SPA) and interpolation techniques. The SPA technique provides continuous control over the </a:t>
            </a:r>
            <a:r>
              <a:rPr lang="en-IN" sz="2000" dirty="0" err="1" smtClean="0">
                <a:latin typeface="Times New Roman" pitchFamily="18" charset="0"/>
                <a:cs typeface="Times New Roman" pitchFamily="18" charset="0"/>
              </a:rPr>
              <a:t>cutoff</a:t>
            </a:r>
            <a:r>
              <a:rPr lang="en-IN" sz="2000" dirty="0" smtClean="0">
                <a:latin typeface="Times New Roman" pitchFamily="18" charset="0"/>
                <a:cs typeface="Times New Roman" pitchFamily="18" charset="0"/>
              </a:rPr>
              <a:t> frequency, and interpolation facilitates narrow transition bandwidth and multiple </a:t>
            </a:r>
            <a:r>
              <a:rPr lang="en-IN" sz="2000" dirty="0" err="1" smtClean="0">
                <a:latin typeface="Times New Roman" pitchFamily="18" charset="0"/>
                <a:cs typeface="Times New Roman" pitchFamily="18" charset="0"/>
              </a:rPr>
              <a:t>lowpass</a:t>
            </a:r>
            <a:r>
              <a:rPr lang="en-IN" sz="2000" dirty="0" smtClean="0">
                <a:latin typeface="Times New Roman" pitchFamily="18" charset="0"/>
                <a:cs typeface="Times New Roman" pitchFamily="18" charset="0"/>
              </a:rPr>
              <a:t> responses. The proposed interpolated SPA filter (ISPA filter) overcomes all the limitations of all the existing reconfigurable filters based on SPA technique. In contrast to the existing SPA based filters,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of the ISPA filter is variable over approximately the entire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band and it has narrow transition bandwidth along with small </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 ripple and high </a:t>
            </a:r>
            <a:r>
              <a:rPr lang="en-IN" sz="2000" dirty="0" err="1" smtClean="0">
                <a:latin typeface="Times New Roman" pitchFamily="18" charset="0"/>
                <a:cs typeface="Times New Roman" pitchFamily="18" charset="0"/>
              </a:rPr>
              <a:t>stopband</a:t>
            </a:r>
            <a:r>
              <a:rPr lang="en-IN" sz="2000" dirty="0" smtClean="0">
                <a:latin typeface="Times New Roman" pitchFamily="18" charset="0"/>
                <a:cs typeface="Times New Roman" pitchFamily="18" charset="0"/>
              </a:rPr>
              <a:t> attenuation. The FPGA implementation results show that proposed ISPA filter incurs only moderate penalty in terms of area compared to the state-of-the-art filter, viz. interpolated second order frequency transformations based filter (ISFT filter), however it has much smaller group delay and can be operated at much higher speed. Future work will focus on improving the timing results by using some specific implementation strategies suitable for efficient implementation of the Taylor form filter structure (for ISFT filter) and Farrow structure (for ISPA filter).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 </a:t>
            </a:r>
            <a:r>
              <a:rPr lang="en-IN" sz="1600" dirty="0" err="1" smtClean="0">
                <a:latin typeface="Times New Roman" pitchFamily="18" charset="0"/>
                <a:cs typeface="Times New Roman" pitchFamily="18" charset="0"/>
              </a:rPr>
              <a:t>Solla</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Vainio</a:t>
            </a:r>
            <a:r>
              <a:rPr lang="en-IN" sz="1600" dirty="0" smtClean="0">
                <a:latin typeface="Times New Roman" pitchFamily="18" charset="0"/>
                <a:cs typeface="Times New Roman" pitchFamily="18" charset="0"/>
              </a:rPr>
              <a:t>, “Comparison of programmable FIR filter architectures for low power,” Proceedings of 28th European Solid-State Circuits Conference, pp. 759-762, Italy, Sept.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H. Chen and T. D. </a:t>
            </a:r>
            <a:r>
              <a:rPr lang="en-IN" sz="1600" dirty="0" err="1" smtClean="0">
                <a:latin typeface="Times New Roman" pitchFamily="18" charset="0"/>
                <a:cs typeface="Times New Roman" pitchFamily="18" charset="0"/>
              </a:rPr>
              <a:t>Chiueh</a:t>
            </a:r>
            <a:r>
              <a:rPr lang="en-IN" sz="1600" dirty="0" smtClean="0">
                <a:latin typeface="Times New Roman" pitchFamily="18" charset="0"/>
                <a:cs typeface="Times New Roman" pitchFamily="18" charset="0"/>
              </a:rPr>
              <a:t>, “A low-power digit-based reconfigurable FIR filter,” IEEE Transactions on Circuits and Systems II, vol. 53, no. 8, pp. 617-621, Aug.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B. Deng, “Weighted least-squares method for designing arbitrarily variable 1-D FIR digital filters,” Signal Processing (Elsevier), vol. 4, no. 4, pp. 597-613, Apr.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K. S. Pun, S. C. Chan, K. S. </a:t>
            </a:r>
            <a:r>
              <a:rPr lang="en-IN" sz="1600" dirty="0" err="1" smtClean="0">
                <a:latin typeface="Times New Roman" pitchFamily="18" charset="0"/>
                <a:cs typeface="Times New Roman" pitchFamily="18" charset="0"/>
              </a:rPr>
              <a:t>Yeung</a:t>
            </a:r>
            <a:r>
              <a:rPr lang="en-IN" sz="1600" dirty="0" smtClean="0">
                <a:latin typeface="Times New Roman" pitchFamily="18" charset="0"/>
                <a:cs typeface="Times New Roman" pitchFamily="18" charset="0"/>
              </a:rPr>
              <a:t> and K. L. Ho, “ On the design and implementation of FIR and IIR digital filters with variable frequency </a:t>
            </a:r>
            <a:r>
              <a:rPr lang="en-IN" sz="1600" dirty="0" err="1" smtClean="0">
                <a:latin typeface="Times New Roman" pitchFamily="18" charset="0"/>
                <a:cs typeface="Times New Roman" pitchFamily="18" charset="0"/>
              </a:rPr>
              <a:t>characteristics,”IEEE</a:t>
            </a:r>
            <a:r>
              <a:rPr lang="en-IN" sz="1600" dirty="0" smtClean="0">
                <a:latin typeface="Times New Roman" pitchFamily="18" charset="0"/>
                <a:cs typeface="Times New Roman" pitchFamily="18" charset="0"/>
              </a:rPr>
              <a:t> Transactions on Circuits and Systems II, vol. 49, no. 11, pp. 689-703, Nov.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S. </a:t>
            </a:r>
            <a:r>
              <a:rPr lang="en-IN" sz="1600" dirty="0" err="1" smtClean="0">
                <a:latin typeface="Times New Roman" pitchFamily="18" charset="0"/>
                <a:cs typeface="Times New Roman" pitchFamily="18" charset="0"/>
              </a:rPr>
              <a:t>Kidambi</a:t>
            </a:r>
            <a:r>
              <a:rPr lang="en-IN" sz="1600" dirty="0" smtClean="0">
                <a:latin typeface="Times New Roman" pitchFamily="18" charset="0"/>
                <a:cs typeface="Times New Roman" pitchFamily="18" charset="0"/>
              </a:rPr>
              <a:t>, “An efficient closed-form approach to the design of linear-phase FIR digital filters with variable bandwidth characteristics,” Signal Processing (Elsevier), vol. 86, no. 7, pp. 1656-1669, Oct. 2005.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Kumar, S. </a:t>
            </a:r>
            <a:r>
              <a:rPr lang="en-IN" sz="1600" dirty="0" err="1" smtClean="0">
                <a:latin typeface="Times New Roman" pitchFamily="18" charset="0"/>
                <a:cs typeface="Times New Roman" pitchFamily="18" charset="0"/>
              </a:rPr>
              <a:t>Suman</a:t>
            </a:r>
            <a:r>
              <a:rPr lang="en-IN" sz="1600" dirty="0" smtClean="0">
                <a:latin typeface="Times New Roman" pitchFamily="18" charset="0"/>
                <a:cs typeface="Times New Roman" pitchFamily="18" charset="0"/>
              </a:rPr>
              <a:t> and G. K. Singh, “A new closed form method for variable bandwidth linear phase FIR filter using different polynomials,” AEU – International Journal of Electronics and Communications, vol. 68, issue 4, pp. 351-360, Apr.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M. </a:t>
            </a:r>
            <a:r>
              <a:rPr lang="en-IN" sz="1600" dirty="0" err="1" smtClean="0">
                <a:latin typeface="Times New Roman" pitchFamily="18" charset="0"/>
                <a:cs typeface="Times New Roman" pitchFamily="18" charset="0"/>
              </a:rPr>
              <a:t>Tsui</a:t>
            </a:r>
            <a:r>
              <a:rPr lang="en-IN" sz="1600" dirty="0" smtClean="0">
                <a:latin typeface="Times New Roman" pitchFamily="18" charset="0"/>
                <a:cs typeface="Times New Roman" pitchFamily="18" charset="0"/>
              </a:rPr>
              <a:t>, K. S. </a:t>
            </a:r>
            <a:r>
              <a:rPr lang="en-IN" sz="1600" dirty="0" err="1" smtClean="0">
                <a:latin typeface="Times New Roman" pitchFamily="18" charset="0"/>
                <a:cs typeface="Times New Roman" pitchFamily="18" charset="0"/>
              </a:rPr>
              <a:t>Yeung</a:t>
            </a:r>
            <a:r>
              <a:rPr lang="en-IN" sz="1600" dirty="0" smtClean="0">
                <a:latin typeface="Times New Roman" pitchFamily="18" charset="0"/>
                <a:cs typeface="Times New Roman" pitchFamily="18" charset="0"/>
              </a:rPr>
              <a:t>, S. C. Chan and K. W. </a:t>
            </a:r>
            <a:r>
              <a:rPr lang="en-IN" sz="1600" dirty="0" err="1" smtClean="0">
                <a:latin typeface="Times New Roman" pitchFamily="18" charset="0"/>
                <a:cs typeface="Times New Roman" pitchFamily="18" charset="0"/>
              </a:rPr>
              <a:t>Tse</a:t>
            </a:r>
            <a:r>
              <a:rPr lang="en-IN" sz="1600" dirty="0" smtClean="0">
                <a:latin typeface="Times New Roman" pitchFamily="18" charset="0"/>
                <a:cs typeface="Times New Roman" pitchFamily="18" charset="0"/>
              </a:rPr>
              <a:t>, “On the </a:t>
            </a:r>
            <a:r>
              <a:rPr lang="en-IN" sz="1600" dirty="0" err="1" smtClean="0">
                <a:latin typeface="Times New Roman" pitchFamily="18" charset="0"/>
                <a:cs typeface="Times New Roman" pitchFamily="18" charset="0"/>
              </a:rPr>
              <a:t>minimax</a:t>
            </a:r>
            <a:r>
              <a:rPr lang="en-IN" sz="1600" dirty="0" smtClean="0">
                <a:latin typeface="Times New Roman" pitchFamily="18" charset="0"/>
                <a:cs typeface="Times New Roman" pitchFamily="18" charset="0"/>
              </a:rPr>
              <a:t> design of </a:t>
            </a:r>
            <a:r>
              <a:rPr lang="en-IN" sz="1600" dirty="0" err="1" smtClean="0">
                <a:latin typeface="Times New Roman" pitchFamily="18" charset="0"/>
                <a:cs typeface="Times New Roman" pitchFamily="18" charset="0"/>
              </a:rPr>
              <a:t>passband</a:t>
            </a:r>
            <a:r>
              <a:rPr lang="en-IN" sz="1600" dirty="0" smtClean="0">
                <a:latin typeface="Times New Roman" pitchFamily="18" charset="0"/>
                <a:cs typeface="Times New Roman" pitchFamily="18" charset="0"/>
              </a:rPr>
              <a:t> linear-phase variable digital filters using </a:t>
            </a:r>
            <a:r>
              <a:rPr lang="en-IN" sz="1600" dirty="0" err="1" smtClean="0">
                <a:latin typeface="Times New Roman" pitchFamily="18" charset="0"/>
                <a:cs typeface="Times New Roman" pitchFamily="18" charset="0"/>
              </a:rPr>
              <a:t>semidefinite</a:t>
            </a:r>
            <a:r>
              <a:rPr lang="en-IN" sz="1600" dirty="0" smtClean="0">
                <a:latin typeface="Times New Roman" pitchFamily="18" charset="0"/>
                <a:cs typeface="Times New Roman" pitchFamily="18" charset="0"/>
              </a:rPr>
              <a:t> programming,” IEEE Signal Processing Letters, vol. 11, no. 11, pp. 867- 870, Nov.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Lowenborg</a:t>
            </a:r>
            <a:r>
              <a:rPr lang="en-IN" sz="1600" dirty="0" smtClean="0">
                <a:latin typeface="Times New Roman" pitchFamily="18" charset="0"/>
                <a:cs typeface="Times New Roman" pitchFamily="18" charset="0"/>
              </a:rPr>
              <a:t> and H. Johansson, “ </a:t>
            </a:r>
            <a:r>
              <a:rPr lang="en-IN" sz="1600" dirty="0" err="1" smtClean="0">
                <a:latin typeface="Times New Roman" pitchFamily="18" charset="0"/>
                <a:cs typeface="Times New Roman" pitchFamily="18" charset="0"/>
              </a:rPr>
              <a:t>Minimax</a:t>
            </a:r>
            <a:r>
              <a:rPr lang="en-IN" sz="1600" dirty="0" smtClean="0">
                <a:latin typeface="Times New Roman" pitchFamily="18" charset="0"/>
                <a:cs typeface="Times New Roman" pitchFamily="18" charset="0"/>
              </a:rPr>
              <a:t> design of adjustable bandwidth linear-phase FIR filters,” IEEE Transactions on Circuits and Systems I, vol. 53, no. 2, pp. 431-439, Feb.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Chenchi</a:t>
            </a:r>
            <a:r>
              <a:rPr lang="en-IN" sz="1600" dirty="0" smtClean="0">
                <a:latin typeface="Times New Roman" pitchFamily="18" charset="0"/>
                <a:cs typeface="Times New Roman" pitchFamily="18" charset="0"/>
              </a:rPr>
              <a:t> and J. H. McClellan, “Adjustable bandwidth filter design with generalized Farrow structure,” IEEE International Conference on Acoustics, Speech and Signal Processing, pp. 4364-4367, Prague, Czech Republic, May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B. </a:t>
            </a:r>
            <a:r>
              <a:rPr lang="en-IN" sz="1600" dirty="0" err="1" smtClean="0">
                <a:latin typeface="Times New Roman" pitchFamily="18" charset="0"/>
                <a:cs typeface="Times New Roman" pitchFamily="18" charset="0"/>
              </a:rPr>
              <a:t>Dumitrescu</a:t>
            </a:r>
            <a:r>
              <a:rPr lang="en-IN" sz="1600" dirty="0" smtClean="0">
                <a:latin typeface="Times New Roman" pitchFamily="18" charset="0"/>
                <a:cs typeface="Times New Roman" pitchFamily="18" charset="0"/>
              </a:rPr>
              <a:t>, B. C. </a:t>
            </a:r>
            <a:r>
              <a:rPr lang="en-IN" sz="1600" dirty="0" err="1" smtClean="0">
                <a:latin typeface="Times New Roman" pitchFamily="18" charset="0"/>
                <a:cs typeface="Times New Roman" pitchFamily="18" charset="0"/>
              </a:rPr>
              <a:t>Sicleru</a:t>
            </a:r>
            <a:r>
              <a:rPr lang="en-IN" sz="1600" dirty="0" smtClean="0">
                <a:latin typeface="Times New Roman" pitchFamily="18" charset="0"/>
                <a:cs typeface="Times New Roman" pitchFamily="18" charset="0"/>
              </a:rPr>
              <a:t> and R. Stefan, “</a:t>
            </a:r>
            <a:r>
              <a:rPr lang="en-IN" sz="1600" dirty="0" err="1" smtClean="0">
                <a:latin typeface="Times New Roman" pitchFamily="18" charset="0"/>
                <a:cs typeface="Times New Roman" pitchFamily="18" charset="0"/>
              </a:rPr>
              <a:t>Minimax</a:t>
            </a:r>
            <a:r>
              <a:rPr lang="en-IN" sz="1600" dirty="0" smtClean="0">
                <a:latin typeface="Times New Roman" pitchFamily="18" charset="0"/>
                <a:cs typeface="Times New Roman" pitchFamily="18" charset="0"/>
              </a:rPr>
              <a:t> design of adjustable FIR filters using 2D polynomial methods,” IEEE International Conference on Acoustics, Speech and Signal Processing, pp. 3181-3184, Taipei, Taiwan, Apr.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1599</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and FPGA Implementation  of Reconfigurable  Linear-Phase Digital Filter with Wide Cut off Frequency Range and Narrow Transition Bandwidth</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2022-02-11T13:13:57Z</dcterms:modified>
</cp:coreProperties>
</file>