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260" r:id="rId4"/>
    <p:sldId id="262" r:id="rId5"/>
    <p:sldId id="263" r:id="rId6"/>
    <p:sldId id="294" r:id="rId7"/>
    <p:sldId id="327"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2/9/2022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2/9/2022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953000"/>
          </a:xfrm>
        </p:spPr>
        <p:txBody>
          <a:bodyPr>
            <a:normAutofit/>
          </a:bodyPr>
          <a:lstStyle/>
          <a:p>
            <a:pPr algn="ctr"/>
            <a:r>
              <a:rPr lang="en-IN" b="1" dirty="0" smtClean="0">
                <a:latin typeface="Times New Roman" pitchFamily="18" charset="0"/>
                <a:cs typeface="Times New Roman" pitchFamily="18" charset="0"/>
              </a:rPr>
              <a:t>Source Code Error Detection in High-Level Synthesis Functional Verification</a:t>
            </a:r>
            <a:br>
              <a:rPr lang="en-IN" b="1"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334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533400"/>
            <a:ext cx="7498080" cy="6096000"/>
          </a:xfrm>
        </p:spPr>
        <p:txBody>
          <a:bodyPr>
            <a:noAutofit/>
          </a:bodyPr>
          <a:lstStyle/>
          <a:p>
            <a:pPr algn="just">
              <a:buNone/>
            </a:pPr>
            <a:r>
              <a:rPr lang="en-IN" sz="2000" dirty="0" smtClean="0">
                <a:latin typeface="Times New Roman" pitchFamily="18" charset="0"/>
                <a:cs typeface="Times New Roman" pitchFamily="18" charset="0"/>
              </a:rPr>
              <a:t>    A </a:t>
            </a:r>
            <a:r>
              <a:rPr lang="en-IN" sz="2000" dirty="0" smtClean="0">
                <a:latin typeface="Times New Roman" pitchFamily="18" charset="0"/>
                <a:cs typeface="Times New Roman" pitchFamily="18" charset="0"/>
              </a:rPr>
              <a:t>dynamic functional verification method that compares untimed </a:t>
            </a:r>
            <a:r>
              <a:rPr lang="en-IN" sz="2000" dirty="0" smtClean="0">
                <a:latin typeface="Times New Roman" pitchFamily="18" charset="0"/>
                <a:cs typeface="Times New Roman" pitchFamily="18" charset="0"/>
              </a:rPr>
              <a:t>simulations </a:t>
            </a:r>
            <a:r>
              <a:rPr lang="en-IN" sz="2000" dirty="0" smtClean="0">
                <a:latin typeface="Times New Roman" pitchFamily="18" charset="0"/>
                <a:cs typeface="Times New Roman" pitchFamily="18" charset="0"/>
              </a:rPr>
              <a:t>versus timed simulations for synthesizable [high-level synthesis (HLS)] </a:t>
            </a:r>
            <a:r>
              <a:rPr lang="en-IN" sz="2000" dirty="0" err="1" smtClean="0">
                <a:latin typeface="Times New Roman" pitchFamily="18" charset="0"/>
                <a:cs typeface="Times New Roman" pitchFamily="18" charset="0"/>
              </a:rPr>
              <a:t>behavioral</a:t>
            </a:r>
            <a:r>
              <a:rPr lang="en-IN" sz="2000" dirty="0" smtClean="0">
                <a:latin typeface="Times New Roman" pitchFamily="18" charset="0"/>
                <a:cs typeface="Times New Roman" pitchFamily="18" charset="0"/>
              </a:rPr>
              <a:t> descriptions (ANSI-C) is presented in this paper. This paper proposes a method that automatically inserts a set of probes into the untimed </a:t>
            </a:r>
            <a:r>
              <a:rPr lang="en-IN" sz="2000" dirty="0" err="1" smtClean="0">
                <a:latin typeface="Times New Roman" pitchFamily="18" charset="0"/>
                <a:cs typeface="Times New Roman" pitchFamily="18" charset="0"/>
              </a:rPr>
              <a:t>behavioral</a:t>
            </a:r>
            <a:r>
              <a:rPr lang="en-IN" sz="2000" dirty="0" smtClean="0">
                <a:latin typeface="Times New Roman" pitchFamily="18" charset="0"/>
                <a:cs typeface="Times New Roman" pitchFamily="18" charset="0"/>
              </a:rPr>
              <a:t> description. These probes record the status of internal signals of the </a:t>
            </a:r>
            <a:r>
              <a:rPr lang="en-IN" sz="2000" dirty="0" err="1" smtClean="0">
                <a:latin typeface="Times New Roman" pitchFamily="18" charset="0"/>
                <a:cs typeface="Times New Roman" pitchFamily="18" charset="0"/>
              </a:rPr>
              <a:t>behavioral</a:t>
            </a:r>
            <a:r>
              <a:rPr lang="en-IN" sz="2000" dirty="0" smtClean="0">
                <a:latin typeface="Times New Roman" pitchFamily="18" charset="0"/>
                <a:cs typeface="Times New Roman" pitchFamily="18" charset="0"/>
              </a:rPr>
              <a:t> description during an initial untimed simulation. These simulation results are subsequently used as golden outputs for the verification of the internal signals during a timed simulation once the </a:t>
            </a:r>
            <a:r>
              <a:rPr lang="en-IN" sz="2000" dirty="0" err="1" smtClean="0">
                <a:latin typeface="Times New Roman" pitchFamily="18" charset="0"/>
                <a:cs typeface="Times New Roman" pitchFamily="18" charset="0"/>
              </a:rPr>
              <a:t>behavioral</a:t>
            </a:r>
            <a:r>
              <a:rPr lang="en-IN" sz="2000" dirty="0" smtClean="0">
                <a:latin typeface="Times New Roman" pitchFamily="18" charset="0"/>
                <a:cs typeface="Times New Roman" pitchFamily="18" charset="0"/>
              </a:rPr>
              <a:t> description has been synthesized using HLS. Our proposed method reports any simulation mismatches and accurately pinpoints any discrepancies between the functional Software (SW) simulation and the timed simulation at the original </a:t>
            </a:r>
            <a:r>
              <a:rPr lang="en-IN" sz="2000" dirty="0" err="1" smtClean="0">
                <a:latin typeface="Times New Roman" pitchFamily="18" charset="0"/>
                <a:cs typeface="Times New Roman" pitchFamily="18" charset="0"/>
              </a:rPr>
              <a:t>behavioral</a:t>
            </a:r>
            <a:r>
              <a:rPr lang="en-IN" sz="2000" dirty="0" smtClean="0">
                <a:latin typeface="Times New Roman" pitchFamily="18" charset="0"/>
                <a:cs typeface="Times New Roman" pitchFamily="18" charset="0"/>
              </a:rPr>
              <a:t> description (source code). Our method does not only determine where to place the probes, but is also able to insert different type of probes based on the specified HLS synthesis options in order not to interfere with the HLS process, minimizing the total number of probes and the size of the data to be stored in the trace file in order to minimize the running time. Results show that our proposed method is very effective and extremely simple to use as it is fully automated.</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paper is organised in a section wise according to continue the process of improving the performances of the proposed system than the existing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existing system of serial shift register, Parallel shift registers are introduced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Paralleled designed shift register use highly low power compared to the existing </a:t>
            </a:r>
            <a:r>
              <a:rPr lang="en-IN" sz="2000" dirty="0" smtClean="0">
                <a:latin typeface="Times New Roman" pitchFamily="18" charset="0"/>
                <a:cs typeface="Times New Roman" pitchFamily="18" charset="0"/>
              </a:rPr>
              <a:t>techniques </a:t>
            </a:r>
            <a:r>
              <a:rPr lang="en-IN" sz="2000" dirty="0" smtClean="0">
                <a:latin typeface="Times New Roman" pitchFamily="18" charset="0"/>
                <a:cs typeface="Times New Roman" pitchFamily="18" charset="0"/>
              </a:rPr>
              <a:t>of the low power devices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Double modular technique is used to overcome from the feedback usage of the registers for the safer operations.</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simulation of the proposed circuit is performed and evaluated the performance to show the better performance than the existing</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334000"/>
          </a:xfrm>
        </p:spPr>
        <p:txBody>
          <a:bodyPr>
            <a:noAutofit/>
          </a:bodyPr>
          <a:lstStyle/>
          <a:p>
            <a:pPr algn="just">
              <a:lnSpc>
                <a:spcPct val="150000"/>
              </a:lnSpc>
            </a:pPr>
            <a:r>
              <a:rPr lang="en-IN" sz="2000" dirty="0" smtClean="0">
                <a:latin typeface="Times New Roman" pitchFamily="18" charset="0"/>
                <a:cs typeface="Times New Roman" pitchFamily="18" charset="0"/>
              </a:rPr>
              <a:t>The main problem is that these test vectors only cover the inputs and outputs of the </a:t>
            </a:r>
            <a:r>
              <a:rPr lang="en-IN" sz="2000" dirty="0" err="1" smtClean="0">
                <a:latin typeface="Times New Roman" pitchFamily="18" charset="0"/>
                <a:cs typeface="Times New Roman" pitchFamily="18" charset="0"/>
              </a:rPr>
              <a:t>behavioral</a:t>
            </a:r>
            <a:r>
              <a:rPr lang="en-IN" sz="2000" dirty="0" smtClean="0">
                <a:latin typeface="Times New Roman" pitchFamily="18" charset="0"/>
                <a:cs typeface="Times New Roman" pitchFamily="18" charset="0"/>
              </a:rPr>
              <a:t> description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main problem with this approach is when the </a:t>
            </a:r>
            <a:r>
              <a:rPr lang="en-IN" sz="2000" dirty="0" err="1" smtClean="0">
                <a:latin typeface="Times New Roman" pitchFamily="18" charset="0"/>
                <a:cs typeface="Times New Roman" pitchFamily="18" charset="0"/>
              </a:rPr>
              <a:t>behavioral</a:t>
            </a:r>
            <a:r>
              <a:rPr lang="en-IN" sz="2000" dirty="0" smtClean="0">
                <a:latin typeface="Times New Roman" pitchFamily="18" charset="0"/>
                <a:cs typeface="Times New Roman" pitchFamily="18" charset="0"/>
              </a:rPr>
              <a:t> description includes arrays and loops, which are extremely common in high-level language descriptions.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second problem is that the additions interfere with the HLS and hence the resultant synthesized circuit will not have the same timing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as the original one (the overall latency will increase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problem in this code is that both, lefty and righty signals, were declared as unsigned </a:t>
            </a:r>
            <a:r>
              <a:rPr lang="en-IN" sz="2000" dirty="0" smtClean="0">
                <a:latin typeface="Times New Roman" pitchFamily="18" charset="0"/>
                <a:cs typeface="Times New Roman" pitchFamily="18" charset="0"/>
              </a:rPr>
              <a:t>integers.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192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the proposed methods with the new algorithm of Hamming codes triple modular techniques are employed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scheme results are given as lower bound and asymptotic expression based on an accurate upper bound of the end-to-</a:t>
            </a:r>
            <a:r>
              <a:rPr lang="en-IN" sz="2000" dirty="0" err="1" smtClean="0">
                <a:latin typeface="Times New Roman" pitchFamily="18" charset="0"/>
                <a:cs typeface="Times New Roman" pitchFamily="18" charset="0"/>
              </a:rPr>
              <a:t>endSignal</a:t>
            </a:r>
            <a:r>
              <a:rPr lang="en-IN" sz="2000" dirty="0" smtClean="0">
                <a:latin typeface="Times New Roman" pitchFamily="18" charset="0"/>
                <a:cs typeface="Times New Roman" pitchFamily="18" charset="0"/>
              </a:rPr>
              <a:t>-to-Noise Ratio (SNR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demonstrate that the proposed system has the same asymptotic BER performance and an effectual throughput evaluated with the conventional bidirectional relay system based on four transmission phases and the proposed scheme is efficient for practical wireless communication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proposed system, a new way is presented by optimizing the hamming code to detect and correct the errors.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HLS tool often duplicates signals for performance issues and often removes others, which makes it often difficult to trace any signals back to the original source code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we address the issue of how to efficiently verify the functionality between an original untimed SW </a:t>
            </a:r>
            <a:r>
              <a:rPr lang="en-IN" sz="2000" dirty="0" err="1" smtClean="0">
                <a:latin typeface="Times New Roman" pitchFamily="18" charset="0"/>
                <a:cs typeface="Times New Roman" pitchFamily="18" charset="0"/>
              </a:rPr>
              <a:t>behavioral</a:t>
            </a:r>
            <a:r>
              <a:rPr lang="en-IN" sz="2000" dirty="0" smtClean="0">
                <a:latin typeface="Times New Roman" pitchFamily="18" charset="0"/>
                <a:cs typeface="Times New Roman" pitchFamily="18" charset="0"/>
              </a:rPr>
              <a:t> description and the synthesized design after </a:t>
            </a:r>
            <a:r>
              <a:rPr lang="en-IN" sz="2000" dirty="0" err="1" smtClean="0">
                <a:latin typeface="Times New Roman" pitchFamily="18" charset="0"/>
                <a:cs typeface="Times New Roman" pitchFamily="18" charset="0"/>
              </a:rPr>
              <a:t>behavioral</a:t>
            </a:r>
            <a:r>
              <a:rPr lang="en-IN" sz="2000" dirty="0" smtClean="0">
                <a:latin typeface="Times New Roman" pitchFamily="18" charset="0"/>
                <a:cs typeface="Times New Roman" pitchFamily="18" charset="0"/>
              </a:rPr>
              <a:t> synthesis.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designer also refines the data types in order to obtain the smallest possible and most efficient HW design.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technology library is used by every HLS tool to efficiently schedule the </a:t>
            </a:r>
            <a:r>
              <a:rPr lang="en-IN" sz="2000" dirty="0" err="1" smtClean="0">
                <a:latin typeface="Times New Roman" pitchFamily="18" charset="0"/>
                <a:cs typeface="Times New Roman" pitchFamily="18" charset="0"/>
              </a:rPr>
              <a:t>behavioral</a:t>
            </a:r>
            <a:r>
              <a:rPr lang="en-IN" sz="2000" dirty="0" smtClean="0">
                <a:latin typeface="Times New Roman" pitchFamily="18" charset="0"/>
                <a:cs typeface="Times New Roman" pitchFamily="18" charset="0"/>
              </a:rPr>
              <a:t> description and contains the area and delay of all basic operators for different </a:t>
            </a:r>
            <a:r>
              <a:rPr lang="en-IN" sz="2000" dirty="0" err="1" smtClean="0">
                <a:latin typeface="Times New Roman" pitchFamily="18" charset="0"/>
                <a:cs typeface="Times New Roman" pitchFamily="18" charset="0"/>
              </a:rPr>
              <a:t>bitwidths</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65545"/>
        </p:xfrm>
        <a:graphic>
          <a:graphicData uri="http://schemas.openxmlformats.org/drawingml/2006/table">
            <a:tbl>
              <a:tblPr firstRow="1" bandRow="1">
                <a:tableStyleId>{5C22544A-7EE6-4342-B048-85BDC9FD1C3A}</a:tableStyleId>
              </a:tblPr>
              <a:tblGrid>
                <a:gridCol w="2622550"/>
                <a:gridCol w="1492250"/>
                <a:gridCol w="3752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Flexible architecture optimization and ASIC implementation of group signature algorithm using a customized HLS methodology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Morioka, T. Isshiki, S. Obana, Y. Nakamura, and K. Sako,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A full H/W IP core is strongly desired for the use of group signature in SoCs in slow-clock and low-power mobile devices and embedded systems.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new approach to program testing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C. King,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We propose that a program can be more effectively tested by executing it "symbolically." Instead of supplying specific constants as input values to a program being tested, one supplies symbols.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00200" y="1447800"/>
            <a:ext cx="6934200" cy="4800600"/>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447800" y="914400"/>
            <a:ext cx="7498080" cy="5791200"/>
          </a:xfrm>
        </p:spPr>
        <p:txBody>
          <a:bodyPr>
            <a:normAutofit fontScale="62500" lnSpcReduction="20000"/>
          </a:bodyPr>
          <a:lstStyle/>
          <a:p>
            <a:pPr algn="just">
              <a:buNone/>
            </a:pPr>
            <a:r>
              <a:rPr lang="en-IN" dirty="0" smtClean="0">
                <a:latin typeface="Times New Roman" pitchFamily="18" charset="0"/>
                <a:cs typeface="Times New Roman" pitchFamily="18" charset="0"/>
              </a:rPr>
              <a:t>    In </a:t>
            </a:r>
            <a:r>
              <a:rPr lang="en-IN" dirty="0" smtClean="0">
                <a:latin typeface="Times New Roman" pitchFamily="18" charset="0"/>
                <a:cs typeface="Times New Roman" pitchFamily="18" charset="0"/>
              </a:rPr>
              <a:t>this paper, we have presented a complete automated verification flow for synthesizable </a:t>
            </a:r>
            <a:r>
              <a:rPr lang="en-IN" dirty="0" err="1" smtClean="0">
                <a:latin typeface="Times New Roman" pitchFamily="18" charset="0"/>
                <a:cs typeface="Times New Roman" pitchFamily="18" charset="0"/>
              </a:rPr>
              <a:t>behavioral</a:t>
            </a:r>
            <a:r>
              <a:rPr lang="en-IN" dirty="0" smtClean="0">
                <a:latin typeface="Times New Roman" pitchFamily="18" charset="0"/>
                <a:cs typeface="Times New Roman" pitchFamily="18" charset="0"/>
              </a:rPr>
              <a:t> descriptions in order to detect where in the source code mismatches between the original untimed simulation and the timed synthesized design occur. Our proposed verification flow leverages the latest verification features of commercial HLS tools, which allow the reuse of transaction level test vectors for timed simulations. By automatically inserting a set of internal probes our method can efficiently detect mismatches between the untimed </a:t>
            </a:r>
            <a:r>
              <a:rPr lang="en-IN" dirty="0" err="1" smtClean="0">
                <a:latin typeface="Times New Roman" pitchFamily="18" charset="0"/>
                <a:cs typeface="Times New Roman" pitchFamily="18" charset="0"/>
              </a:rPr>
              <a:t>behavioral</a:t>
            </a:r>
            <a:r>
              <a:rPr lang="en-IN" dirty="0" smtClean="0">
                <a:latin typeface="Times New Roman" pitchFamily="18" charset="0"/>
                <a:cs typeface="Times New Roman" pitchFamily="18" charset="0"/>
              </a:rPr>
              <a:t> simulation and the synthesized circuit and locates where the error is introduced directly at the source code based on the distances between probes. This paper introduces the term SCED to determine the quality of our verification environment. The proposed method inserts different types of probes based on the synthesis directives for arrays and loops and makes use of synthetic operators in probes for arrays to avoid the probes interfering with the HLS results. Three different probe insertions methods are presented each with unique tradeoffs (SCED versus simulation runtime versus VCD file size). A set of experiments were conducted and an error was found in one of the designs that would have taken much longer time to find using a manual approach, further validating our verification methodology. The probe library is currently being extended to include probes, e.g., partial loop unrolling.</a:t>
            </a:r>
            <a:endParaRPr lang="en-US"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N. Kobayashi, K. Wakabayashi, H. Tanaka, N. Shinohara, and T. </a:t>
            </a:r>
            <a:r>
              <a:rPr lang="en-IN" sz="1800" dirty="0" err="1" smtClean="0">
                <a:latin typeface="Times New Roman" pitchFamily="18" charset="0"/>
                <a:cs typeface="Times New Roman" pitchFamily="18" charset="0"/>
              </a:rPr>
              <a:t>Kanoh</a:t>
            </a:r>
            <a:r>
              <a:rPr lang="en-IN" sz="1800" dirty="0" smtClean="0">
                <a:latin typeface="Times New Roman" pitchFamily="18" charset="0"/>
                <a:cs typeface="Times New Roman" pitchFamily="18" charset="0"/>
              </a:rPr>
              <a:t>, “Design experiences with high-level synthesis system cyber I and </a:t>
            </a:r>
            <a:r>
              <a:rPr lang="en-IN" sz="1800" dirty="0" err="1" smtClean="0">
                <a:latin typeface="Times New Roman" pitchFamily="18" charset="0"/>
                <a:cs typeface="Times New Roman" pitchFamily="18" charset="0"/>
              </a:rPr>
              <a:t>behavioral</a:t>
            </a:r>
            <a:r>
              <a:rPr lang="en-IN" sz="1800" dirty="0" smtClean="0">
                <a:latin typeface="Times New Roman" pitchFamily="18" charset="0"/>
                <a:cs typeface="Times New Roman" pitchFamily="18" charset="0"/>
              </a:rPr>
              <a:t> description language BDL,” in Proc. Asia Pacific Conf. </a:t>
            </a:r>
            <a:r>
              <a:rPr lang="en-IN" sz="1800" dirty="0" err="1" smtClean="0">
                <a:latin typeface="Times New Roman" pitchFamily="18" charset="0"/>
                <a:cs typeface="Times New Roman" pitchFamily="18" charset="0"/>
              </a:rPr>
              <a:t>Hardw</a:t>
            </a:r>
            <a:r>
              <a:rPr lang="en-IN" sz="1800" dirty="0" smtClean="0">
                <a:latin typeface="Times New Roman" pitchFamily="18" charset="0"/>
                <a:cs typeface="Times New Roman" pitchFamily="18" charset="0"/>
              </a:rPr>
              <a:t>. Description Lang., Oct. 1994, pp. 139–142.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S. Morioka, T. </a:t>
            </a:r>
            <a:r>
              <a:rPr lang="en-IN" sz="1800" dirty="0" err="1" smtClean="0">
                <a:latin typeface="Times New Roman" pitchFamily="18" charset="0"/>
                <a:cs typeface="Times New Roman" pitchFamily="18" charset="0"/>
              </a:rPr>
              <a:t>Isshiki</a:t>
            </a:r>
            <a:r>
              <a:rPr lang="en-IN" sz="1800" dirty="0" smtClean="0">
                <a:latin typeface="Times New Roman" pitchFamily="18" charset="0"/>
                <a:cs typeface="Times New Roman" pitchFamily="18" charset="0"/>
              </a:rPr>
              <a:t>, S. </a:t>
            </a:r>
            <a:r>
              <a:rPr lang="en-IN" sz="1800" dirty="0" err="1" smtClean="0">
                <a:latin typeface="Times New Roman" pitchFamily="18" charset="0"/>
                <a:cs typeface="Times New Roman" pitchFamily="18" charset="0"/>
              </a:rPr>
              <a:t>Obana</a:t>
            </a:r>
            <a:r>
              <a:rPr lang="en-IN" sz="1800" dirty="0" smtClean="0">
                <a:latin typeface="Times New Roman" pitchFamily="18" charset="0"/>
                <a:cs typeface="Times New Roman" pitchFamily="18" charset="0"/>
              </a:rPr>
              <a:t>, Y. Nakamura, and K. </a:t>
            </a:r>
            <a:r>
              <a:rPr lang="en-IN" sz="1800" dirty="0" err="1" smtClean="0">
                <a:latin typeface="Times New Roman" pitchFamily="18" charset="0"/>
                <a:cs typeface="Times New Roman" pitchFamily="18" charset="0"/>
              </a:rPr>
              <a:t>Sako</a:t>
            </a:r>
            <a:r>
              <a:rPr lang="en-IN" sz="1800" dirty="0" smtClean="0">
                <a:latin typeface="Times New Roman" pitchFamily="18" charset="0"/>
                <a:cs typeface="Times New Roman" pitchFamily="18" charset="0"/>
              </a:rPr>
              <a:t>, “Flexible architecture optimization and ASIC implementation of group signature algorithm using a customized HLS methodology,” in Proc. IEEE Int. </a:t>
            </a:r>
            <a:r>
              <a:rPr lang="en-IN" sz="1800" dirty="0" err="1" smtClean="0">
                <a:latin typeface="Times New Roman" pitchFamily="18" charset="0"/>
                <a:cs typeface="Times New Roman" pitchFamily="18" charset="0"/>
              </a:rPr>
              <a:t>Symp</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Hardw</a:t>
            </a:r>
            <a:r>
              <a:rPr lang="en-IN" sz="1800" dirty="0" smtClean="0">
                <a:latin typeface="Times New Roman" pitchFamily="18" charset="0"/>
                <a:cs typeface="Times New Roman" pitchFamily="18" charset="0"/>
              </a:rPr>
              <a:t>.-Oriented </a:t>
            </a:r>
            <a:r>
              <a:rPr lang="en-IN" sz="1800" dirty="0" err="1" smtClean="0">
                <a:latin typeface="Times New Roman" pitchFamily="18" charset="0"/>
                <a:cs typeface="Times New Roman" pitchFamily="18" charset="0"/>
              </a:rPr>
              <a:t>Secur</a:t>
            </a:r>
            <a:r>
              <a:rPr lang="en-IN" sz="1800" dirty="0" smtClean="0">
                <a:latin typeface="Times New Roman" pitchFamily="18" charset="0"/>
                <a:cs typeface="Times New Roman" pitchFamily="18" charset="0"/>
              </a:rPr>
              <a:t>. Trust (HOST), Jun. 2011, pp. 57–62.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P. </a:t>
            </a:r>
            <a:r>
              <a:rPr lang="en-IN" sz="1800" dirty="0" err="1" smtClean="0">
                <a:latin typeface="Times New Roman" pitchFamily="18" charset="0"/>
                <a:cs typeface="Times New Roman" pitchFamily="18" charset="0"/>
              </a:rPr>
              <a:t>Coussy</a:t>
            </a:r>
            <a:r>
              <a:rPr lang="en-IN" sz="1800" dirty="0" smtClean="0">
                <a:latin typeface="Times New Roman" pitchFamily="18" charset="0"/>
                <a:cs typeface="Times New Roman" pitchFamily="18" charset="0"/>
              </a:rPr>
              <a:t> and A. </a:t>
            </a:r>
            <a:r>
              <a:rPr lang="en-IN" sz="1800" dirty="0" err="1" smtClean="0">
                <a:latin typeface="Times New Roman" pitchFamily="18" charset="0"/>
                <a:cs typeface="Times New Roman" pitchFamily="18" charset="0"/>
              </a:rPr>
              <a:t>Moraweic</a:t>
            </a:r>
            <a:r>
              <a:rPr lang="en-IN" sz="1800" dirty="0" smtClean="0">
                <a:latin typeface="Times New Roman" pitchFamily="18" charset="0"/>
                <a:cs typeface="Times New Roman" pitchFamily="18" charset="0"/>
              </a:rPr>
              <a:t>, Eds., High-Level Synthesis from Algorithm Digital Circuit. New York, NY, USA: Springer-</a:t>
            </a:r>
            <a:r>
              <a:rPr lang="en-IN" sz="1800" dirty="0" err="1" smtClean="0">
                <a:latin typeface="Times New Roman" pitchFamily="18" charset="0"/>
                <a:cs typeface="Times New Roman" pitchFamily="18" charset="0"/>
              </a:rPr>
              <a:t>Verlag</a:t>
            </a:r>
            <a:r>
              <a:rPr lang="en-IN" sz="1800" dirty="0" smtClean="0">
                <a:latin typeface="Times New Roman" pitchFamily="18" charset="0"/>
                <a:cs typeface="Times New Roman" pitchFamily="18" charset="0"/>
              </a:rPr>
              <a:t>, 2008, pp. 113–127.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(2014). Forte </a:t>
            </a:r>
            <a:r>
              <a:rPr lang="en-IN" sz="1800" dirty="0" err="1" smtClean="0">
                <a:latin typeface="Times New Roman" pitchFamily="18" charset="0"/>
                <a:cs typeface="Times New Roman" pitchFamily="18" charset="0"/>
              </a:rPr>
              <a:t>Cynthesizer</a:t>
            </a:r>
            <a:r>
              <a:rPr lang="en-IN" sz="1800" dirty="0" smtClean="0">
                <a:latin typeface="Times New Roman" pitchFamily="18" charset="0"/>
                <a:cs typeface="Times New Roman" pitchFamily="18" charset="0"/>
              </a:rPr>
              <a:t>. [Online]. Available: http://www.forteds.com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(2014). </a:t>
            </a:r>
            <a:r>
              <a:rPr lang="en-IN" sz="1800" dirty="0" err="1" smtClean="0">
                <a:latin typeface="Times New Roman" pitchFamily="18" charset="0"/>
                <a:cs typeface="Times New Roman" pitchFamily="18" charset="0"/>
              </a:rPr>
              <a:t>Calypto</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CatapultC</a:t>
            </a:r>
            <a:r>
              <a:rPr lang="en-IN" sz="1800" dirty="0" smtClean="0">
                <a:latin typeface="Times New Roman" pitchFamily="18" charset="0"/>
                <a:cs typeface="Times New Roman" pitchFamily="18" charset="0"/>
              </a:rPr>
              <a:t>. [Online]. Available: http://www. calypto.com</a:t>
            </a:r>
            <a:endParaRPr lang="en-US" sz="18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900" dirty="0" smtClean="0">
                <a:latin typeface="Times New Roman" pitchFamily="18" charset="0"/>
                <a:cs typeface="Times New Roman" pitchFamily="18" charset="0"/>
              </a:rPr>
              <a:t>[6] (2014). NEC </a:t>
            </a:r>
            <a:r>
              <a:rPr lang="en-IN" sz="1900" dirty="0" err="1" smtClean="0">
                <a:latin typeface="Times New Roman" pitchFamily="18" charset="0"/>
                <a:cs typeface="Times New Roman" pitchFamily="18" charset="0"/>
              </a:rPr>
              <a:t>CyberWorkBench</a:t>
            </a:r>
            <a:r>
              <a:rPr lang="en-IN" sz="1900" dirty="0" smtClean="0">
                <a:latin typeface="Times New Roman" pitchFamily="18" charset="0"/>
                <a:cs typeface="Times New Roman" pitchFamily="18" charset="0"/>
              </a:rPr>
              <a:t>. [Online]. Available: http://www. cyberworkbench.com </a:t>
            </a:r>
            <a:endParaRPr lang="en-IN" sz="1900" dirty="0" smtClean="0">
              <a:latin typeface="Times New Roman" pitchFamily="18" charset="0"/>
              <a:cs typeface="Times New Roman" pitchFamily="18" charset="0"/>
            </a:endParaRPr>
          </a:p>
          <a:p>
            <a:pPr algn="just">
              <a:lnSpc>
                <a:spcPct val="170000"/>
              </a:lnSpc>
            </a:pPr>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7] (2014). Xilinx </a:t>
            </a:r>
            <a:r>
              <a:rPr lang="en-IN" sz="1900" dirty="0" err="1" smtClean="0">
                <a:latin typeface="Times New Roman" pitchFamily="18" charset="0"/>
                <a:cs typeface="Times New Roman" pitchFamily="18" charset="0"/>
              </a:rPr>
              <a:t>Vivado</a:t>
            </a:r>
            <a:r>
              <a:rPr lang="en-IN" sz="1900" dirty="0" smtClean="0">
                <a:latin typeface="Times New Roman" pitchFamily="18" charset="0"/>
                <a:cs typeface="Times New Roman" pitchFamily="18" charset="0"/>
              </a:rPr>
              <a:t> HLS. [Online]. Available: http://www.xilinx.com/ </a:t>
            </a:r>
            <a:endParaRPr lang="en-IN" sz="1900" dirty="0" smtClean="0">
              <a:latin typeface="Times New Roman" pitchFamily="18" charset="0"/>
              <a:cs typeface="Times New Roman" pitchFamily="18" charset="0"/>
            </a:endParaRPr>
          </a:p>
          <a:p>
            <a:pPr algn="just">
              <a:lnSpc>
                <a:spcPct val="170000"/>
              </a:lnSpc>
            </a:pPr>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8] J. C. King, “A new approach to program testing,” ACM SIGPLAN Notices, Int. Conf. Reliable </a:t>
            </a:r>
            <a:r>
              <a:rPr lang="en-IN" sz="1900" dirty="0" err="1" smtClean="0">
                <a:latin typeface="Times New Roman" pitchFamily="18" charset="0"/>
                <a:cs typeface="Times New Roman" pitchFamily="18" charset="0"/>
              </a:rPr>
              <a:t>Softw</a:t>
            </a:r>
            <a:r>
              <a:rPr lang="en-IN" sz="1900" dirty="0" smtClean="0">
                <a:latin typeface="Times New Roman" pitchFamily="18" charset="0"/>
                <a:cs typeface="Times New Roman" pitchFamily="18" charset="0"/>
              </a:rPr>
              <a:t>., vol. 10, no. 6, pp. 228–233, 1975. </a:t>
            </a:r>
            <a:endParaRPr lang="en-IN" sz="1900" dirty="0" smtClean="0">
              <a:latin typeface="Times New Roman" pitchFamily="18" charset="0"/>
              <a:cs typeface="Times New Roman" pitchFamily="18" charset="0"/>
            </a:endParaRPr>
          </a:p>
          <a:p>
            <a:pPr algn="just">
              <a:lnSpc>
                <a:spcPct val="170000"/>
              </a:lnSpc>
            </a:pPr>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9] J. A. </a:t>
            </a:r>
            <a:r>
              <a:rPr lang="en-IN" sz="1900" dirty="0" err="1" smtClean="0">
                <a:latin typeface="Times New Roman" pitchFamily="18" charset="0"/>
                <a:cs typeface="Times New Roman" pitchFamily="18" charset="0"/>
              </a:rPr>
              <a:t>Darringer</a:t>
            </a:r>
            <a:r>
              <a:rPr lang="en-IN" sz="1900" dirty="0" smtClean="0">
                <a:latin typeface="Times New Roman" pitchFamily="18" charset="0"/>
                <a:cs typeface="Times New Roman" pitchFamily="18" charset="0"/>
              </a:rPr>
              <a:t> and J. C. King, “Applications of symbolic execution to program testing,” IEEE </a:t>
            </a:r>
            <a:r>
              <a:rPr lang="en-IN" sz="1900" dirty="0" err="1" smtClean="0">
                <a:latin typeface="Times New Roman" pitchFamily="18" charset="0"/>
                <a:cs typeface="Times New Roman" pitchFamily="18" charset="0"/>
              </a:rPr>
              <a:t>Comput</a:t>
            </a:r>
            <a:r>
              <a:rPr lang="en-IN" sz="1900" dirty="0" smtClean="0">
                <a:latin typeface="Times New Roman" pitchFamily="18" charset="0"/>
                <a:cs typeface="Times New Roman" pitchFamily="18" charset="0"/>
              </a:rPr>
              <a:t>., vol. 11, no. 4, pp. 51–60, Apr. 1978. </a:t>
            </a:r>
            <a:endParaRPr lang="en-IN" sz="1900" dirty="0" smtClean="0">
              <a:latin typeface="Times New Roman" pitchFamily="18" charset="0"/>
              <a:cs typeface="Times New Roman" pitchFamily="18" charset="0"/>
            </a:endParaRPr>
          </a:p>
          <a:p>
            <a:pPr algn="just">
              <a:lnSpc>
                <a:spcPct val="170000"/>
              </a:lnSpc>
            </a:pPr>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10] J. A. </a:t>
            </a:r>
            <a:r>
              <a:rPr lang="en-IN" sz="1900" dirty="0" err="1" smtClean="0">
                <a:latin typeface="Times New Roman" pitchFamily="18" charset="0"/>
                <a:cs typeface="Times New Roman" pitchFamily="18" charset="0"/>
              </a:rPr>
              <a:t>Darringer</a:t>
            </a:r>
            <a:r>
              <a:rPr lang="en-IN" sz="1900" dirty="0" smtClean="0">
                <a:latin typeface="Times New Roman" pitchFamily="18" charset="0"/>
                <a:cs typeface="Times New Roman" pitchFamily="18" charset="0"/>
              </a:rPr>
              <a:t>, “The application of program verification techniques to hardware verification,” in Proc. 16th Design </a:t>
            </a:r>
            <a:r>
              <a:rPr lang="en-IN" sz="1900" dirty="0" err="1" smtClean="0">
                <a:latin typeface="Times New Roman" pitchFamily="18" charset="0"/>
                <a:cs typeface="Times New Roman" pitchFamily="18" charset="0"/>
              </a:rPr>
              <a:t>Autom</a:t>
            </a:r>
            <a:r>
              <a:rPr lang="en-IN" sz="1900" dirty="0" smtClean="0">
                <a:latin typeface="Times New Roman" pitchFamily="18" charset="0"/>
                <a:cs typeface="Times New Roman" pitchFamily="18" charset="0"/>
              </a:rPr>
              <a:t>. Conf. (DAC), 1979, pp. 375–381.</a:t>
            </a:r>
            <a:endParaRPr lang="en-IN" sz="19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1254</TotalTime>
  <Words>1372</Words>
  <Application>Microsoft Office PowerPoint</Application>
  <PresentationFormat>On-screen Show (4:3)</PresentationFormat>
  <Paragraphs>60</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Source Code Error Detection in High-Level Synthesis Functional Verification </vt:lpstr>
      <vt:lpstr>Abstract</vt:lpstr>
      <vt:lpstr>Existing System</vt:lpstr>
      <vt:lpstr>Disadvantage of Existing System</vt:lpstr>
      <vt:lpstr>PROPOSED SYSTEM :</vt:lpstr>
      <vt:lpstr>ADVANTAGE</vt:lpstr>
      <vt:lpstr>Slide 7</vt:lpstr>
      <vt:lpstr>Block Diagram</vt:lpstr>
      <vt:lpstr>SOFTWARE REQUIREMENTS:</vt:lpstr>
      <vt:lpstr>HARDWARE REQUIREMENTS:</vt:lpstr>
      <vt:lpstr>CONCLUSION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2022-02-09T12:30:56Z</dcterms:modified>
</cp:coreProperties>
</file>