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Reducing Power, Leakage, and Area of Standard-Cell ASICs Using Threshold Logic Flip-Flops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describe a new approach to reduce dynamic power, leakage, and area of application-specified integrated circuits, without sacrificing performance. The approach is based on a design of threshold logic gates (TLGs) and their seamless integration with conventional standard-cell design flow. We first describe a new robust, standard-cell library of configurable circuits for implementing threshold functions. Abstractly, the threshold gate behaves as a multi-input, </a:t>
            </a:r>
            <a:r>
              <a:rPr lang="en-IN" sz="2000" dirty="0" err="1" smtClean="0">
                <a:latin typeface="Times New Roman" pitchFamily="18" charset="0"/>
                <a:cs typeface="Times New Roman" pitchFamily="18" charset="0"/>
              </a:rPr>
              <a:t>singleoutput</a:t>
            </a:r>
            <a:r>
              <a:rPr lang="en-IN" sz="2000" dirty="0" smtClean="0">
                <a:latin typeface="Times New Roman" pitchFamily="18" charset="0"/>
                <a:cs typeface="Times New Roman" pitchFamily="18" charset="0"/>
              </a:rPr>
              <a:t>, edge-triggered flip-flop, which computes a threshold function of the inputs on the clock edge. The library consists of a small number of cells, each of which can compute a set of complex threshold functions, which would otherwise require a multilevel network.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function realized by a given threshold gate is determined by how signals are mapped to its inputs. We present a method for the assignment of signals to the inputs of a threshold gate to realize a given threshold function. Next, we present an algorithm that replaces a subset of flip-flops and portions of their logic cones in a conventional logic </a:t>
            </a:r>
            <a:r>
              <a:rPr lang="en-IN" sz="2000" dirty="0" err="1" smtClean="0">
                <a:latin typeface="Times New Roman" pitchFamily="18" charset="0"/>
                <a:cs typeface="Times New Roman" pitchFamily="18" charset="0"/>
              </a:rPr>
              <a:t>netlist</a:t>
            </a:r>
            <a:r>
              <a:rPr lang="en-IN" sz="2000" dirty="0" smtClean="0">
                <a:latin typeface="Times New Roman" pitchFamily="18" charset="0"/>
                <a:cs typeface="Times New Roman" pitchFamily="18" charset="0"/>
              </a:rPr>
              <a:t>, with threshold gates from the library. The resulting circuits, with both conventional and TLGs (called hybrid circuits), are placed and routed using commercial tools. We demonstrate significant reductions (using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simulations) in power, leakage, and area of the hybrid circuits when compared with the conventional logic circuits, when both are operated at the maximum possible frequency of the conventional design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exists a proper subset of uniting  Boolean functions, called threshold functions, which can be fundamentally computed by different mechanisms, which presents the possibility of further improvements in power consumption, performance, and area, which has not been sufficiently explored.</a:t>
            </a:r>
          </a:p>
          <a:p>
            <a:pPr algn="just">
              <a:lnSpc>
                <a:spcPct val="150000"/>
              </a:lnSpc>
            </a:pP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consumption of proposed flip-flop is compared with an existing leakage optimized CMOS flip-flop to obtain an optimum inactive period duration.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several ways to implement scan for a p NAND cell has negligible impact’s on the cell’s performance and robustness during normal operation.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efficient solution to the problem of computing the g functions is presented, given a </a:t>
            </a:r>
            <a:r>
              <a:rPr lang="en-IN" sz="2000" dirty="0" err="1" smtClean="0">
                <a:latin typeface="Times New Roman" pitchFamily="18" charset="0"/>
                <a:cs typeface="Times New Roman" pitchFamily="18" charset="0"/>
              </a:rPr>
              <a:t>unate</a:t>
            </a:r>
            <a:r>
              <a:rPr lang="en-IN" sz="2000" dirty="0" smtClean="0">
                <a:latin typeface="Times New Roman" pitchFamily="18" charset="0"/>
                <a:cs typeface="Times New Roman" pitchFamily="18" charset="0"/>
              </a:rPr>
              <a:t> function F and a threshold function </a:t>
            </a:r>
            <a:r>
              <a:rPr lang="en-IN" sz="2000" dirty="0" smtClean="0">
                <a:latin typeface="Times New Roman" pitchFamily="18" charset="0"/>
                <a:cs typeface="Times New Roman" pitchFamily="18" charset="0"/>
              </a:rPr>
              <a:t>H.</a:t>
            </a:r>
          </a:p>
          <a:p>
            <a:pPr algn="just">
              <a:lnSpc>
                <a:spcPct val="150000"/>
              </a:lnSpc>
            </a:pPr>
            <a:r>
              <a:rPr lang="en-IN" sz="2000" dirty="0" smtClean="0">
                <a:latin typeface="Times New Roman" pitchFamily="18" charset="0"/>
                <a:cs typeface="Times New Roman" pitchFamily="18" charset="0"/>
              </a:rPr>
              <a:t>The TLL does not consider the problem of coupling noise in the presence of floating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contrast, the scan mechanism of a </a:t>
            </a:r>
            <a:r>
              <a:rPr lang="en-IN" sz="2000" dirty="0" err="1" smtClean="0">
                <a:latin typeface="Times New Roman" pitchFamily="18" charset="0"/>
                <a:cs typeface="Times New Roman" pitchFamily="18" charset="0"/>
              </a:rPr>
              <a:t>pNAND</a:t>
            </a:r>
            <a:r>
              <a:rPr lang="en-IN" sz="2000" dirty="0" smtClean="0">
                <a:latin typeface="Times New Roman" pitchFamily="18" charset="0"/>
                <a:cs typeface="Times New Roman" pitchFamily="18" charset="0"/>
              </a:rPr>
              <a:t> is completely nonintrusive and has minimal impact on its robustness and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these gates functioned well, their main drawbacks were large delay, area, dc power dissipation, and the requirement of precise capacitance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variant B-CTL </a:t>
            </a:r>
            <a:r>
              <a:rPr lang="en-IN" sz="2000" dirty="0" smtClean="0">
                <a:latin typeface="Times New Roman" pitchFamily="18" charset="0"/>
                <a:cs typeface="Times New Roman" pitchFamily="18" charset="0"/>
              </a:rPr>
              <a:t>eliminated </a:t>
            </a:r>
            <a:r>
              <a:rPr lang="en-IN" sz="2000" dirty="0" smtClean="0">
                <a:latin typeface="Times New Roman" pitchFamily="18" charset="0"/>
                <a:cs typeface="Times New Roman" pitchFamily="18" charset="0"/>
              </a:rPr>
              <a:t>the need for precise capacitance values by comparing relative voltages, it still retained the other drawbacks.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new approach, thus providing a new choice to low leakage power VLSI designers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of the SAFF proposed in and is the slave element, composed by a set/reset (SR) NAND latch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improve the robustness to parametric variability, advanced device or circuit architectures such as dual-</a:t>
            </a:r>
            <a:r>
              <a:rPr lang="en-IN" sz="2000" dirty="0" err="1" smtClean="0">
                <a:latin typeface="Times New Roman" pitchFamily="18" charset="0"/>
                <a:cs typeface="Times New Roman" pitchFamily="18" charset="0"/>
              </a:rPr>
              <a:t>Vth</a:t>
            </a:r>
            <a:r>
              <a:rPr lang="en-IN" sz="2000" dirty="0" smtClean="0">
                <a:latin typeface="Times New Roman" pitchFamily="18" charset="0"/>
                <a:cs typeface="Times New Roman" pitchFamily="18" charset="0"/>
              </a:rPr>
              <a:t> TFT logic, pseudo CMOS logic, differential logic and positive- feedback level shifter logic were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non volatile flip-flop design in detail along with transient simulations performed using the compact model to demonstrate functionality, energy consumption and data restore operation reliability for a range of voltage supply levels.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may be possible to switch to a cheaper and more efficient voltage regulator for hybrid circuits.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focus has shifted to the higher levels of design, including power-efficient </a:t>
            </a:r>
            <a:r>
              <a:rPr lang="en-IN" sz="2000" dirty="0" smtClean="0">
                <a:latin typeface="Times New Roman" pitchFamily="18" charset="0"/>
                <a:cs typeface="Times New Roman" pitchFamily="18" charset="0"/>
              </a:rPr>
              <a:t>micro architectures</a:t>
            </a:r>
            <a:r>
              <a:rPr lang="en-IN" sz="2000" dirty="0" smtClean="0">
                <a:latin typeface="Times New Roman" pitchFamily="18" charset="0"/>
                <a:cs typeface="Times New Roman" pitchFamily="18" charset="0"/>
              </a:rPr>
              <a:t>, memory, compilers, and </a:t>
            </a:r>
            <a:r>
              <a:rPr lang="en-IN" sz="2000" dirty="0" smtClean="0">
                <a:latin typeface="Times New Roman" pitchFamily="18" charset="0"/>
                <a:cs typeface="Times New Roman" pitchFamily="18" charset="0"/>
              </a:rPr>
              <a:t>OS, </a:t>
            </a:r>
            <a:r>
              <a:rPr lang="en-IN" sz="2000" dirty="0" smtClean="0">
                <a:latin typeface="Times New Roman" pitchFamily="18" charset="0"/>
                <a:cs typeface="Times New Roman" pitchFamily="18" charset="0"/>
              </a:rPr>
              <a:t>and system level control, including thermal-aware dynamic frequency and voltage control, thread migration among processor cores,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implementations offer nothing new, and in fact, can be quite inefficient for implementing large fan-in threshold functions in terms of speed, power, and </a:t>
            </a:r>
            <a:r>
              <a:rPr lang="en-IN" sz="2000" dirty="0" smtClean="0">
                <a:latin typeface="Times New Roman" pitchFamily="18" charset="0"/>
                <a:cs typeface="Times New Roman" pitchFamily="18" charset="0"/>
              </a:rPr>
              <a:t>area.</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use of TLGs in conventional ASIC design has not been thoroughly explored due to the lack of efficient and reliable gate implementations and the infrastructure required for automated synthesis and physical design.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Efficient System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R. Panda, A. Shrivastava, B. V. N. Silpa, and K. Gummidipudi,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Fundamental power optimizations are covered at each level of abstraction, concluding in a case study illustrating the application of the major techniques to a graphics processor.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perceptron circuit complexity results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Beiu,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surveys many circuit complexity results for networks of </a:t>
                      </a:r>
                      <a:r>
                        <a:rPr lang="en-US" sz="2000" dirty="0" err="1">
                          <a:latin typeface="Times New Roman"/>
                          <a:ea typeface="Calibri"/>
                          <a:cs typeface="Latha"/>
                        </a:rPr>
                        <a:t>perceptrons</a:t>
                      </a:r>
                      <a:r>
                        <a:rPr lang="en-US" sz="2000" dirty="0">
                          <a:latin typeface="Times New Roman"/>
                          <a:ea typeface="Calibri"/>
                          <a:cs typeface="Latha"/>
                        </a:rPr>
                        <a:t>, focusing on those presented over the last ten years.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VLSI implementations of threshold logic—A comprehensive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Beiu, J. M. Quintana, and M. J. Avedillo,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is an in-depth review on silicon implementations of threshold logic gates that covers several decades.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Improved sense-amplifier-based flip-flop: Design and measurements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Nikoli´c, V. G. Oklobdžija, V. Stojanovi´c, W. Jia, J. K.-S. Chiu, and M. M.-T. Leung,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new flip-flop uses a new output stage latch topology that significantly reduces delay and improves driving capability.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8580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described a new, automated methodology for the design of digital ASIC circuits using a combination of conventional logic gates and threshold logic flip-flops. The result is hybrid network that includes conventional logic gates and threshold gates. The methodology described in this paper was exercised on a number of complex function blocks, and significant improvements in dynamic power, leakage, area, and power variation were demonstrated. The demonstrations were based on full, layout extracted </a:t>
            </a:r>
            <a:r>
              <a:rPr lang="en-IN" dirty="0" err="1" smtClean="0">
                <a:latin typeface="Times New Roman" pitchFamily="18" charset="0"/>
                <a:cs typeface="Times New Roman" pitchFamily="18" charset="0"/>
              </a:rPr>
              <a:t>netlists</a:t>
            </a:r>
            <a:r>
              <a:rPr lang="en-IN" dirty="0" smtClean="0">
                <a:latin typeface="Times New Roman" pitchFamily="18" charset="0"/>
                <a:cs typeface="Times New Roman" pitchFamily="18" charset="0"/>
              </a:rPr>
              <a:t>. Our experimental results also demonstrated that the proposed threshold gates, when operated at the nominal voltage, can be made robust in the presence of process variations. However, dynamic voltage scaling, which is now an integral part of the power management of most digital circuits, must be limited when applied to threshold gates due to the presence of the latch-based SA. The degree to which the voltage of a </a:t>
            </a:r>
            <a:r>
              <a:rPr lang="en-IN" dirty="0" err="1" smtClean="0">
                <a:latin typeface="Times New Roman" pitchFamily="18" charset="0"/>
                <a:cs typeface="Times New Roman" pitchFamily="18" charset="0"/>
              </a:rPr>
              <a:t>pNAND</a:t>
            </a:r>
            <a:r>
              <a:rPr lang="en-IN" dirty="0" smtClean="0">
                <a:latin typeface="Times New Roman" pitchFamily="18" charset="0"/>
                <a:cs typeface="Times New Roman" pitchFamily="18" charset="0"/>
              </a:rPr>
              <a:t>-k cell can be reduced depends on k—with lower voltages for smaller k. For the 65-nm LP process described in this paper, voltage scaling with global variations and local mismatch was limited to 0.9 V. Monte Carlo simulations show that further scaling is possible with a tighter process. Our current research in the use of threshold flip-flops includes new retiming algorithms, the design of asynchronous circuits, threshold logic-based field-programmable gate arrays, </a:t>
            </a:r>
            <a:r>
              <a:rPr lang="en-IN" dirty="0" err="1" smtClean="0">
                <a:latin typeface="Times New Roman" pitchFamily="18" charset="0"/>
                <a:cs typeface="Times New Roman" pitchFamily="18" charset="0"/>
              </a:rPr>
              <a:t>nonvolatile</a:t>
            </a:r>
            <a:r>
              <a:rPr lang="en-IN" dirty="0" smtClean="0">
                <a:latin typeface="Times New Roman" pitchFamily="18" charset="0"/>
                <a:cs typeface="Times New Roman" pitchFamily="18" charset="0"/>
              </a:rPr>
              <a:t> threshold logic flip-flops, and the combinations of these different design approaches.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943600"/>
          </a:xfrm>
        </p:spPr>
        <p:txBody>
          <a:bodyPr>
            <a:noAutofit/>
          </a:bodyPr>
          <a:lstStyle/>
          <a:p>
            <a:pPr algn="just">
              <a:lnSpc>
                <a:spcPct val="160000"/>
              </a:lnSpc>
            </a:pPr>
            <a:r>
              <a:rPr lang="en-IN" sz="1800" dirty="0" smtClean="0">
                <a:latin typeface="Times New Roman" pitchFamily="18" charset="0"/>
                <a:cs typeface="Times New Roman" pitchFamily="18" charset="0"/>
              </a:rPr>
              <a:t>[1] P. R. Panda, A. </a:t>
            </a:r>
            <a:r>
              <a:rPr lang="en-IN" sz="1800" dirty="0" err="1" smtClean="0">
                <a:latin typeface="Times New Roman" pitchFamily="18" charset="0"/>
                <a:cs typeface="Times New Roman" pitchFamily="18" charset="0"/>
              </a:rPr>
              <a:t>Shrivastava</a:t>
            </a:r>
            <a:r>
              <a:rPr lang="en-IN" sz="1800" dirty="0" smtClean="0">
                <a:latin typeface="Times New Roman" pitchFamily="18" charset="0"/>
                <a:cs typeface="Times New Roman" pitchFamily="18" charset="0"/>
              </a:rPr>
              <a:t>, B. V. N. </a:t>
            </a:r>
            <a:r>
              <a:rPr lang="en-IN" sz="1800" dirty="0" err="1" smtClean="0">
                <a:latin typeface="Times New Roman" pitchFamily="18" charset="0"/>
                <a:cs typeface="Times New Roman" pitchFamily="18" charset="0"/>
              </a:rPr>
              <a:t>Silpa</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Gummidipudi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PowerEfficient</a:t>
            </a:r>
            <a:r>
              <a:rPr lang="en-IN" sz="1800" dirty="0" smtClean="0">
                <a:latin typeface="Times New Roman" pitchFamily="18" charset="0"/>
                <a:cs typeface="Times New Roman" pitchFamily="18" charset="0"/>
              </a:rPr>
              <a:t> System Design. New York, NY, USA: Springer, 2010.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K.-Y. </a:t>
            </a:r>
            <a:r>
              <a:rPr lang="en-IN" sz="1800" dirty="0" err="1" smtClean="0">
                <a:latin typeface="Times New Roman" pitchFamily="18" charset="0"/>
                <a:cs typeface="Times New Roman" pitchFamily="18" charset="0"/>
              </a:rPr>
              <a:t>Siu</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Roychowdhury</a:t>
            </a:r>
            <a:r>
              <a:rPr lang="en-IN" sz="1800" dirty="0" smtClean="0">
                <a:latin typeface="Times New Roman" pitchFamily="18" charset="0"/>
                <a:cs typeface="Times New Roman" pitchFamily="18" charset="0"/>
              </a:rPr>
              <a:t>, and T. </a:t>
            </a:r>
            <a:r>
              <a:rPr lang="en-IN" sz="1800" dirty="0" err="1" smtClean="0">
                <a:latin typeface="Times New Roman" pitchFamily="18" charset="0"/>
                <a:cs typeface="Times New Roman" pitchFamily="18" charset="0"/>
              </a:rPr>
              <a:t>Kailath</a:t>
            </a:r>
            <a:r>
              <a:rPr lang="en-IN" sz="1800" dirty="0" smtClean="0">
                <a:latin typeface="Times New Roman" pitchFamily="18" charset="0"/>
                <a:cs typeface="Times New Roman" pitchFamily="18" charset="0"/>
              </a:rPr>
              <a:t>, Discrete Neural Computation: A Theoretical Foundation. Englewood Cliffs, </a:t>
            </a:r>
            <a:r>
              <a:rPr lang="en-IN" sz="1800" dirty="0" smtClean="0">
                <a:latin typeface="Times New Roman" pitchFamily="18" charset="0"/>
                <a:cs typeface="Times New Roman" pitchFamily="18" charset="0"/>
              </a:rPr>
              <a:t>NJ, USA: Prentice-Hall, 1995</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[3] V. </a:t>
            </a:r>
            <a:r>
              <a:rPr lang="en-IN" sz="1800" dirty="0" err="1" smtClean="0">
                <a:latin typeface="Times New Roman" pitchFamily="18" charset="0"/>
                <a:cs typeface="Times New Roman" pitchFamily="18" charset="0"/>
              </a:rPr>
              <a:t>Beiu</a:t>
            </a:r>
            <a:r>
              <a:rPr lang="en-IN" sz="1800" dirty="0" smtClean="0">
                <a:latin typeface="Times New Roman" pitchFamily="18" charset="0"/>
                <a:cs typeface="Times New Roman" pitchFamily="18" charset="0"/>
              </a:rPr>
              <a:t>, “A survey </a:t>
            </a:r>
            <a:r>
              <a:rPr lang="en-IN" sz="1800" dirty="0" smtClean="0">
                <a:latin typeface="Times New Roman" pitchFamily="18" charset="0"/>
                <a:cs typeface="Times New Roman" pitchFamily="18" charset="0"/>
              </a:rPr>
              <a:t>of </a:t>
            </a:r>
            <a:r>
              <a:rPr lang="en-IN" sz="1800" dirty="0" err="1" smtClean="0">
                <a:latin typeface="Times New Roman" pitchFamily="18" charset="0"/>
                <a:cs typeface="Times New Roman" pitchFamily="18" charset="0"/>
              </a:rPr>
              <a:t>perceptron</a:t>
            </a:r>
            <a:r>
              <a:rPr lang="en-IN" sz="1800" dirty="0" smtClean="0">
                <a:latin typeface="Times New Roman" pitchFamily="18" charset="0"/>
                <a:cs typeface="Times New Roman" pitchFamily="18" charset="0"/>
              </a:rPr>
              <a:t> circuit complexity results,” in Proc. Int. Joint Conf. Neural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(IJCNN), Jul. 2003, pp. 989–994.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V. </a:t>
            </a:r>
            <a:r>
              <a:rPr lang="en-IN" sz="1800" dirty="0" err="1" smtClean="0">
                <a:latin typeface="Times New Roman" pitchFamily="18" charset="0"/>
                <a:cs typeface="Times New Roman" pitchFamily="18" charset="0"/>
              </a:rPr>
              <a:t>Beiu</a:t>
            </a:r>
            <a:r>
              <a:rPr lang="en-IN" sz="1800" dirty="0" smtClean="0">
                <a:latin typeface="Times New Roman" pitchFamily="18" charset="0"/>
                <a:cs typeface="Times New Roman" pitchFamily="18" charset="0"/>
              </a:rPr>
              <a:t>, J. M. Quintana, and M. J. </a:t>
            </a:r>
            <a:r>
              <a:rPr lang="en-IN" sz="1800" dirty="0" err="1" smtClean="0">
                <a:latin typeface="Times New Roman" pitchFamily="18" charset="0"/>
                <a:cs typeface="Times New Roman" pitchFamily="18" charset="0"/>
              </a:rPr>
              <a:t>Avedillo</a:t>
            </a:r>
            <a:r>
              <a:rPr lang="en-IN" sz="1800" dirty="0" smtClean="0">
                <a:latin typeface="Times New Roman" pitchFamily="18" charset="0"/>
                <a:cs typeface="Times New Roman" pitchFamily="18" charset="0"/>
              </a:rPr>
              <a:t>, “VLSI implementations of threshold logic—A comprehensive survey,” IEEE Trans. Neural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14, no. 5, pp. 1217–1243, Sep. 2003.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B. </a:t>
            </a:r>
            <a:r>
              <a:rPr lang="en-IN" sz="1800" dirty="0" err="1" smtClean="0">
                <a:latin typeface="Times New Roman" pitchFamily="18" charset="0"/>
                <a:cs typeface="Times New Roman" pitchFamily="18" charset="0"/>
              </a:rPr>
              <a:t>Nikoli´c</a:t>
            </a:r>
            <a:r>
              <a:rPr lang="en-IN" sz="1800" dirty="0" smtClean="0">
                <a:latin typeface="Times New Roman" pitchFamily="18" charset="0"/>
                <a:cs typeface="Times New Roman" pitchFamily="18" charset="0"/>
              </a:rPr>
              <a:t>, V. G. </a:t>
            </a:r>
            <a:r>
              <a:rPr lang="en-IN" sz="1800" dirty="0" err="1" smtClean="0">
                <a:latin typeface="Times New Roman" pitchFamily="18" charset="0"/>
                <a:cs typeface="Times New Roman" pitchFamily="18" charset="0"/>
              </a:rPr>
              <a:t>Oklobdžija</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Stojanovi´c</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J. K.-S. Chiu, and M. M.-T. Leung, “Improved sense-amplifier-based flip-flop: Design and measurements,” IEEE J. Solid-State Circuits, vol. 35, no. 6, pp. 876–884, Jun. 2000.</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800" dirty="0" smtClean="0">
                <a:latin typeface="Times New Roman" pitchFamily="18" charset="0"/>
                <a:cs typeface="Times New Roman" pitchFamily="18" charset="0"/>
              </a:rPr>
              <a:t>[6] R. </a:t>
            </a:r>
            <a:r>
              <a:rPr lang="en-IN" sz="1800" dirty="0" err="1" smtClean="0">
                <a:latin typeface="Times New Roman" pitchFamily="18" charset="0"/>
                <a:cs typeface="Times New Roman" pitchFamily="18" charset="0"/>
              </a:rPr>
              <a:t>Strandberg</a:t>
            </a:r>
            <a:r>
              <a:rPr lang="en-IN" sz="1800" dirty="0" smtClean="0">
                <a:latin typeface="Times New Roman" pitchFamily="18" charset="0"/>
                <a:cs typeface="Times New Roman" pitchFamily="18" charset="0"/>
              </a:rPr>
              <a:t> and J. Yuan, “Single input current-sensing differential logic (SCSDL),” in Proc. IEEE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Circuits Syst., vol. 1. May 2000, pp. 764–767.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a:t>
            </a:r>
            <a:r>
              <a:rPr lang="en-IN" sz="1800" dirty="0" err="1" smtClean="0">
                <a:latin typeface="Times New Roman" pitchFamily="18" charset="0"/>
                <a:cs typeface="Times New Roman" pitchFamily="18" charset="0"/>
              </a:rPr>
              <a:t>Padure</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Cotofana</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Vassiliadis</a:t>
            </a:r>
            <a:r>
              <a:rPr lang="en-IN" sz="1800" dirty="0" smtClean="0">
                <a:latin typeface="Times New Roman" pitchFamily="18" charset="0"/>
                <a:cs typeface="Times New Roman" pitchFamily="18" charset="0"/>
              </a:rPr>
              <a:t>, “Design and experimental results of a CMOS flip-flop featuring embedded threshold logic,” in Proc.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Circuits Syst., May 2003, pp. V-253–V-256.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a:t>
            </a:r>
            <a:r>
              <a:rPr lang="en-IN" sz="1800" dirty="0" err="1" smtClean="0">
                <a:latin typeface="Times New Roman" pitchFamily="18" charset="0"/>
                <a:cs typeface="Times New Roman" pitchFamily="18" charset="0"/>
              </a:rPr>
              <a:t>Leshner</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Kulkarni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Vrudhula</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Berezowski</a:t>
            </a:r>
            <a:r>
              <a:rPr lang="en-IN" sz="1800" dirty="0" smtClean="0">
                <a:latin typeface="Times New Roman" pitchFamily="18" charset="0"/>
                <a:cs typeface="Times New Roman" pitchFamily="18" charset="0"/>
              </a:rPr>
              <a:t>, “Design of a robust, high performance standard cell threshold logic family for DSM technology,” in Proc. IEEE Int. Conf. </a:t>
            </a:r>
            <a:r>
              <a:rPr lang="en-IN" sz="1800" dirty="0" err="1" smtClean="0">
                <a:latin typeface="Times New Roman" pitchFamily="18" charset="0"/>
                <a:cs typeface="Times New Roman" pitchFamily="18" charset="0"/>
              </a:rPr>
              <a:t>Microelectron</a:t>
            </a:r>
            <a:r>
              <a:rPr lang="en-IN" sz="1800" dirty="0" smtClean="0">
                <a:latin typeface="Times New Roman" pitchFamily="18" charset="0"/>
                <a:cs typeface="Times New Roman" pitchFamily="18" charset="0"/>
              </a:rPr>
              <a:t>., Dec. 2010, pp. 52–55.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a:t>
            </a:r>
            <a:r>
              <a:rPr lang="en-IN" sz="1800" dirty="0" err="1" smtClean="0">
                <a:latin typeface="Times New Roman" pitchFamily="18" charset="0"/>
                <a:cs typeface="Times New Roman" pitchFamily="18" charset="0"/>
              </a:rPr>
              <a:t>Leshner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and implementation of threshold logic circuits and architectures,” Ph.D. dissertation,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Sci., Arizona State Univ., Tempe, AZ, USA,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V. J. </a:t>
            </a:r>
            <a:r>
              <a:rPr lang="en-IN" sz="1800" dirty="0" err="1" smtClean="0">
                <a:latin typeface="Times New Roman" pitchFamily="18" charset="0"/>
                <a:cs typeface="Times New Roman" pitchFamily="18" charset="0"/>
              </a:rPr>
              <a:t>Modiano</a:t>
            </a:r>
            <a:r>
              <a:rPr lang="en-IN" sz="1800" dirty="0" smtClean="0">
                <a:latin typeface="Times New Roman" pitchFamily="18" charset="0"/>
                <a:cs typeface="Times New Roman" pitchFamily="18" charset="0"/>
              </a:rPr>
              <a:t>, “Majority logic circuit using a constant current bias,” U.S. Patent 3 155 839, Nov. 3, 1964.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1661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Reducing Power, Leakage, and Area of Standard-Cell ASICs Using Threshold Logic Flip-Flops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2022-02-09T08:26:13Z</dcterms:modified>
</cp:coreProperties>
</file>