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Low-Power FPGA Design Using </a:t>
            </a:r>
            <a:r>
              <a:rPr lang="en-IN" b="1" dirty="0" err="1" smtClean="0">
                <a:latin typeface="Times New Roman" pitchFamily="18" charset="0"/>
                <a:cs typeface="Times New Roman" pitchFamily="18" charset="0"/>
              </a:rPr>
              <a:t>Memoization</a:t>
            </a:r>
            <a:r>
              <a:rPr lang="en-IN" b="1" dirty="0" smtClean="0">
                <a:latin typeface="Times New Roman" pitchFamily="18" charset="0"/>
                <a:cs typeface="Times New Roman" pitchFamily="18" charset="0"/>
              </a:rPr>
              <a:t>-Based Approximate Computing</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Field-programmable </a:t>
            </a:r>
            <a:r>
              <a:rPr lang="en-IN" sz="2000" dirty="0" smtClean="0">
                <a:latin typeface="Times New Roman" pitchFamily="18" charset="0"/>
                <a:cs typeface="Times New Roman" pitchFamily="18" charset="0"/>
              </a:rPr>
              <a:t>gate arrays (FPGAs) are increasingly used as the </a:t>
            </a:r>
            <a:r>
              <a:rPr lang="en-IN" sz="2000" dirty="0" smtClean="0">
                <a:latin typeface="Times New Roman" pitchFamily="18" charset="0"/>
                <a:cs typeface="Times New Roman" pitchFamily="18" charset="0"/>
              </a:rPr>
              <a:t> computing </a:t>
            </a:r>
            <a:r>
              <a:rPr lang="en-IN" sz="2000" dirty="0" smtClean="0">
                <a:latin typeface="Times New Roman" pitchFamily="18" charset="0"/>
                <a:cs typeface="Times New Roman" pitchFamily="18" charset="0"/>
              </a:rPr>
              <a:t>platform for fast and </a:t>
            </a:r>
            <a:r>
              <a:rPr lang="en-IN" sz="2000" dirty="0" err="1" smtClean="0">
                <a:latin typeface="Times New Roman" pitchFamily="18" charset="0"/>
                <a:cs typeface="Times New Roman" pitchFamily="18" charset="0"/>
              </a:rPr>
              <a:t>energyefficient</a:t>
            </a:r>
            <a:r>
              <a:rPr lang="en-IN" sz="2000" dirty="0" smtClean="0">
                <a:latin typeface="Times New Roman" pitchFamily="18" charset="0"/>
                <a:cs typeface="Times New Roman" pitchFamily="18" charset="0"/>
              </a:rPr>
              <a:t> execution of recognition, mining, and search applications. Approximate computing is one promising method for achieving energy efficiency. Compared with most prior works on approximate computing, which target approximate processors and arithmetic blocks, this paper presents an approximate computing methodology for FPGA-based design. It studies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as a method for approximation on FPGA and analyzes different architectural and design parameters that should be considered. The proposed design flow leverages on high-level synthesis to enable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microarchitecture</a:t>
            </a:r>
            <a:r>
              <a:rPr lang="en-IN" sz="2000" dirty="0" smtClean="0">
                <a:latin typeface="Times New Roman" pitchFamily="18" charset="0"/>
                <a:cs typeface="Times New Roman" pitchFamily="18" charset="0"/>
              </a:rPr>
              <a:t> generation, thus also facilitating a C-to-register-transfer-level synthesis. When compared with the previous approaches of bit-width truncation and approximate multipliers,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-based approximate computation on FPGA achieves a significant dynamic power saving (around 20%) with very small area overhead (&lt;5%) and better power-to-signal noise ratio values for the studied </a:t>
            </a:r>
            <a:r>
              <a:rPr lang="en-IN" sz="2000" dirty="0" err="1" smtClean="0">
                <a:latin typeface="Times New Roman" pitchFamily="18" charset="0"/>
                <a:cs typeface="Times New Roman" pitchFamily="18" charset="0"/>
              </a:rPr>
              <a:t>imageprocessing</a:t>
            </a:r>
            <a:r>
              <a:rPr lang="en-IN" sz="2000" dirty="0" smtClean="0">
                <a:latin typeface="Times New Roman" pitchFamily="18" charset="0"/>
                <a:cs typeface="Times New Roman" pitchFamily="18" charset="0"/>
              </a:rPr>
              <a:t> benchmarks.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838200"/>
          </a:xfrm>
        </p:spPr>
        <p:txBody>
          <a:bodyPr>
            <a:normAutofit/>
          </a:bodyPr>
          <a:lstStyle/>
          <a:p>
            <a:r>
              <a:rPr lang="en-US" dirty="0" smtClean="0"/>
              <a:t>Existing System</a:t>
            </a:r>
            <a:endParaRPr lang="en-US" dirty="0"/>
          </a:p>
        </p:txBody>
      </p:sp>
      <p:sp>
        <p:nvSpPr>
          <p:cNvPr id="3" name="Content Placeholder 2"/>
          <p:cNvSpPr>
            <a:spLocks noGrp="1"/>
          </p:cNvSpPr>
          <p:nvPr>
            <p:ph idx="1"/>
          </p:nvPr>
        </p:nvSpPr>
        <p:spPr>
          <a:xfrm>
            <a:off x="12954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It is understood that the existing applications developed with conventional languages may not be able to scale well with AC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achieves relatively robust pattern recognition performance established concepts in optimization theory.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a:t>
            </a:r>
            <a:r>
              <a:rPr lang="en-IN" sz="2000" dirty="0" smtClean="0">
                <a:latin typeface="Times New Roman" pitchFamily="18" charset="0"/>
                <a:cs typeface="Times New Roman" pitchFamily="18" charset="0"/>
              </a:rPr>
              <a:t>this mathematical classicism, the implementation of efficient SVM solvers has diverged from the classical methods of numerical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divergence is common to virtually all learning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case of learning algorithms, two other factors mitigate the impact of optimization accuracy. SVMs (Support Vector Machines) are a useful technique for data classification.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also present an additional load on the clock network on the FPGA and may impact the maximum operating frequency of the design if not managed properly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choice of similarity measure can have a significant impact on the final power </a:t>
            </a:r>
            <a:r>
              <a:rPr lang="en-IN" sz="2000" dirty="0" smtClean="0">
                <a:latin typeface="Times New Roman" pitchFamily="18" charset="0"/>
                <a:cs typeface="Times New Roman" pitchFamily="18" charset="0"/>
              </a:rPr>
              <a:t>dissipation.</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can have a promising solution in the form of a computing paradigm known as Approximate Computing (AC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employed the techniques to solve problems of clustering with a mixed model where large volumes of data of off-chip is needed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NNs are injected into code, the divergence issues are removed but at the cost of loss in quality.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This system proposed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as a method for approximation on VLSI Circuits, analyzes different architectural and design parameters that should be considered. </a:t>
            </a:r>
          </a:p>
          <a:p>
            <a:pPr algn="just">
              <a:lnSpc>
                <a:spcPct val="150000"/>
              </a:lnSpc>
            </a:pPr>
            <a:r>
              <a:rPr lang="en-IN" sz="2000" dirty="0" smtClean="0">
                <a:latin typeface="Times New Roman" pitchFamily="18" charset="0"/>
                <a:cs typeface="Times New Roman" pitchFamily="18" charset="0"/>
              </a:rPr>
              <a:t>The proposed design flow leverages on high-level synthesis to enable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microarchitecture</a:t>
            </a:r>
            <a:r>
              <a:rPr lang="en-IN" sz="2000" dirty="0" smtClean="0">
                <a:latin typeface="Times New Roman" pitchFamily="18" charset="0"/>
                <a:cs typeface="Times New Roman" pitchFamily="18" charset="0"/>
              </a:rPr>
              <a:t> generation, thus also facilitating a HDL-to-register-transfer-level synthesis. </a:t>
            </a:r>
          </a:p>
          <a:p>
            <a:pPr algn="just">
              <a:lnSpc>
                <a:spcPct val="150000"/>
              </a:lnSpc>
            </a:pPr>
            <a:r>
              <a:rPr lang="en-IN" sz="2000" dirty="0" smtClean="0">
                <a:latin typeface="Times New Roman" pitchFamily="18" charset="0"/>
                <a:cs typeface="Times New Roman" pitchFamily="18" charset="0"/>
              </a:rPr>
              <a:t>Approximate computing has been proposed as an alternative to exact computing for power reduction in embedded computing systems.</a:t>
            </a:r>
          </a:p>
          <a:p>
            <a:pPr algn="just">
              <a:lnSpc>
                <a:spcPct val="150000"/>
              </a:lnSpc>
            </a:pPr>
            <a:r>
              <a:rPr lang="en-IN" sz="2000" dirty="0" smtClean="0">
                <a:latin typeface="Times New Roman" pitchFamily="18" charset="0"/>
                <a:cs typeface="Times New Roman" pitchFamily="18" charset="0"/>
              </a:rPr>
              <a:t>The proposed design methodology is more oriented toward FPGA than ASIC, because it is not possible to utilize ASIC design techniques, such as multiple voltage islands, power gating, and so on, in subsisting FPGAs.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way,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has the potential to improve the performance and save energy by trading computation for a few memory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Approximate computing on FPGA has been discussed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focuses on </a:t>
            </a:r>
            <a:r>
              <a:rPr lang="en-IN" sz="2000" dirty="0" err="1" smtClean="0">
                <a:latin typeface="Times New Roman" pitchFamily="18" charset="0"/>
                <a:cs typeface="Times New Roman" pitchFamily="18" charset="0"/>
              </a:rPr>
              <a:t>overclocking</a:t>
            </a:r>
            <a:r>
              <a:rPr lang="en-IN" sz="2000" dirty="0" smtClean="0">
                <a:latin typeface="Times New Roman" pitchFamily="18" charset="0"/>
                <a:cs typeface="Times New Roman" pitchFamily="18" charset="0"/>
              </a:rPr>
              <a:t> of adders used in image-processing filters for performance acceleration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fact, energy efficiency is one of the main driving forces behind approximate </a:t>
            </a:r>
            <a:r>
              <a:rPr lang="en-IN" sz="2000" dirty="0" smtClean="0">
                <a:latin typeface="Times New Roman" pitchFamily="18" charset="0"/>
                <a:cs typeface="Times New Roman" pitchFamily="18" charset="0"/>
              </a:rPr>
              <a:t>computing.</a:t>
            </a:r>
          </a:p>
          <a:p>
            <a:pPr algn="just">
              <a:lnSpc>
                <a:spcPct val="150000"/>
              </a:lnSpc>
            </a:pPr>
            <a:r>
              <a:rPr lang="en-IN" sz="2000" dirty="0" smtClean="0">
                <a:latin typeface="Times New Roman" pitchFamily="18" charset="0"/>
                <a:cs typeface="Times New Roman" pitchFamily="18" charset="0"/>
              </a:rPr>
              <a:t>These are simple data sets with one or two distinct images, which are characterized for three different embedded processors, whose instruction set architectures are then modified based on characterization to achieve energy efficiency by reusing tolerant regions.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methodology for energy-quality tradeoff using imprecise hardware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Huang, J. Lach, and G. Robins,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addition, a simulation-free error estimation technique is proposed to rapidly and accurately estimate the impact of IHW on output quality.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Approximate computing: An emerging paradigm for energy-efficient design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and M. Orshansky,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Approximate computing has recently emerged as a promising approach to energy-efficient design of digital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Architecture support for disciplined approximate programming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Esmaeilzadeh, A. Sampson, L. Ceze, and D. Burger,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an efficient mapping of disciplined approximate programming onto hardware.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Imprecise adders for low-power approximate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Gupta, D. Mohapatra, S. P. Park,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Low-power is an imperative requirement for portable multimedia devices employing various signal processing algorithms and architectures.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295400"/>
            <a:ext cx="6934199" cy="5105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-based approximate computing and applied it to approximate computing on FPGAs. A complete C-to-RTL design flow is also presented. The results of applying static or dynamic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to commonly used kernels in approximate computing and image-processing applications, with relevant data sets, show that it is possible to achieve about 20% saving in dynamic power dissipation at a very less area overhead (&lt;5%). Based on the investigation, important observations were also made in Section VII for the use of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in approximate computing on FPGA. The proposed design methodology is more oriented toward FPGA than ASIC, because it is not possible to use ASIC design techniques, such as multiple voltage islands, power gating, and so on, in existing FPGAs. In addition, approximate designs of functional units, such as multipliers and targeting ASIC technologies, do not necessarily lend well to FPGAs, as shown in this paper. We would like to note that, in principle, the proposed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methodology can also be applied to the </a:t>
            </a:r>
            <a:r>
              <a:rPr lang="en-IN" sz="2000" dirty="0" err="1" smtClean="0">
                <a:latin typeface="Times New Roman" pitchFamily="18" charset="0"/>
                <a:cs typeface="Times New Roman" pitchFamily="18" charset="0"/>
              </a:rPr>
              <a:t>memoization</a:t>
            </a:r>
            <a:r>
              <a:rPr lang="en-IN" sz="2000" dirty="0" smtClean="0">
                <a:latin typeface="Times New Roman" pitchFamily="18" charset="0"/>
                <a:cs typeface="Times New Roman" pitchFamily="18" charset="0"/>
              </a:rPr>
              <a:t> in the ASIC design, where it can be combined with other methods to achieve even greater power benefits. </a:t>
            </a:r>
            <a:endParaRPr lang="en-US" sz="2000" dirty="0" smtClean="0">
              <a:latin typeface="Times New Roman" pitchFamily="18" charset="0"/>
              <a:cs typeface="Times New Roman" pitchFamily="18" charset="0"/>
            </a:endParaRPr>
          </a:p>
          <a:p>
            <a:pPr algn="just">
              <a:buNone/>
            </a:pP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Huang, J. </a:t>
            </a:r>
            <a:r>
              <a:rPr lang="en-IN" sz="1600" dirty="0" err="1" smtClean="0">
                <a:latin typeface="Times New Roman" pitchFamily="18" charset="0"/>
                <a:cs typeface="Times New Roman" pitchFamily="18" charset="0"/>
              </a:rPr>
              <a:t>Lach</a:t>
            </a:r>
            <a:r>
              <a:rPr lang="en-IN" sz="1600" dirty="0" smtClean="0">
                <a:latin typeface="Times New Roman" pitchFamily="18" charset="0"/>
                <a:cs typeface="Times New Roman" pitchFamily="18" charset="0"/>
              </a:rPr>
              <a:t>, and G. Robins, “A methodology for energy-quality </a:t>
            </a:r>
            <a:r>
              <a:rPr lang="en-IN" sz="1600" dirty="0" err="1" smtClean="0">
                <a:latin typeface="Times New Roman" pitchFamily="18" charset="0"/>
                <a:cs typeface="Times New Roman" pitchFamily="18" charset="0"/>
              </a:rPr>
              <a:t>tradeoff</a:t>
            </a:r>
            <a:r>
              <a:rPr lang="en-IN" sz="1600" dirty="0" smtClean="0">
                <a:latin typeface="Times New Roman" pitchFamily="18" charset="0"/>
                <a:cs typeface="Times New Roman" pitchFamily="18" charset="0"/>
              </a:rPr>
              <a:t> using imprecise hardware,” in Proc. 49th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2012, pp. 504–509.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Han and M. </a:t>
            </a:r>
            <a:r>
              <a:rPr lang="en-IN" sz="1600" dirty="0" err="1" smtClean="0">
                <a:latin typeface="Times New Roman" pitchFamily="18" charset="0"/>
                <a:cs typeface="Times New Roman" pitchFamily="18" charset="0"/>
              </a:rPr>
              <a:t>Orshansky</a:t>
            </a:r>
            <a:r>
              <a:rPr lang="en-IN" sz="1600" dirty="0" smtClean="0">
                <a:latin typeface="Times New Roman" pitchFamily="18" charset="0"/>
                <a:cs typeface="Times New Roman" pitchFamily="18" charset="0"/>
              </a:rPr>
              <a:t>, “Approximate computing: An emerging paradigm for energy-efficient design,” in Proc. 18th IEEE Eur.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Avignon, France, May 2013,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Esmaeilzadeh</a:t>
            </a:r>
            <a:r>
              <a:rPr lang="en-IN" sz="1600" dirty="0" smtClean="0">
                <a:latin typeface="Times New Roman" pitchFamily="18" charset="0"/>
                <a:cs typeface="Times New Roman" pitchFamily="18" charset="0"/>
              </a:rPr>
              <a:t>, A. Sampson, L. </a:t>
            </a:r>
            <a:r>
              <a:rPr lang="en-IN" sz="1600" dirty="0" err="1" smtClean="0">
                <a:latin typeface="Times New Roman" pitchFamily="18" charset="0"/>
                <a:cs typeface="Times New Roman" pitchFamily="18" charset="0"/>
              </a:rPr>
              <a:t>Ceze</a:t>
            </a:r>
            <a:r>
              <a:rPr lang="en-IN" sz="1600" dirty="0" smtClean="0">
                <a:latin typeface="Times New Roman" pitchFamily="18" charset="0"/>
                <a:cs typeface="Times New Roman" pitchFamily="18" charset="0"/>
              </a:rPr>
              <a:t>, and D. Burger, “Architecture support for disciplined approximate programming,” in Proc. 17th Int. Conf. ASPLOS, 2012, pp. 301–312.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Gupta,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S. P. Park,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“IMPACT: Imprecise adders for low-power approximate computing,” in Proc.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Low Power Electron. Design (ISLPED), Aug. 2011, pp. 409–414.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K. Shi, D. Boland, and G. A. </a:t>
            </a:r>
            <a:r>
              <a:rPr lang="en-IN" sz="1600" dirty="0" err="1" smtClean="0">
                <a:latin typeface="Times New Roman" pitchFamily="18" charset="0"/>
                <a:cs typeface="Times New Roman" pitchFamily="18" charset="0"/>
              </a:rPr>
              <a:t>Constantinides</a:t>
            </a:r>
            <a:r>
              <a:rPr lang="en-IN" sz="1600" dirty="0" smtClean="0">
                <a:latin typeface="Times New Roman" pitchFamily="18" charset="0"/>
                <a:cs typeface="Times New Roman" pitchFamily="18" charset="0"/>
              </a:rPr>
              <a:t>, “Imprecise </a:t>
            </a:r>
            <a:r>
              <a:rPr lang="en-IN" sz="1600" dirty="0" err="1" smtClean="0">
                <a:latin typeface="Times New Roman" pitchFamily="18" charset="0"/>
                <a:cs typeface="Times New Roman" pitchFamily="18" charset="0"/>
              </a:rPr>
              <a:t>datapath</a:t>
            </a:r>
            <a:r>
              <a:rPr lang="en-IN" sz="1600" dirty="0" smtClean="0">
                <a:latin typeface="Times New Roman" pitchFamily="18" charset="0"/>
                <a:cs typeface="Times New Roman" pitchFamily="18" charset="0"/>
              </a:rPr>
              <a:t> design: An </a:t>
            </a:r>
            <a:r>
              <a:rPr lang="en-IN" sz="1600" dirty="0" err="1" smtClean="0">
                <a:latin typeface="Times New Roman" pitchFamily="18" charset="0"/>
                <a:cs typeface="Times New Roman" pitchFamily="18" charset="0"/>
              </a:rPr>
              <a:t>overclocking</a:t>
            </a:r>
            <a:r>
              <a:rPr lang="en-IN" sz="1600" dirty="0" smtClean="0">
                <a:latin typeface="Times New Roman" pitchFamily="18" charset="0"/>
                <a:cs typeface="Times New Roman" pitchFamily="18" charset="0"/>
              </a:rPr>
              <a:t> approach,” ACM Trans. Reconfigurable Technol. Syst., vol. 8, no. 2, Apr. 2015, Art. ID 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705600"/>
          </a:xfrm>
        </p:spPr>
        <p:txBody>
          <a:bodyPr>
            <a:noAutofit/>
          </a:bodyPr>
          <a:lstStyle/>
          <a:p>
            <a:pPr algn="just">
              <a:lnSpc>
                <a:spcPct val="170000"/>
              </a:lnSpc>
            </a:pPr>
            <a:r>
              <a:rPr lang="en-IN" sz="1800" dirty="0" smtClean="0">
                <a:latin typeface="Times New Roman" pitchFamily="18" charset="0"/>
                <a:cs typeface="Times New Roman" pitchFamily="18" charset="0"/>
              </a:rPr>
              <a:t>[6] D. Citron, D. </a:t>
            </a:r>
            <a:r>
              <a:rPr lang="en-IN" sz="1800" dirty="0" err="1" smtClean="0">
                <a:latin typeface="Times New Roman" pitchFamily="18" charset="0"/>
                <a:cs typeface="Times New Roman" pitchFamily="18" charset="0"/>
              </a:rPr>
              <a:t>Feitelson</a:t>
            </a:r>
            <a:r>
              <a:rPr lang="en-IN" sz="1800" dirty="0" smtClean="0">
                <a:latin typeface="Times New Roman" pitchFamily="18" charset="0"/>
                <a:cs typeface="Times New Roman" pitchFamily="18" charset="0"/>
              </a:rPr>
              <a:t>, and L. Rudolph, “Accelerating multi-media processing by implementing </a:t>
            </a:r>
            <a:r>
              <a:rPr lang="en-IN" sz="1800" dirty="0" err="1" smtClean="0">
                <a:latin typeface="Times New Roman" pitchFamily="18" charset="0"/>
                <a:cs typeface="Times New Roman" pitchFamily="18" charset="0"/>
              </a:rPr>
              <a:t>memoing</a:t>
            </a:r>
            <a:r>
              <a:rPr lang="en-IN" sz="1800" dirty="0" smtClean="0">
                <a:latin typeface="Times New Roman" pitchFamily="18" charset="0"/>
                <a:cs typeface="Times New Roman" pitchFamily="18" charset="0"/>
              </a:rPr>
              <a:t> in multiplication and division units,” in Proc. 8th Int. Conf. ASPLOS, 1998, pp. 252–261.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F. </a:t>
            </a:r>
            <a:r>
              <a:rPr lang="en-IN" sz="1800" dirty="0" err="1" smtClean="0">
                <a:latin typeface="Times New Roman" pitchFamily="18" charset="0"/>
                <a:cs typeface="Times New Roman" pitchFamily="18" charset="0"/>
              </a:rPr>
              <a:t>Khalvati</a:t>
            </a:r>
            <a:r>
              <a:rPr lang="en-IN" sz="1800" dirty="0" smtClean="0">
                <a:latin typeface="Times New Roman" pitchFamily="18" charset="0"/>
                <a:cs typeface="Times New Roman" pitchFamily="18" charset="0"/>
              </a:rPr>
              <a:t> and M. D. </a:t>
            </a:r>
            <a:r>
              <a:rPr lang="en-IN" sz="1800" dirty="0" err="1" smtClean="0">
                <a:latin typeface="Times New Roman" pitchFamily="18" charset="0"/>
                <a:cs typeface="Times New Roman" pitchFamily="18" charset="0"/>
              </a:rPr>
              <a:t>Aagaard</a:t>
            </a:r>
            <a:r>
              <a:rPr lang="en-IN" sz="1800" dirty="0" smtClean="0">
                <a:latin typeface="Times New Roman" pitchFamily="18" charset="0"/>
                <a:cs typeface="Times New Roman" pitchFamily="18" charset="0"/>
              </a:rPr>
              <a:t>, “Window </a:t>
            </a:r>
            <a:r>
              <a:rPr lang="en-IN" sz="1800" dirty="0" err="1" smtClean="0">
                <a:latin typeface="Times New Roman" pitchFamily="18" charset="0"/>
                <a:cs typeface="Times New Roman" pitchFamily="18" charset="0"/>
              </a:rPr>
              <a:t>memoization</a:t>
            </a:r>
            <a:r>
              <a:rPr lang="en-IN" sz="1800" dirty="0" smtClean="0">
                <a:latin typeface="Times New Roman" pitchFamily="18" charset="0"/>
                <a:cs typeface="Times New Roman" pitchFamily="18" charset="0"/>
              </a:rPr>
              <a:t>: An efficient hardware architecture for high-performance image processing,” J. Real-Time Image Process., vol. 5, no. 3, pp. 195–212, Sep.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D. </a:t>
            </a:r>
            <a:r>
              <a:rPr lang="en-IN" sz="1800" dirty="0" err="1" smtClean="0">
                <a:latin typeface="Times New Roman" pitchFamily="18" charset="0"/>
                <a:cs typeface="Times New Roman" pitchFamily="18" charset="0"/>
              </a:rPr>
              <a:t>Michie</a:t>
            </a:r>
            <a:r>
              <a:rPr lang="en-IN" sz="1800" dirty="0" smtClean="0">
                <a:latin typeface="Times New Roman" pitchFamily="18" charset="0"/>
                <a:cs typeface="Times New Roman" pitchFamily="18" charset="0"/>
              </a:rPr>
              <a:t>, “‘Memo’ functions and machine learning,” Nature, vol. 218, pp. 19–22, Apr. 1968.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Sterling and E. Shapiro, The Art of </a:t>
            </a:r>
            <a:r>
              <a:rPr lang="en-IN" sz="1800" dirty="0" err="1" smtClean="0">
                <a:latin typeface="Times New Roman" pitchFamily="18" charset="0"/>
                <a:cs typeface="Times New Roman" pitchFamily="18" charset="0"/>
              </a:rPr>
              <a:t>Prolog</a:t>
            </a:r>
            <a:r>
              <a:rPr lang="en-IN" sz="1800" dirty="0" smtClean="0">
                <a:latin typeface="Times New Roman" pitchFamily="18" charset="0"/>
                <a:cs typeface="Times New Roman" pitchFamily="18" charset="0"/>
              </a:rPr>
              <a:t>, 2nd ed. Cambridge, MA, USA: MIT Press, Mar. 1994.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 K. </a:t>
            </a:r>
            <a:r>
              <a:rPr lang="en-IN" sz="1800" dirty="0" err="1" smtClean="0">
                <a:latin typeface="Times New Roman" pitchFamily="18" charset="0"/>
                <a:cs typeface="Times New Roman" pitchFamily="18" charset="0"/>
              </a:rPr>
              <a:t>Mishra</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Barik</a:t>
            </a:r>
            <a:r>
              <a:rPr lang="en-IN" sz="1800" dirty="0" smtClean="0">
                <a:latin typeface="Times New Roman" pitchFamily="18" charset="0"/>
                <a:cs typeface="Times New Roman" pitchFamily="18" charset="0"/>
              </a:rPr>
              <a:t>, and S. Paul, “</a:t>
            </a:r>
            <a:r>
              <a:rPr lang="en-IN" sz="1800" dirty="0" err="1" smtClean="0">
                <a:latin typeface="Times New Roman" pitchFamily="18" charset="0"/>
                <a:cs typeface="Times New Roman" pitchFamily="18" charset="0"/>
              </a:rPr>
              <a:t>iACT</a:t>
            </a:r>
            <a:r>
              <a:rPr lang="en-IN" sz="1800" dirty="0" smtClean="0">
                <a:latin typeface="Times New Roman" pitchFamily="18" charset="0"/>
                <a:cs typeface="Times New Roman" pitchFamily="18" charset="0"/>
              </a:rPr>
              <a:t>: A software-hardware framework for understanding the scope of approximate computing,” in Proc. Workshop Approx.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Across Syst. Stack (WACAS), Salt Lake City, UT, USA, 2014.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1446</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Low-Power FPGA Design Using Memoization-Based Approximate Computing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2022-02-09T13:23:08Z</dcterms:modified>
</cp:coreProperties>
</file>