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2/9/2022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2/9/2022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486400"/>
          </a:xfrm>
        </p:spPr>
        <p:txBody>
          <a:bodyPr>
            <a:normAutofit/>
          </a:bodyPr>
          <a:lstStyle/>
          <a:p>
            <a:pPr algn="ctr"/>
            <a:r>
              <a:rPr lang="en-IN" b="1" dirty="0" smtClean="0">
                <a:latin typeface="Times New Roman" pitchFamily="18" charset="0"/>
                <a:cs typeface="Times New Roman" pitchFamily="18" charset="0"/>
              </a:rPr>
              <a:t>Concept, Design, and Implementation of Reconfigurable CORDIC</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762000"/>
            <a:ext cx="7498080" cy="5867400"/>
          </a:xfrm>
        </p:spPr>
        <p:txBody>
          <a:bodyPr>
            <a:noAutofit/>
          </a:bodyPr>
          <a:lstStyle/>
          <a:p>
            <a:pPr algn="just">
              <a:buNone/>
            </a:pPr>
            <a:r>
              <a:rPr lang="en-IN" sz="2000" dirty="0" smtClean="0">
                <a:latin typeface="Times New Roman" pitchFamily="18" charset="0"/>
                <a:cs typeface="Times New Roman" pitchFamily="18" charset="0"/>
              </a:rPr>
              <a:t>    This brief presents the key concept, design strategy, and implementation of reconfigurable coordinate rotation digital computer (CORDIC) architectures that can be configured to operate either for circular or for hyperbolic trajectories in rotation as well as vectoring-modes. It can, therefore, be used to perform all the functions of both circular and hyperbolic CORDIC. We propose three reconfigurable CORDIC designs: 1) a reconfigurable rotation-mode CORDIC that operates either for circular or for hyperbolic trajectory; 2) a reconfigurable vectoring-mode CORDIC for circular and hyperbolic trajectories; and 3) a generalized reconfigurable CORDIC that can operate in any of the modes for both circular and hyperbolic trajectories. The reconfigurable CORDIC can perform the computation of various trigonometric and exponential functions, logarithms, square-root, and so on of circular and hyperbolic CORDIC using either rotation-mode or vectoring-mode CORDIC in one single circuit. It can be used in digital synchronizers, graphics processors, scientific calculators, and so on. It offers substantial saving of area complexity over the conventional design for reconfigurable applications.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study some of the existing CORDIC implementation techniques additionally recommend the use of CORDIC algorithm for conversions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paper reviews the work on polar to rectangular and rectangular to polar conversion using CORDIC implementation and their optimization in the power </a:t>
            </a:r>
            <a:r>
              <a:rPr lang="en-IN" sz="2000" dirty="0" smtClean="0">
                <a:latin typeface="Times New Roman" pitchFamily="18" charset="0"/>
                <a:cs typeface="Times New Roman" pitchFamily="18" charset="0"/>
              </a:rPr>
              <a:t>consumption.</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RSCE, as the HALO </a:t>
            </a:r>
            <a:r>
              <a:rPr lang="en-IN" sz="2000" dirty="0" err="1" smtClean="0">
                <a:latin typeface="Times New Roman" pitchFamily="18" charset="0"/>
                <a:cs typeface="Times New Roman" pitchFamily="18" charset="0"/>
              </a:rPr>
              <a:t>dopings</a:t>
            </a:r>
            <a:r>
              <a:rPr lang="en-IN" sz="2000" dirty="0" smtClean="0">
                <a:latin typeface="Times New Roman" pitchFamily="18" charset="0"/>
                <a:cs typeface="Times New Roman" pitchFamily="18" charset="0"/>
              </a:rPr>
              <a:t> are inserted at the drain and source, their </a:t>
            </a:r>
            <a:r>
              <a:rPr lang="en-IN" sz="2000" dirty="0" err="1" smtClean="0">
                <a:latin typeface="Times New Roman" pitchFamily="18" charset="0"/>
                <a:cs typeface="Times New Roman" pitchFamily="18" charset="0"/>
              </a:rPr>
              <a:t>dopants</a:t>
            </a:r>
            <a:r>
              <a:rPr lang="en-IN" sz="2000" dirty="0" smtClean="0">
                <a:latin typeface="Times New Roman" pitchFamily="18" charset="0"/>
                <a:cs typeface="Times New Roman" pitchFamily="18" charset="0"/>
              </a:rPr>
              <a:t> overlap in short channel systems, increasing the total density of </a:t>
            </a:r>
            <a:r>
              <a:rPr lang="en-IN" sz="2000" dirty="0" err="1" smtClean="0">
                <a:latin typeface="Times New Roman" pitchFamily="18" charset="0"/>
                <a:cs typeface="Times New Roman" pitchFamily="18" charset="0"/>
              </a:rPr>
              <a:t>dopants</a:t>
            </a:r>
            <a:r>
              <a:rPr lang="en-IN" sz="2000" dirty="0" smtClean="0">
                <a:latin typeface="Times New Roman" pitchFamily="18" charset="0"/>
                <a:cs typeface="Times New Roman" pitchFamily="18" charset="0"/>
              </a:rPr>
              <a:t> in the channel A 12-track implementation (2.4μm height) has been chosen, since this is the form factor used by the existing ARM R&amp;D </a:t>
            </a:r>
            <a:r>
              <a:rPr lang="en-IN" sz="2000" dirty="0" smtClean="0">
                <a:latin typeface="Times New Roman" pitchFamily="18" charset="0"/>
                <a:cs typeface="Times New Roman" pitchFamily="18" charset="0"/>
              </a:rPr>
              <a:t>library.</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2587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09600"/>
            <a:ext cx="7498080" cy="6096000"/>
          </a:xfrm>
        </p:spPr>
        <p:txBody>
          <a:bodyPr>
            <a:noAutofit/>
          </a:bodyPr>
          <a:lstStyle/>
          <a:p>
            <a:pPr algn="just">
              <a:lnSpc>
                <a:spcPct val="150000"/>
              </a:lnSpc>
            </a:pPr>
            <a:r>
              <a:rPr lang="en-IN" sz="2000" dirty="0" smtClean="0">
                <a:latin typeface="Times New Roman" pitchFamily="18" charset="0"/>
                <a:cs typeface="Times New Roman" pitchFamily="18" charset="0"/>
              </a:rPr>
              <a:t>When </a:t>
            </a:r>
            <a:r>
              <a:rPr lang="en-IN" sz="2000" dirty="0" smtClean="0">
                <a:latin typeface="Times New Roman" pitchFamily="18" charset="0"/>
                <a:cs typeface="Times New Roman" pitchFamily="18" charset="0"/>
              </a:rPr>
              <a:t>the CORDIC functions, especially the higher order functions, are matched to </a:t>
            </a:r>
            <a:r>
              <a:rPr lang="en-IN" sz="2000" dirty="0" smtClean="0">
                <a:latin typeface="Times New Roman" pitchFamily="18" charset="0"/>
                <a:cs typeface="Times New Roman" pitchFamily="18" charset="0"/>
              </a:rPr>
              <a:t>applications a </a:t>
            </a:r>
            <a:r>
              <a:rPr lang="en-IN" sz="2000" dirty="0" smtClean="0">
                <a:latin typeface="Times New Roman" pitchFamily="18" charset="0"/>
                <a:cs typeface="Times New Roman" pitchFamily="18" charset="0"/>
              </a:rPr>
              <a:t>system design </a:t>
            </a:r>
            <a:r>
              <a:rPr lang="en-IN" sz="2000" dirty="0" smtClean="0">
                <a:latin typeface="Times New Roman" pitchFamily="18" charset="0"/>
                <a:cs typeface="Times New Roman" pitchFamily="18" charset="0"/>
              </a:rPr>
              <a:t>issue the </a:t>
            </a:r>
            <a:r>
              <a:rPr lang="en-IN" sz="2000" dirty="0" smtClean="0">
                <a:latin typeface="Times New Roman" pitchFamily="18" charset="0"/>
                <a:cs typeface="Times New Roman" pitchFamily="18" charset="0"/>
              </a:rPr>
              <a:t>real power of CORDICs and related algorithms can be exploited.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deal selection of standard cells is a cell-based sizing problem of each transistor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the change to </a:t>
            </a:r>
            <a:r>
              <a:rPr lang="en-IN" sz="2000" dirty="0" err="1" smtClean="0">
                <a:latin typeface="Times New Roman" pitchFamily="18" charset="0"/>
                <a:cs typeface="Times New Roman" pitchFamily="18" charset="0"/>
              </a:rPr>
              <a:t>nanometer</a:t>
            </a:r>
            <a:r>
              <a:rPr lang="en-IN" sz="2000" dirty="0" smtClean="0">
                <a:latin typeface="Times New Roman" pitchFamily="18" charset="0"/>
                <a:cs typeface="Times New Roman" pitchFamily="18" charset="0"/>
              </a:rPr>
              <a:t> technology as transistor sizes shrink to 28 nm and below, a range of fundamentally new design challenges are not addressed in current VLSI EDA devices, including the issue of schematic synthesis and 3D transistor structure architectures for MOS technology.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impact of negative short-channel effects in transistors is rising, especially at and below the 28 nm technology, with the reduction of geometrical sizes.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basic design of reconfigurable CORDIC based on a unified CORDIC algorithm has been proposed recently.</a:t>
            </a:r>
          </a:p>
          <a:p>
            <a:pPr algn="just">
              <a:lnSpc>
                <a:spcPct val="150000"/>
              </a:lnSpc>
            </a:pPr>
            <a:r>
              <a:rPr lang="en-IN" sz="2000" dirty="0" smtClean="0">
                <a:latin typeface="Times New Roman" pitchFamily="18" charset="0"/>
                <a:cs typeface="Times New Roman" pitchFamily="18" charset="0"/>
              </a:rPr>
              <a:t>It is based on the generalized principle proposed in to include hyperbolic and linear trajectories along with the original circular trajectory of operation.</a:t>
            </a:r>
          </a:p>
          <a:p>
            <a:pPr algn="just">
              <a:lnSpc>
                <a:spcPct val="150000"/>
              </a:lnSpc>
            </a:pPr>
            <a:r>
              <a:rPr lang="en-IN" sz="2000" dirty="0" smtClean="0">
                <a:latin typeface="Times New Roman" pitchFamily="18" charset="0"/>
                <a:cs typeface="Times New Roman" pitchFamily="18" charset="0"/>
              </a:rPr>
              <a:t>The coordinate calculation matrices for circular and hyperbolic CORDICs differ by the sign of operands, and to realize that additions are to be replaced by subtractions and vice-versa. </a:t>
            </a:r>
          </a:p>
          <a:p>
            <a:pPr algn="just">
              <a:lnSpc>
                <a:spcPct val="150000"/>
              </a:lnSpc>
            </a:pPr>
            <a:r>
              <a:rPr lang="en-IN" sz="2000" dirty="0" smtClean="0">
                <a:latin typeface="Times New Roman" pitchFamily="18" charset="0"/>
                <a:cs typeface="Times New Roman" pitchFamily="18" charset="0"/>
              </a:rPr>
              <a:t>In order to exploit the efficiency of hand design while simplifying the design process, we propose a bottom-up approach to compilation for custom computing machines.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field-programmable gate array (FPGA) and application-specified integrated circuit (ASIC) implementations along with complexity and performance considerations of reconfigurable CORDIC.</a:t>
            </a:r>
          </a:p>
          <a:p>
            <a:pPr algn="just">
              <a:lnSpc>
                <a:spcPct val="150000"/>
              </a:lnSpc>
            </a:pPr>
            <a:r>
              <a:rPr lang="en-IN" sz="2000" dirty="0" smtClean="0">
                <a:latin typeface="Times New Roman" pitchFamily="18" charset="0"/>
                <a:cs typeface="Times New Roman" pitchFamily="18" charset="0"/>
              </a:rPr>
              <a:t>Several algorithms have been proposed for area-delay-efficient and power-efficient implementation of CORDIC algorithms, either for circular trajectory or for hyperbolic trajectory.</a:t>
            </a:r>
          </a:p>
          <a:p>
            <a:pPr algn="just">
              <a:lnSpc>
                <a:spcPct val="150000"/>
              </a:lnSpc>
            </a:pPr>
            <a:r>
              <a:rPr lang="en-IN" sz="2000" dirty="0" smtClean="0">
                <a:latin typeface="Times New Roman" pitchFamily="18" charset="0"/>
                <a:cs typeface="Times New Roman" pitchFamily="18" charset="0"/>
              </a:rPr>
              <a:t>The reconfigurable design of is found to involve high reconfiguration overhead and results in low hardware utilization efficiency.</a:t>
            </a:r>
          </a:p>
          <a:p>
            <a:pPr algn="just">
              <a:lnSpc>
                <a:spcPct val="150000"/>
              </a:lnSpc>
            </a:pPr>
            <a:r>
              <a:rPr lang="en-IN" sz="2000" dirty="0" smtClean="0">
                <a:latin typeface="Times New Roman" pitchFamily="18" charset="0"/>
                <a:cs typeface="Times New Roman" pitchFamily="18" charset="0"/>
              </a:rPr>
              <a:t>We present a methodology for the design of reconfigurable CORDIC to be used for rotation-mode and vectoring-mode in circular and hyperbolic trajectories.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492250"/>
                <a:gridCol w="3752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50 years of CORDIC: Algorithms, architectures, and applications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K. Meher, J. Valls, T.-B. Juang, K. Sridharan, and K. Maharatna,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this article, we present a brief overview of the key developments in the CORDIC algorithms and architectures along with their potential and upcoming applications.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Modified virtually scaling-free adaptive CORDIC rotator algorithm and architecture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Maharatna, S. Banerjee, E. Grass, M. Krstic, and A. Troya,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adaptive selection of the appropriate iteration step is predicted from the binary representation of the target angle, and no further arithmetic computation in the angle approximation </a:t>
                      </a:r>
                      <a:r>
                        <a:rPr lang="en-US" sz="2000" dirty="0" err="1">
                          <a:latin typeface="Times New Roman"/>
                          <a:ea typeface="Calibri"/>
                          <a:cs typeface="Latha"/>
                        </a:rPr>
                        <a:t>datapath</a:t>
                      </a:r>
                      <a:r>
                        <a:rPr lang="en-US" sz="2000" dirty="0">
                          <a:latin typeface="Times New Roman"/>
                          <a:ea typeface="Calibri"/>
                          <a:cs typeface="Latha"/>
                        </a:rPr>
                        <a:t> is required.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362200"/>
                <a:gridCol w="1676400"/>
                <a:gridCol w="3676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Enhanced scaling-free CORDIC</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 J. Jaime, M. A. Sánchez, J. Hormigo, J. Villalba, and E. L. Zapata,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Coordinate Rotation DIgital Computer (CORDIC) rotator is a well known and widely used algorithm within computers due to its way of carrying out some calculations such as trigonometric functions, among others.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Efficient CORDIC algorithms and architectures for low area and high throughput implementation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Vachhani, K. Sridharan, and P. K. Meher,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While the first algorithm eliminates ROM and requires only low-complexity barrel shifters, the second eliminates barrel shifters completely.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8" name="Picture 4"/>
          <p:cNvPicPr>
            <a:picLocks noGrp="1" noChangeAspect="1" noChangeArrowheads="1"/>
          </p:cNvPicPr>
          <p:nvPr>
            <p:ph idx="1"/>
          </p:nvPr>
        </p:nvPicPr>
        <p:blipFill>
          <a:blip r:embed="rId2"/>
          <a:srcRect/>
          <a:stretch>
            <a:fillRect/>
          </a:stretch>
        </p:blipFill>
        <p:spPr bwMode="auto">
          <a:xfrm>
            <a:off x="1676400" y="1524000"/>
            <a:ext cx="6553200" cy="47244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873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447800" y="609600"/>
            <a:ext cx="7498080" cy="5943600"/>
          </a:xfrm>
        </p:spPr>
        <p:txBody>
          <a:bodyPr>
            <a:noAutofit/>
          </a:bodyPr>
          <a:lstStyle/>
          <a:p>
            <a:pPr algn="just">
              <a:lnSpc>
                <a:spcPct val="150000"/>
              </a:lnSpc>
              <a:buNone/>
            </a:pPr>
            <a:r>
              <a:rPr lang="en-IN" sz="2000" dirty="0" smtClean="0">
                <a:latin typeface="Times New Roman" pitchFamily="18" charset="0"/>
                <a:cs typeface="Times New Roman" pitchFamily="18" charset="0"/>
              </a:rPr>
              <a:t>    In this brief, for the first time a systematic design method for reconfigurable CORDIC is proposed to let a CORDIC function in different modes and different trajectories of operations. The proposed reconfigurable CORDIC architectures can be used in a variety of applications, such as synchronizers, waveform generators, low-cost scientific calculators, and so on. Approximately 60% of the area is saved by the proposed rotation or vectoring-mode reconfigurable CORDIC designs over the reference recursive reconfigurable CORDIC, without any effect on the maximum operating frequency. On the other hand, the proposed pipelined rotation and vectoring-mode reconfigurable CORDIC designs save 30%–50% area compared with the reference reconfigurable design, with nearly the same maximum operating frequency.</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4572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6096000"/>
          </a:xfrm>
        </p:spPr>
        <p:txBody>
          <a:bodyPr>
            <a:noAutofit/>
          </a:bodyPr>
          <a:lstStyle/>
          <a:p>
            <a:pPr algn="just">
              <a:lnSpc>
                <a:spcPct val="160000"/>
              </a:lnSpc>
            </a:pPr>
            <a:r>
              <a:rPr lang="en-IN" sz="1600" dirty="0" smtClean="0">
                <a:latin typeface="Times New Roman" pitchFamily="18" charset="0"/>
                <a:cs typeface="Times New Roman" pitchFamily="18" charset="0"/>
              </a:rPr>
              <a:t>[1] P. K. </a:t>
            </a:r>
            <a:r>
              <a:rPr lang="en-IN" sz="1600" dirty="0" err="1" smtClean="0">
                <a:latin typeface="Times New Roman" pitchFamily="18" charset="0"/>
                <a:cs typeface="Times New Roman" pitchFamily="18" charset="0"/>
              </a:rPr>
              <a:t>Meher</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Valls</a:t>
            </a:r>
            <a:r>
              <a:rPr lang="en-IN" sz="1600" dirty="0" smtClean="0">
                <a:latin typeface="Times New Roman" pitchFamily="18" charset="0"/>
                <a:cs typeface="Times New Roman" pitchFamily="18" charset="0"/>
              </a:rPr>
              <a:t>, T.-B. </a:t>
            </a:r>
            <a:r>
              <a:rPr lang="en-IN" sz="1600" dirty="0" err="1" smtClean="0">
                <a:latin typeface="Times New Roman" pitchFamily="18" charset="0"/>
                <a:cs typeface="Times New Roman" pitchFamily="18" charset="0"/>
              </a:rPr>
              <a:t>Juang</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Sridharan</a:t>
            </a:r>
            <a:r>
              <a:rPr lang="en-IN" sz="1600" dirty="0" smtClean="0">
                <a:latin typeface="Times New Roman" pitchFamily="18" charset="0"/>
                <a:cs typeface="Times New Roman" pitchFamily="18" charset="0"/>
              </a:rPr>
              <a:t>, and K. </a:t>
            </a:r>
            <a:r>
              <a:rPr lang="en-IN" sz="1600" dirty="0" err="1" smtClean="0">
                <a:latin typeface="Times New Roman" pitchFamily="18" charset="0"/>
                <a:cs typeface="Times New Roman" pitchFamily="18" charset="0"/>
              </a:rPr>
              <a:t>Maharatna</a:t>
            </a:r>
            <a:r>
              <a:rPr lang="en-IN" sz="1600" dirty="0" smtClean="0">
                <a:latin typeface="Times New Roman" pitchFamily="18" charset="0"/>
                <a:cs typeface="Times New Roman" pitchFamily="18" charset="0"/>
              </a:rPr>
              <a:t>, “50 years of CORDIC: Algorithms, architectures, and applications,” IEEE Trans. Circuits Syst. I, Reg. Papers, vol. 56, no. 9, pp. 1893–1907, Sep. 2009. </a:t>
            </a:r>
          </a:p>
          <a:p>
            <a:pPr algn="just">
              <a:lnSpc>
                <a:spcPct val="160000"/>
              </a:lnSpc>
            </a:pPr>
            <a:r>
              <a:rPr lang="en-IN" sz="1600" dirty="0" smtClean="0">
                <a:latin typeface="Times New Roman" pitchFamily="18" charset="0"/>
                <a:cs typeface="Times New Roman" pitchFamily="18" charset="0"/>
              </a:rPr>
              <a:t>[2] K. </a:t>
            </a:r>
            <a:r>
              <a:rPr lang="en-IN" sz="1600" dirty="0" err="1" smtClean="0">
                <a:latin typeface="Times New Roman" pitchFamily="18" charset="0"/>
                <a:cs typeface="Times New Roman" pitchFamily="18" charset="0"/>
              </a:rPr>
              <a:t>Maharatna</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Banerjee</a:t>
            </a:r>
            <a:r>
              <a:rPr lang="en-IN" sz="1600" dirty="0" smtClean="0">
                <a:latin typeface="Times New Roman" pitchFamily="18" charset="0"/>
                <a:cs typeface="Times New Roman" pitchFamily="18" charset="0"/>
              </a:rPr>
              <a:t>, E. Grass, M. </a:t>
            </a:r>
            <a:r>
              <a:rPr lang="en-IN" sz="1600" dirty="0" err="1" smtClean="0">
                <a:latin typeface="Times New Roman" pitchFamily="18" charset="0"/>
                <a:cs typeface="Times New Roman" pitchFamily="18" charset="0"/>
              </a:rPr>
              <a:t>Krstic</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Troya</a:t>
            </a:r>
            <a:r>
              <a:rPr lang="en-IN" sz="1600" dirty="0" smtClean="0">
                <a:latin typeface="Times New Roman" pitchFamily="18" charset="0"/>
                <a:cs typeface="Times New Roman" pitchFamily="18" charset="0"/>
              </a:rPr>
              <a:t>, “Modified virtually scaling-free adaptive CORDIC rotator algorithm and architecture,” IEEE Trans. Circuits Syst. Video Technol., vol. 15, no. 11, pp. 1463–1474, Nov. 2005. </a:t>
            </a:r>
          </a:p>
          <a:p>
            <a:pPr algn="just">
              <a:lnSpc>
                <a:spcPct val="160000"/>
              </a:lnSpc>
            </a:pPr>
            <a:r>
              <a:rPr lang="en-IN" sz="1600" dirty="0" smtClean="0">
                <a:latin typeface="Times New Roman" pitchFamily="18" charset="0"/>
                <a:cs typeface="Times New Roman" pitchFamily="18" charset="0"/>
              </a:rPr>
              <a:t>[3] F. J. Jaime, M. A. </a:t>
            </a:r>
            <a:r>
              <a:rPr lang="en-IN" sz="1600" dirty="0" err="1" smtClean="0">
                <a:latin typeface="Times New Roman" pitchFamily="18" charset="0"/>
                <a:cs typeface="Times New Roman" pitchFamily="18" charset="0"/>
              </a:rPr>
              <a:t>Sánchez</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Hormigo</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Villalba</a:t>
            </a:r>
            <a:r>
              <a:rPr lang="en-IN" sz="1600" dirty="0" smtClean="0">
                <a:latin typeface="Times New Roman" pitchFamily="18" charset="0"/>
                <a:cs typeface="Times New Roman" pitchFamily="18" charset="0"/>
              </a:rPr>
              <a:t>, and E. L. Zapata, “Enhanced scaling-free CORDIC,” IEEE Trans. Circuits Syst. I, Reg. Papers, vol. 57, no. 7, pp. 1654–1662, Jul. 2010. </a:t>
            </a:r>
          </a:p>
          <a:p>
            <a:pPr algn="just">
              <a:lnSpc>
                <a:spcPct val="160000"/>
              </a:lnSpc>
            </a:pPr>
            <a:r>
              <a:rPr lang="en-IN" sz="1600" dirty="0" smtClean="0">
                <a:latin typeface="Times New Roman" pitchFamily="18" charset="0"/>
                <a:cs typeface="Times New Roman" pitchFamily="18" charset="0"/>
              </a:rPr>
              <a:t>[4] L. </a:t>
            </a:r>
            <a:r>
              <a:rPr lang="en-IN" sz="1600" dirty="0" err="1" smtClean="0">
                <a:latin typeface="Times New Roman" pitchFamily="18" charset="0"/>
                <a:cs typeface="Times New Roman" pitchFamily="18" charset="0"/>
              </a:rPr>
              <a:t>Vachhani</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Sridharan</a:t>
            </a:r>
            <a:r>
              <a:rPr lang="en-IN" sz="1600" dirty="0" smtClean="0">
                <a:latin typeface="Times New Roman" pitchFamily="18" charset="0"/>
                <a:cs typeface="Times New Roman" pitchFamily="18" charset="0"/>
              </a:rPr>
              <a:t>, and P. K. </a:t>
            </a:r>
            <a:r>
              <a:rPr lang="en-IN" sz="1600" dirty="0" err="1" smtClean="0">
                <a:latin typeface="Times New Roman" pitchFamily="18" charset="0"/>
                <a:cs typeface="Times New Roman" pitchFamily="18" charset="0"/>
              </a:rPr>
              <a:t>Meher</a:t>
            </a:r>
            <a:r>
              <a:rPr lang="en-IN" sz="1600" dirty="0" smtClean="0">
                <a:latin typeface="Times New Roman" pitchFamily="18" charset="0"/>
                <a:cs typeface="Times New Roman" pitchFamily="18" charset="0"/>
              </a:rPr>
              <a:t>, “Efficient CORDIC algorithms and architectures for low area and high throughput implementation,” IEEE Trans. Circuits Syst. II, Exp. Briefs, vol. 56, no. 1, pp. 61–65, Jan. 2009. </a:t>
            </a:r>
          </a:p>
          <a:p>
            <a:pPr algn="just">
              <a:lnSpc>
                <a:spcPct val="160000"/>
              </a:lnSpc>
            </a:pPr>
            <a:r>
              <a:rPr lang="en-IN" sz="1600" dirty="0" smtClean="0">
                <a:latin typeface="Times New Roman" pitchFamily="18" charset="0"/>
                <a:cs typeface="Times New Roman" pitchFamily="18" charset="0"/>
              </a:rPr>
              <a:t>[5] C.-S. Wu and A.-Y. Wu, “Modified vector rotational CORDIC (MVR-CORDIC) algorithm and architecture,” IEEE Trans. Circuits Syst. II, </a:t>
            </a:r>
            <a:r>
              <a:rPr lang="en-IN" sz="1600" dirty="0" err="1" smtClean="0">
                <a:latin typeface="Times New Roman" pitchFamily="18" charset="0"/>
                <a:cs typeface="Times New Roman" pitchFamily="18" charset="0"/>
              </a:rPr>
              <a:t>Analog</a:t>
            </a:r>
            <a:r>
              <a:rPr lang="en-IN" sz="1600" dirty="0" smtClean="0">
                <a:latin typeface="Times New Roman" pitchFamily="18" charset="0"/>
                <a:cs typeface="Times New Roman" pitchFamily="18" charset="0"/>
              </a:rPr>
              <a:t> Digit. Signal Process., vol. 48, no. 6, pp. 548–561, Jun. 2001.</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858000"/>
          </a:xfrm>
        </p:spPr>
        <p:txBody>
          <a:bodyPr>
            <a:noAutofit/>
          </a:bodyPr>
          <a:lstStyle/>
          <a:p>
            <a:pPr algn="just">
              <a:lnSpc>
                <a:spcPct val="170000"/>
              </a:lnSpc>
            </a:pPr>
            <a:r>
              <a:rPr lang="en-IN" sz="1600" dirty="0" smtClean="0">
                <a:latin typeface="Times New Roman" pitchFamily="18" charset="0"/>
                <a:cs typeface="Times New Roman" pitchFamily="18" charset="0"/>
              </a:rPr>
              <a:t>[6] C.-S. Wu, A.-Y. Wu, and C.-H. Lin, “A high-performance/low-latency vector rotational CORDIC architecture based on extended elementary angle set and trellis-based searching schemes,” IEEE Trans. Circuits Syst. II, </a:t>
            </a:r>
            <a:r>
              <a:rPr lang="en-IN" sz="1600" dirty="0" err="1" smtClean="0">
                <a:latin typeface="Times New Roman" pitchFamily="18" charset="0"/>
                <a:cs typeface="Times New Roman" pitchFamily="18" charset="0"/>
              </a:rPr>
              <a:t>Analog</a:t>
            </a:r>
            <a:r>
              <a:rPr lang="en-IN" sz="1600" dirty="0" smtClean="0">
                <a:latin typeface="Times New Roman" pitchFamily="18" charset="0"/>
                <a:cs typeface="Times New Roman" pitchFamily="18" charset="0"/>
              </a:rPr>
              <a:t> Digit. Signal Process., vol. 50, no. 9, pp. 589–601, Sep. 2003. </a:t>
            </a:r>
          </a:p>
          <a:p>
            <a:pPr algn="just">
              <a:lnSpc>
                <a:spcPct val="170000"/>
              </a:lnSpc>
            </a:pPr>
            <a:r>
              <a:rPr lang="en-IN" sz="1600" dirty="0" smtClean="0">
                <a:latin typeface="Times New Roman" pitchFamily="18" charset="0"/>
                <a:cs typeface="Times New Roman" pitchFamily="18" charset="0"/>
              </a:rPr>
              <a:t>[7] S. </a:t>
            </a:r>
            <a:r>
              <a:rPr lang="en-IN" sz="1600" dirty="0" err="1" smtClean="0">
                <a:latin typeface="Times New Roman" pitchFamily="18" charset="0"/>
                <a:cs typeface="Times New Roman" pitchFamily="18" charset="0"/>
              </a:rPr>
              <a:t>Aggarwal</a:t>
            </a:r>
            <a:r>
              <a:rPr lang="en-IN" sz="1600" dirty="0" smtClean="0">
                <a:latin typeface="Times New Roman" pitchFamily="18" charset="0"/>
                <a:cs typeface="Times New Roman" pitchFamily="18" charset="0"/>
              </a:rPr>
              <a:t>, P. K. </a:t>
            </a:r>
            <a:r>
              <a:rPr lang="en-IN" sz="1600" dirty="0" err="1" smtClean="0">
                <a:latin typeface="Times New Roman" pitchFamily="18" charset="0"/>
                <a:cs typeface="Times New Roman" pitchFamily="18" charset="0"/>
              </a:rPr>
              <a:t>Meher</a:t>
            </a:r>
            <a:r>
              <a:rPr lang="en-IN" sz="1600" dirty="0" smtClean="0">
                <a:latin typeface="Times New Roman" pitchFamily="18" charset="0"/>
                <a:cs typeface="Times New Roman" pitchFamily="18" charset="0"/>
              </a:rPr>
              <a:t>, and K. </a:t>
            </a:r>
            <a:r>
              <a:rPr lang="en-IN" sz="1600" dirty="0" err="1" smtClean="0">
                <a:latin typeface="Times New Roman" pitchFamily="18" charset="0"/>
                <a:cs typeface="Times New Roman" pitchFamily="18" charset="0"/>
              </a:rPr>
              <a:t>Khare</a:t>
            </a:r>
            <a:r>
              <a:rPr lang="en-IN" sz="1600" dirty="0" smtClean="0">
                <a:latin typeface="Times New Roman" pitchFamily="18" charset="0"/>
                <a:cs typeface="Times New Roman" pitchFamily="18" charset="0"/>
              </a:rPr>
              <a:t>, “Area-time efficient </a:t>
            </a:r>
            <a:r>
              <a:rPr lang="en-IN" sz="1600" dirty="0" err="1" smtClean="0">
                <a:latin typeface="Times New Roman" pitchFamily="18" charset="0"/>
                <a:cs typeface="Times New Roman" pitchFamily="18" charset="0"/>
              </a:rPr>
              <a:t>scalingfree</a:t>
            </a:r>
            <a:r>
              <a:rPr lang="en-IN" sz="1600" dirty="0" smtClean="0">
                <a:latin typeface="Times New Roman" pitchFamily="18" charset="0"/>
                <a:cs typeface="Times New Roman" pitchFamily="18" charset="0"/>
              </a:rPr>
              <a:t> CORDIC using generalized micro-rotation selection,”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20, no. 8, pp. 1542–1546, Aug. 2012. </a:t>
            </a:r>
          </a:p>
          <a:p>
            <a:pPr algn="just">
              <a:lnSpc>
                <a:spcPct val="170000"/>
              </a:lnSpc>
            </a:pPr>
            <a:r>
              <a:rPr lang="en-IN" sz="1600" dirty="0" smtClean="0">
                <a:latin typeface="Times New Roman" pitchFamily="18" charset="0"/>
                <a:cs typeface="Times New Roman" pitchFamily="18" charset="0"/>
              </a:rPr>
              <a:t>[8] B. </a:t>
            </a:r>
            <a:r>
              <a:rPr lang="en-IN" sz="1600" dirty="0" err="1" smtClean="0">
                <a:latin typeface="Times New Roman" pitchFamily="18" charset="0"/>
                <a:cs typeface="Times New Roman" pitchFamily="18" charset="0"/>
              </a:rPr>
              <a:t>Gisuthan</a:t>
            </a:r>
            <a:r>
              <a:rPr lang="en-IN" sz="1600" dirty="0" smtClean="0">
                <a:latin typeface="Times New Roman" pitchFamily="18" charset="0"/>
                <a:cs typeface="Times New Roman" pitchFamily="18" charset="0"/>
              </a:rPr>
              <a:t> and T. </a:t>
            </a:r>
            <a:r>
              <a:rPr lang="en-IN" sz="1600" dirty="0" err="1" smtClean="0">
                <a:latin typeface="Times New Roman" pitchFamily="18" charset="0"/>
                <a:cs typeface="Times New Roman" pitchFamily="18" charset="0"/>
              </a:rPr>
              <a:t>Srikanthan</a:t>
            </a:r>
            <a:r>
              <a:rPr lang="en-IN" sz="1600" dirty="0" smtClean="0">
                <a:latin typeface="Times New Roman" pitchFamily="18" charset="0"/>
                <a:cs typeface="Times New Roman" pitchFamily="18" charset="0"/>
              </a:rPr>
              <a:t>, “Flat CORDIC: A unified architecture for high-speed generation of trigonometric and hyperbolic functions,” in Proc. 43rd IEEE Midwest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Circuits Syst., Lansing, MI, USA, Aug. 2000, pp. 1414–1417. </a:t>
            </a:r>
          </a:p>
          <a:p>
            <a:pPr algn="just">
              <a:lnSpc>
                <a:spcPct val="170000"/>
              </a:lnSpc>
            </a:pPr>
            <a:r>
              <a:rPr lang="en-IN" sz="1600" dirty="0" smtClean="0">
                <a:latin typeface="Times New Roman" pitchFamily="18" charset="0"/>
                <a:cs typeface="Times New Roman" pitchFamily="18" charset="0"/>
              </a:rPr>
              <a:t>[9] D. R. </a:t>
            </a:r>
            <a:r>
              <a:rPr lang="en-IN" sz="1600" dirty="0" err="1" smtClean="0">
                <a:latin typeface="Times New Roman" pitchFamily="18" charset="0"/>
                <a:cs typeface="Times New Roman" pitchFamily="18" charset="0"/>
              </a:rPr>
              <a:t>Llamocca-Obregón</a:t>
            </a:r>
            <a:r>
              <a:rPr lang="en-IN" sz="1600" dirty="0" smtClean="0">
                <a:latin typeface="Times New Roman" pitchFamily="18" charset="0"/>
                <a:cs typeface="Times New Roman" pitchFamily="18" charset="0"/>
              </a:rPr>
              <a:t> and C. P. </a:t>
            </a:r>
            <a:r>
              <a:rPr lang="en-IN" sz="1600" dirty="0" err="1" smtClean="0">
                <a:latin typeface="Times New Roman" pitchFamily="18" charset="0"/>
                <a:cs typeface="Times New Roman" pitchFamily="18" charset="0"/>
              </a:rPr>
              <a:t>Agurto</a:t>
            </a:r>
            <a:r>
              <a:rPr lang="en-IN" sz="1600" dirty="0" smtClean="0">
                <a:latin typeface="Times New Roman" pitchFamily="18" charset="0"/>
                <a:cs typeface="Times New Roman" pitchFamily="18" charset="0"/>
              </a:rPr>
              <a:t>-Ríos, “A fixed-point implementation of the expanded hyperbolic CORDIC algorithm,” Latin Amer. Appl. Res., vol. 37, no. 1, pp. 83–91, 2007. </a:t>
            </a:r>
          </a:p>
          <a:p>
            <a:pPr algn="just">
              <a:lnSpc>
                <a:spcPct val="170000"/>
              </a:lnSpc>
            </a:pPr>
            <a:r>
              <a:rPr lang="en-IN" sz="1600" dirty="0" smtClean="0">
                <a:latin typeface="Times New Roman" pitchFamily="18" charset="0"/>
                <a:cs typeface="Times New Roman" pitchFamily="18" charset="0"/>
              </a:rPr>
              <a:t>[10] S. </a:t>
            </a:r>
            <a:r>
              <a:rPr lang="en-IN" sz="1600" dirty="0" err="1" smtClean="0">
                <a:latin typeface="Times New Roman" pitchFamily="18" charset="0"/>
                <a:cs typeface="Times New Roman" pitchFamily="18" charset="0"/>
              </a:rPr>
              <a:t>Aggarwal</a:t>
            </a:r>
            <a:r>
              <a:rPr lang="en-IN" sz="1600" dirty="0" smtClean="0">
                <a:latin typeface="Times New Roman" pitchFamily="18" charset="0"/>
                <a:cs typeface="Times New Roman" pitchFamily="18" charset="0"/>
              </a:rPr>
              <a:t>, P. K. </a:t>
            </a:r>
            <a:r>
              <a:rPr lang="en-IN" sz="1600" dirty="0" err="1" smtClean="0">
                <a:latin typeface="Times New Roman" pitchFamily="18" charset="0"/>
                <a:cs typeface="Times New Roman" pitchFamily="18" charset="0"/>
              </a:rPr>
              <a:t>Meher</a:t>
            </a:r>
            <a:r>
              <a:rPr lang="en-IN" sz="1600" dirty="0" smtClean="0">
                <a:latin typeface="Times New Roman" pitchFamily="18" charset="0"/>
                <a:cs typeface="Times New Roman" pitchFamily="18" charset="0"/>
              </a:rPr>
              <a:t>, and K. </a:t>
            </a:r>
            <a:r>
              <a:rPr lang="en-IN" sz="1600" dirty="0" err="1" smtClean="0">
                <a:latin typeface="Times New Roman" pitchFamily="18" charset="0"/>
                <a:cs typeface="Times New Roman" pitchFamily="18" charset="0"/>
              </a:rPr>
              <a:t>Khare</a:t>
            </a:r>
            <a:r>
              <a:rPr lang="en-IN" sz="1600" dirty="0" smtClean="0">
                <a:latin typeface="Times New Roman" pitchFamily="18" charset="0"/>
                <a:cs typeface="Times New Roman" pitchFamily="18" charset="0"/>
              </a:rPr>
              <a:t>, “Scale-free hyperbolic CORDIC processor and its application to waveform generation,” IEEE Trans. Circuits Syst. I, Reg. Papers, vol. 60, no. 2, pp. 314–326, Feb. 2013.</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1279</TotalTime>
  <Words>1609</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Concept, Design, and Implementation of Reconfigurable CORDIC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571</cp:revision>
  <dcterms:created xsi:type="dcterms:W3CDTF">2006-08-16T00:00:00Z</dcterms:created>
  <dcterms:modified xsi:type="dcterms:W3CDTF">2022-02-09T10:52:50Z</dcterms:modified>
</cp:coreProperties>
</file>