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Low-Power System for Detection of Symptomatic Patterns in Audio Biological Signals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low-power, efficacious, and scalable system for the detection of symptomatic patterns in biological audio signals. The digital audio recordings of various symptoms, such as cough, sneeze, and so on, are spectrally analyzed using a discrete wavelet transform. Subsequently, we use simple mathematical metrics, such as energy, quasi-average, and coastline parameter for various wavelet coefficients of interest depending on the type of pattern to be detected. Furthermore, a </a:t>
            </a:r>
            <a:r>
              <a:rPr lang="en-IN" sz="2000" dirty="0" err="1" smtClean="0">
                <a:latin typeface="Times New Roman" pitchFamily="18" charset="0"/>
                <a:cs typeface="Times New Roman" pitchFamily="18" charset="0"/>
              </a:rPr>
              <a:t>mel</a:t>
            </a:r>
            <a:r>
              <a:rPr lang="en-IN" sz="2000" dirty="0" smtClean="0">
                <a:latin typeface="Times New Roman" pitchFamily="18" charset="0"/>
                <a:cs typeface="Times New Roman" pitchFamily="18" charset="0"/>
              </a:rPr>
              <a:t>-frequency </a:t>
            </a:r>
            <a:r>
              <a:rPr lang="en-IN" sz="2000" dirty="0" err="1" smtClean="0">
                <a:latin typeface="Times New Roman" pitchFamily="18" charset="0"/>
                <a:cs typeface="Times New Roman" pitchFamily="18" charset="0"/>
              </a:rPr>
              <a:t>cepstrum</a:t>
            </a:r>
            <a:r>
              <a:rPr lang="en-IN" sz="2000" dirty="0" smtClean="0">
                <a:latin typeface="Times New Roman" pitchFamily="18" charset="0"/>
                <a:cs typeface="Times New Roman" pitchFamily="18" charset="0"/>
              </a:rPr>
              <a:t>-based analysis is applied to distinguish between signals, such as cough and sneeze, which have a similar frequency response and, hence, occur in common wavelet coefficients.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Algorithm-circuit </a:t>
            </a:r>
            <a:r>
              <a:rPr lang="en-IN" sz="2000" dirty="0" err="1" smtClean="0">
                <a:latin typeface="Times New Roman" pitchFamily="18" charset="0"/>
                <a:cs typeface="Times New Roman" pitchFamily="18" charset="0"/>
              </a:rPr>
              <a:t>codesign</a:t>
            </a:r>
            <a:r>
              <a:rPr lang="en-IN" sz="2000" dirty="0" smtClean="0">
                <a:latin typeface="Times New Roman" pitchFamily="18" charset="0"/>
                <a:cs typeface="Times New Roman" pitchFamily="18" charset="0"/>
              </a:rPr>
              <a:t> methodology is utilized in order to optimize the system at algorithm and circuit levels of design </a:t>
            </a:r>
            <a:r>
              <a:rPr lang="en-IN" sz="2000" dirty="0" smtClean="0">
                <a:latin typeface="Times New Roman" pitchFamily="18" charset="0"/>
                <a:cs typeface="Times New Roman" pitchFamily="18" charset="0"/>
              </a:rPr>
              <a:t>abstraction. This </a:t>
            </a:r>
            <a:r>
              <a:rPr lang="en-IN" sz="2000" dirty="0" smtClean="0">
                <a:latin typeface="Times New Roman" pitchFamily="18" charset="0"/>
                <a:cs typeface="Times New Roman" pitchFamily="18" charset="0"/>
              </a:rPr>
              <a:t>helps in implementing a low-power system as well as maintaining the efficacy of detection. The system is scalable in terms of user specificity as well as the type of signal to be analyzed for an audio symptomatic pattern. We utilize </a:t>
            </a:r>
            <a:r>
              <a:rPr lang="en-IN" sz="2000" dirty="0" err="1" smtClean="0">
                <a:latin typeface="Times New Roman" pitchFamily="18" charset="0"/>
                <a:cs typeface="Times New Roman" pitchFamily="18" charset="0"/>
              </a:rPr>
              <a:t>multiplierless</a:t>
            </a:r>
            <a:r>
              <a:rPr lang="en-IN" sz="2000" dirty="0" smtClean="0">
                <a:latin typeface="Times New Roman" pitchFamily="18" charset="0"/>
                <a:cs typeface="Times New Roman" pitchFamily="18" charset="0"/>
              </a:rPr>
              <a:t> implementation circuit strategies and the algorithmic modification of </a:t>
            </a:r>
            <a:r>
              <a:rPr lang="en-IN" sz="2000" dirty="0" err="1" smtClean="0">
                <a:latin typeface="Times New Roman" pitchFamily="18" charset="0"/>
                <a:cs typeface="Times New Roman" pitchFamily="18" charset="0"/>
              </a:rPr>
              <a:t>mel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cepstrum</a:t>
            </a:r>
            <a:r>
              <a:rPr lang="en-IN" sz="2000" dirty="0" smtClean="0">
                <a:latin typeface="Times New Roman" pitchFamily="18" charset="0"/>
                <a:cs typeface="Times New Roman" pitchFamily="18" charset="0"/>
              </a:rPr>
              <a:t> computation to implement </a:t>
            </a:r>
            <a:r>
              <a:rPr lang="en-IN" sz="2000" dirty="0" err="1" smtClean="0">
                <a:latin typeface="Times New Roman" pitchFamily="18" charset="0"/>
                <a:cs typeface="Times New Roman" pitchFamily="18" charset="0"/>
              </a:rPr>
              <a:t>lowpower</a:t>
            </a:r>
            <a:r>
              <a:rPr lang="en-IN" sz="2000" dirty="0" smtClean="0">
                <a:latin typeface="Times New Roman" pitchFamily="18" charset="0"/>
                <a:cs typeface="Times New Roman" pitchFamily="18" charset="0"/>
              </a:rPr>
              <a:t> system in the 65-nm bulk Si technology. It is observed that the pattern detection system achieves about 90% correct classification of five types of audio health symptoms. We also scale the supply voltage due to lower frequency of operation and report a total power consumption of ∼184 µW at 700 mV supply.</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has been experimented for testing the emotions of the subject, type of sounds and their </a:t>
            </a:r>
            <a:r>
              <a:rPr lang="en-IN" sz="2000" dirty="0" smtClean="0">
                <a:latin typeface="Times New Roman" pitchFamily="18" charset="0"/>
                <a:cs typeface="Times New Roman" pitchFamily="18" charset="0"/>
              </a:rPr>
              <a:t>origin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a design is proposed for the acquisition of audio signals and then process under a standard pattern values with the consideration of lower attributes such as power and system scalability for detection of symptomatic pattern.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outcomes of </a:t>
            </a:r>
            <a:r>
              <a:rPr lang="en-IN" sz="2000" dirty="0" err="1" smtClean="0">
                <a:latin typeface="Times New Roman" pitchFamily="18" charset="0"/>
                <a:cs typeface="Times New Roman" pitchFamily="18" charset="0"/>
              </a:rPr>
              <a:t>MelFilters</a:t>
            </a:r>
            <a:r>
              <a:rPr lang="en-IN" sz="2000" dirty="0" smtClean="0">
                <a:latin typeface="Times New Roman" pitchFamily="18" charset="0"/>
                <a:cs typeface="Times New Roman" pitchFamily="18" charset="0"/>
              </a:rPr>
              <a:t> are layered according to energy spectrum for avoiding internal anomalies of signal.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Discrete </a:t>
            </a:r>
            <a:r>
              <a:rPr lang="en-IN" sz="2000" dirty="0" smtClean="0">
                <a:latin typeface="Times New Roman" pitchFamily="18" charset="0"/>
                <a:cs typeface="Times New Roman" pitchFamily="18" charset="0"/>
              </a:rPr>
              <a:t>Cosine Transformation is performed for energy spectrum for internal segregation of the signal strength and in general, the signals are appending with decision making approaches.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repetitive occurrence of these symptoms is detected in advance, it is possible for the patient or the healthcare personnel to commence remedial action prior to aggravation of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parameters, it is well known that acoustic symptoms, such as cough, sneeze, belching, and so on, are early markers of serious health issues, such as influenza, </a:t>
            </a:r>
            <a:r>
              <a:rPr lang="en-IN" sz="2000" dirty="0" err="1" smtClean="0">
                <a:latin typeface="Times New Roman" pitchFamily="18" charset="0"/>
                <a:cs typeface="Times New Roman" pitchFamily="18" charset="0"/>
              </a:rPr>
              <a:t>diarrhea</a:t>
            </a:r>
            <a:r>
              <a:rPr lang="en-IN" sz="2000" dirty="0" smtClean="0">
                <a:latin typeface="Times New Roman" pitchFamily="18" charset="0"/>
                <a:cs typeface="Times New Roman" pitchFamily="18" charset="0"/>
              </a:rPr>
              <a:t>, and whooping cough, especially among </a:t>
            </a:r>
            <a:r>
              <a:rPr lang="en-IN" sz="2000" dirty="0" smtClean="0">
                <a:latin typeface="Times New Roman" pitchFamily="18" charset="0"/>
                <a:cs typeface="Times New Roman" pitchFamily="18" charset="0"/>
              </a:rPr>
              <a:t>children.</a:t>
            </a:r>
          </a:p>
          <a:p>
            <a:pPr algn="just">
              <a:lnSpc>
                <a:spcPct val="150000"/>
              </a:lnSpc>
            </a:pPr>
            <a:r>
              <a:rPr lang="en-IN" sz="2000" dirty="0" smtClean="0">
                <a:latin typeface="Times New Roman" pitchFamily="18" charset="0"/>
                <a:cs typeface="Times New Roman" pitchFamily="18" charset="0"/>
              </a:rPr>
              <a:t>The order of the selected mother wavelet is an algorithmic design decision, which has a direct impact on the complexity of its hardware </a:t>
            </a:r>
            <a:r>
              <a:rPr lang="en-IN" sz="2000" dirty="0" smtClean="0">
                <a:latin typeface="Times New Roman" pitchFamily="18" charset="0"/>
                <a:cs typeface="Times New Roman" pitchFamily="18" charset="0"/>
              </a:rPr>
              <a:t>implementation.</a:t>
            </a:r>
          </a:p>
          <a:p>
            <a:pPr algn="just">
              <a:lnSpc>
                <a:spcPct val="150000"/>
              </a:lnSpc>
            </a:pPr>
            <a:r>
              <a:rPr lang="en-IN" sz="2000" dirty="0" smtClean="0">
                <a:latin typeface="Times New Roman" pitchFamily="18" charset="0"/>
                <a:cs typeface="Times New Roman" pitchFamily="18" charset="0"/>
              </a:rPr>
              <a:t>There are several health risks associated with snoring and leads to serious health problems.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have proposed an algorithm and its corresponding circuit to detect symptomatic patterns in human auditory no speech signals.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need to be referred to that aside from the recognized five acoustic symptoms, the proposed device is scalable to different human non-speech audio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proposed a commonplace device primarily based on wavelet transform, mathematical metrics, and </a:t>
            </a:r>
            <a:r>
              <a:rPr lang="en-IN" sz="2000" dirty="0" err="1" smtClean="0">
                <a:latin typeface="Times New Roman" pitchFamily="18" charset="0"/>
                <a:cs typeface="Times New Roman" pitchFamily="18" charset="0"/>
              </a:rPr>
              <a:t>mel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cepstrum</a:t>
            </a:r>
            <a:r>
              <a:rPr lang="en-IN" sz="2000" dirty="0" smtClean="0">
                <a:latin typeface="Times New Roman" pitchFamily="18" charset="0"/>
                <a:cs typeface="Times New Roman" pitchFamily="18" charset="0"/>
              </a:rPr>
              <a:t> based analysis, which can be used to notice odd human audio signals.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more feasible with the user inputs and the Indian environment.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to correctly classify the type of symptom, the acoustic signal needs to be processed efficiently to cause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to do that at a lower hardware cost, we make modification to filter coefficients (algorithm modification) and filter circuit topology (circuit modification) to achieve similar functionality without any degradation in quality at a much lower hardware cost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acoustic signals in the form of wavelet coefficients have certain patterns corresponding to the symptom to be detected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symptomatic patterns are frequency resolved into separate wavelet coefficients, there are several sporadic spikes in the wavelet processed data, which might trigger false detection.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review of wearable sensors and systems with application in rehabilitation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Patel, H. Park, P. Bonato, L. Chan, and M. Rodgers,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integration of wearable and ambient sensors is discussed in the context of achieving home monitoring of older adults and subjects with chronic conditions.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wearable sensorbased systems for health monitoring and prognosis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Pantelopoulos and N. G. Bourbakis,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attempts to comprehensively review the current research and development on wearable biosensor systems for health monitoring.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05245"/>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err="1">
                          <a:latin typeface="Times New Roman"/>
                          <a:ea typeface="Calibri"/>
                          <a:cs typeface="Latha"/>
                        </a:rPr>
                        <a:t>KiMS</a:t>
                      </a:r>
                      <a:r>
                        <a:rPr lang="en-US" sz="1900" dirty="0">
                          <a:latin typeface="Times New Roman"/>
                          <a:ea typeface="Calibri"/>
                          <a:cs typeface="Latha"/>
                        </a:rPr>
                        <a:t>: Kids’ health monitoring system at day-care centers using wearable sensors and vocabulary based acoustic signal processing</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 Basak, S. Narasimhan, and S. Bhunia,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They enable remote, accurate and low-cost health monitoring and can provide personal healthcare with timely detection of health issues.</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Low-power DWT-based quasi-averaging algorithm and architecture for epileptic seizure detection</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H. S. Markandeya, G. Karakonstantis, S. Raghunathan, P. P. Irazoqui, and K. Roy,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The algorithm has been designed to be feasibly implementable as battery-powered low-power implantable epileptic seizure detection system or epilepsy prosthesis.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1" y="1447800"/>
            <a:ext cx="7239000" cy="48005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 generic system based on wavelet </a:t>
            </a:r>
            <a:r>
              <a:rPr lang="en-IN" sz="2000" dirty="0" smtClean="0">
                <a:latin typeface="Times New Roman" pitchFamily="18" charset="0"/>
                <a:cs typeface="Times New Roman" pitchFamily="18" charset="0"/>
              </a:rPr>
              <a:t> transform</a:t>
            </a:r>
            <a:r>
              <a:rPr lang="en-IN" sz="2000" dirty="0" smtClean="0">
                <a:latin typeface="Times New Roman" pitchFamily="18" charset="0"/>
                <a:cs typeface="Times New Roman" pitchFamily="18" charset="0"/>
              </a:rPr>
              <a:t>, mathematical metrics, and </a:t>
            </a:r>
            <a:r>
              <a:rPr lang="en-IN" sz="2000" dirty="0" err="1" smtClean="0">
                <a:latin typeface="Times New Roman" pitchFamily="18" charset="0"/>
                <a:cs typeface="Times New Roman" pitchFamily="18" charset="0"/>
              </a:rPr>
              <a:t>mel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cepstrumbased</a:t>
            </a:r>
            <a:r>
              <a:rPr lang="en-IN" sz="2000" dirty="0" smtClean="0">
                <a:latin typeface="Times New Roman" pitchFamily="18" charset="0"/>
                <a:cs typeface="Times New Roman" pitchFamily="18" charset="0"/>
              </a:rPr>
              <a:t> analysis, which can be used to detect symptomatic patterns in audio biological signals. Modifications in the algorithm and the use of low-power methodologies to implement the algorithm into circuit enable the design of a low-power system. The system can be scaled to include other health markers and can also be made user-specific. The MFCC-based processing, which is generally used for speech or speaker recognition, has been shown to successfully distinguish signals that share the frequency spectrum. The algorithm shows a high classification rate (&gt;75%) with a low-power implementation [4]. We believe that the algorithm-circuit </a:t>
            </a:r>
            <a:r>
              <a:rPr lang="en-IN" sz="2000" dirty="0" err="1" smtClean="0">
                <a:latin typeface="Times New Roman" pitchFamily="18" charset="0"/>
                <a:cs typeface="Times New Roman" pitchFamily="18" charset="0"/>
              </a:rPr>
              <a:t>codesign</a:t>
            </a:r>
            <a:r>
              <a:rPr lang="en-IN" sz="2000" dirty="0" smtClean="0">
                <a:latin typeface="Times New Roman" pitchFamily="18" charset="0"/>
                <a:cs typeface="Times New Roman" pitchFamily="18" charset="0"/>
              </a:rPr>
              <a:t> strategy followed in this paper is the basis for designing an efficient low-power health monitoring system.</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S. Patel, H. Park, P. </a:t>
            </a:r>
            <a:r>
              <a:rPr lang="en-IN" sz="1500" dirty="0" err="1" smtClean="0">
                <a:latin typeface="Times New Roman" pitchFamily="18" charset="0"/>
                <a:cs typeface="Times New Roman" pitchFamily="18" charset="0"/>
              </a:rPr>
              <a:t>Bonato</a:t>
            </a:r>
            <a:r>
              <a:rPr lang="en-IN" sz="1500" dirty="0" smtClean="0">
                <a:latin typeface="Times New Roman" pitchFamily="18" charset="0"/>
                <a:cs typeface="Times New Roman" pitchFamily="18" charset="0"/>
              </a:rPr>
              <a:t>, L. Chan, and M. Rodgers, “A review of wearable sensors and systems with application in rehabilitation,” J. </a:t>
            </a:r>
            <a:r>
              <a:rPr lang="en-IN" sz="1500" dirty="0" err="1" smtClean="0">
                <a:latin typeface="Times New Roman" pitchFamily="18" charset="0"/>
                <a:cs typeface="Times New Roman" pitchFamily="18" charset="0"/>
              </a:rPr>
              <a:t>Neuroeng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Rehabil</a:t>
            </a:r>
            <a:r>
              <a:rPr lang="en-IN" sz="1500" dirty="0" smtClean="0">
                <a:latin typeface="Times New Roman" pitchFamily="18" charset="0"/>
                <a:cs typeface="Times New Roman" pitchFamily="18" charset="0"/>
              </a:rPr>
              <a:t>., vol. 9, no. 21, pp. 1–17, 2012.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Pantelopoulos</a:t>
            </a:r>
            <a:r>
              <a:rPr lang="en-IN" sz="1500" dirty="0" smtClean="0">
                <a:latin typeface="Times New Roman" pitchFamily="18" charset="0"/>
                <a:cs typeface="Times New Roman" pitchFamily="18" charset="0"/>
              </a:rPr>
              <a:t> and N. G. </a:t>
            </a:r>
            <a:r>
              <a:rPr lang="en-IN" sz="1500" dirty="0" err="1" smtClean="0">
                <a:latin typeface="Times New Roman" pitchFamily="18" charset="0"/>
                <a:cs typeface="Times New Roman" pitchFamily="18" charset="0"/>
              </a:rPr>
              <a:t>Bourbakis</a:t>
            </a:r>
            <a:r>
              <a:rPr lang="en-IN" sz="1500" dirty="0" smtClean="0">
                <a:latin typeface="Times New Roman" pitchFamily="18" charset="0"/>
                <a:cs typeface="Times New Roman" pitchFamily="18" charset="0"/>
              </a:rPr>
              <a:t>, “A survey on wearable </a:t>
            </a:r>
            <a:r>
              <a:rPr lang="en-IN" sz="1500" dirty="0" err="1" smtClean="0">
                <a:latin typeface="Times New Roman" pitchFamily="18" charset="0"/>
                <a:cs typeface="Times New Roman" pitchFamily="18" charset="0"/>
              </a:rPr>
              <a:t>sensorbased</a:t>
            </a:r>
            <a:r>
              <a:rPr lang="en-IN" sz="1500" dirty="0" smtClean="0">
                <a:latin typeface="Times New Roman" pitchFamily="18" charset="0"/>
                <a:cs typeface="Times New Roman" pitchFamily="18" charset="0"/>
              </a:rPr>
              <a:t> systems for health monitoring and prognosis,” IEEE Trans. Syst., Man, </a:t>
            </a:r>
            <a:r>
              <a:rPr lang="en-IN" sz="1500" dirty="0" err="1" smtClean="0">
                <a:latin typeface="Times New Roman" pitchFamily="18" charset="0"/>
                <a:cs typeface="Times New Roman" pitchFamily="18" charset="0"/>
              </a:rPr>
              <a:t>Cybern</a:t>
            </a:r>
            <a:r>
              <a:rPr lang="en-IN" sz="1500" dirty="0" smtClean="0">
                <a:latin typeface="Times New Roman" pitchFamily="18" charset="0"/>
                <a:cs typeface="Times New Roman" pitchFamily="18" charset="0"/>
              </a:rPr>
              <a:t>. C, Appl. Rev., vol. 40, no. 1, pp. 1–12, Jan.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Children’s Health Topics-Infectious Diseases. [Online]. Available: http://www.aap.org/healthtopics/infectiousdiseases.cfm, accessed Oct.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A. </a:t>
            </a:r>
            <a:r>
              <a:rPr lang="en-IN" sz="1500" dirty="0" err="1" smtClean="0">
                <a:latin typeface="Times New Roman" pitchFamily="18" charset="0"/>
                <a:cs typeface="Times New Roman" pitchFamily="18" charset="0"/>
              </a:rPr>
              <a:t>Basak</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Narasimhan</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Bhunia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KiMS</a:t>
            </a:r>
            <a:r>
              <a:rPr lang="en-IN" sz="1500" dirty="0" smtClean="0">
                <a:latin typeface="Times New Roman" pitchFamily="18" charset="0"/>
                <a:cs typeface="Times New Roman" pitchFamily="18" charset="0"/>
              </a:rPr>
              <a:t>: Kids’ health monitoring system at day-care </a:t>
            </a:r>
            <a:r>
              <a:rPr lang="en-IN" sz="1500" dirty="0" err="1" smtClean="0">
                <a:latin typeface="Times New Roman" pitchFamily="18" charset="0"/>
                <a:cs typeface="Times New Roman" pitchFamily="18" charset="0"/>
              </a:rPr>
              <a:t>centers</a:t>
            </a:r>
            <a:r>
              <a:rPr lang="en-IN" sz="1500" dirty="0" smtClean="0">
                <a:latin typeface="Times New Roman" pitchFamily="18" charset="0"/>
                <a:cs typeface="Times New Roman" pitchFamily="18" charset="0"/>
              </a:rPr>
              <a:t> using wearable sensors and </a:t>
            </a:r>
            <a:r>
              <a:rPr lang="en-IN" sz="1500" dirty="0" err="1" smtClean="0">
                <a:latin typeface="Times New Roman" pitchFamily="18" charset="0"/>
                <a:cs typeface="Times New Roman" pitchFamily="18" charset="0"/>
              </a:rPr>
              <a:t>vocabularybased</a:t>
            </a:r>
            <a:r>
              <a:rPr lang="en-IN" sz="1500" dirty="0" smtClean="0">
                <a:latin typeface="Times New Roman" pitchFamily="18" charset="0"/>
                <a:cs typeface="Times New Roman" pitchFamily="18" charset="0"/>
              </a:rPr>
              <a:t> acoustic signal processing,” in Proc. 13th IEEE Int. Conf. e-Health </a:t>
            </a:r>
            <a:r>
              <a:rPr lang="en-IN" sz="1500" dirty="0" err="1" smtClean="0">
                <a:latin typeface="Times New Roman" pitchFamily="18" charset="0"/>
                <a:cs typeface="Times New Roman" pitchFamily="18" charset="0"/>
              </a:rPr>
              <a:t>Netw</a:t>
            </a:r>
            <a:r>
              <a:rPr lang="en-IN" sz="1500" dirty="0" smtClean="0">
                <a:latin typeface="Times New Roman" pitchFamily="18" charset="0"/>
                <a:cs typeface="Times New Roman" pitchFamily="18" charset="0"/>
              </a:rPr>
              <a:t>. Appl. Services (</a:t>
            </a:r>
            <a:r>
              <a:rPr lang="en-IN" sz="1500" dirty="0" err="1" smtClean="0">
                <a:latin typeface="Times New Roman" pitchFamily="18" charset="0"/>
                <a:cs typeface="Times New Roman" pitchFamily="18" charset="0"/>
              </a:rPr>
              <a:t>Healthcom</a:t>
            </a:r>
            <a:r>
              <a:rPr lang="en-IN" sz="1500" dirty="0" smtClean="0">
                <a:latin typeface="Times New Roman" pitchFamily="18" charset="0"/>
                <a:cs typeface="Times New Roman" pitchFamily="18" charset="0"/>
              </a:rPr>
              <a:t>), Jun. 2011, pp. 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H. S. </a:t>
            </a:r>
            <a:r>
              <a:rPr lang="en-IN" sz="1500" dirty="0" err="1" smtClean="0">
                <a:latin typeface="Times New Roman" pitchFamily="18" charset="0"/>
                <a:cs typeface="Times New Roman" pitchFamily="18" charset="0"/>
              </a:rPr>
              <a:t>Markandeya</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Karakonstantis</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Raghunathan</a:t>
            </a:r>
            <a:r>
              <a:rPr lang="en-IN" sz="1500" dirty="0" smtClean="0">
                <a:latin typeface="Times New Roman" pitchFamily="18" charset="0"/>
                <a:cs typeface="Times New Roman" pitchFamily="18" charset="0"/>
              </a:rPr>
              <a:t>, P. P. </a:t>
            </a:r>
            <a:r>
              <a:rPr lang="en-IN" sz="1500" dirty="0" err="1" smtClean="0">
                <a:latin typeface="Times New Roman" pitchFamily="18" charset="0"/>
                <a:cs typeface="Times New Roman" pitchFamily="18" charset="0"/>
              </a:rPr>
              <a:t>Irazoqui</a:t>
            </a:r>
            <a:r>
              <a:rPr lang="en-IN" sz="1500" dirty="0" smtClean="0">
                <a:latin typeface="Times New Roman" pitchFamily="18" charset="0"/>
                <a:cs typeface="Times New Roman" pitchFamily="18" charset="0"/>
              </a:rPr>
              <a:t>, and K. Roy, “Low-power DWT-based quasi-averaging algorithm and architecture for epileptic seizure detection,” in Proc. 16th ACM/IEEE Int. </a:t>
            </a:r>
            <a:r>
              <a:rPr lang="en-IN" sz="1500" dirty="0" err="1" smtClean="0">
                <a:latin typeface="Times New Roman" pitchFamily="18" charset="0"/>
                <a:cs typeface="Times New Roman" pitchFamily="18" charset="0"/>
              </a:rPr>
              <a:t>Symp</a:t>
            </a:r>
            <a:r>
              <a:rPr lang="en-IN" sz="1500" dirty="0" smtClean="0">
                <a:latin typeface="Times New Roman" pitchFamily="18" charset="0"/>
                <a:cs typeface="Times New Roman" pitchFamily="18" charset="0"/>
              </a:rPr>
              <a:t>. Low Power Electron. Design (ISLPED), Aug. 2010, pp. 301–306.</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S. </a:t>
            </a:r>
            <a:r>
              <a:rPr lang="en-IN" sz="1600" dirty="0" err="1" smtClean="0">
                <a:latin typeface="Times New Roman" pitchFamily="18" charset="0"/>
                <a:cs typeface="Times New Roman" pitchFamily="18" charset="0"/>
              </a:rPr>
              <a:t>Markandeya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P. P. </a:t>
            </a:r>
            <a:r>
              <a:rPr lang="en-IN" sz="1600" dirty="0" err="1" smtClean="0">
                <a:latin typeface="Times New Roman" pitchFamily="18" charset="0"/>
                <a:cs typeface="Times New Roman" pitchFamily="18" charset="0"/>
              </a:rPr>
              <a:t>Irazoqui</a:t>
            </a:r>
            <a:r>
              <a:rPr lang="en-IN" sz="1600" dirty="0" smtClean="0">
                <a:latin typeface="Times New Roman" pitchFamily="18" charset="0"/>
                <a:cs typeface="Times New Roman" pitchFamily="18" charset="0"/>
              </a:rPr>
              <a:t>, and K. Roy, “A low-power ‘near-threshold’ epileptic seizure detection processor with multiple algorithm programmability,” in Proc. ACM/IEEE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Low Power Electron. Design (ISLPED), Feb. 2012, pp. 285–290.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B. Davis and P. </a:t>
            </a:r>
            <a:r>
              <a:rPr lang="en-IN" sz="1600" dirty="0" err="1" smtClean="0">
                <a:latin typeface="Times New Roman" pitchFamily="18" charset="0"/>
                <a:cs typeface="Times New Roman" pitchFamily="18" charset="0"/>
              </a:rPr>
              <a:t>Mermelstein</a:t>
            </a:r>
            <a:r>
              <a:rPr lang="en-IN" sz="1600" dirty="0" smtClean="0">
                <a:latin typeface="Times New Roman" pitchFamily="18" charset="0"/>
                <a:cs typeface="Times New Roman" pitchFamily="18" charset="0"/>
              </a:rPr>
              <a:t>, “Comparison of parametric representations for monosyllabic word recognition in continuously spoken sentences,” IEEE Trans. </a:t>
            </a:r>
            <a:r>
              <a:rPr lang="en-IN" sz="1600" dirty="0" err="1" smtClean="0">
                <a:latin typeface="Times New Roman" pitchFamily="18" charset="0"/>
                <a:cs typeface="Times New Roman" pitchFamily="18" charset="0"/>
              </a:rPr>
              <a:t>Acoust</a:t>
            </a:r>
            <a:r>
              <a:rPr lang="en-IN" sz="1600" dirty="0" smtClean="0">
                <a:latin typeface="Times New Roman" pitchFamily="18" charset="0"/>
                <a:cs typeface="Times New Roman" pitchFamily="18" charset="0"/>
              </a:rPr>
              <a:t>., Speech, Signal Process., vol. 28, no. 4, pp. 357–366, Aug. 1980.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Hogan and M. </a:t>
            </a:r>
            <a:r>
              <a:rPr lang="en-IN" sz="1600" dirty="0" err="1" smtClean="0">
                <a:latin typeface="Times New Roman" pitchFamily="18" charset="0"/>
                <a:cs typeface="Times New Roman" pitchFamily="18" charset="0"/>
              </a:rPr>
              <a:t>Mintchev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Manometry</a:t>
            </a:r>
            <a:r>
              <a:rPr lang="en-IN" sz="1600" dirty="0" smtClean="0">
                <a:latin typeface="Times New Roman" pitchFamily="18" charset="0"/>
                <a:cs typeface="Times New Roman" pitchFamily="18" charset="0"/>
              </a:rPr>
              <a:t>-based cough identification algorithm,” Int. J. Inf. Theories Appl., vol. 14, no. 2, pp. 127–132,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Matos, S. S. </a:t>
            </a:r>
            <a:r>
              <a:rPr lang="en-IN" sz="1600" dirty="0" err="1" smtClean="0">
                <a:latin typeface="Times New Roman" pitchFamily="18" charset="0"/>
                <a:cs typeface="Times New Roman" pitchFamily="18" charset="0"/>
              </a:rPr>
              <a:t>Birring</a:t>
            </a:r>
            <a:r>
              <a:rPr lang="en-IN" sz="1600" dirty="0" smtClean="0">
                <a:latin typeface="Times New Roman" pitchFamily="18" charset="0"/>
                <a:cs typeface="Times New Roman" pitchFamily="18" charset="0"/>
              </a:rPr>
              <a:t>, I. D. </a:t>
            </a:r>
            <a:r>
              <a:rPr lang="en-IN" sz="1600" dirty="0" err="1" smtClean="0">
                <a:latin typeface="Times New Roman" pitchFamily="18" charset="0"/>
                <a:cs typeface="Times New Roman" pitchFamily="18" charset="0"/>
              </a:rPr>
              <a:t>Pavord</a:t>
            </a:r>
            <a:r>
              <a:rPr lang="en-IN" sz="1600" dirty="0" smtClean="0">
                <a:latin typeface="Times New Roman" pitchFamily="18" charset="0"/>
                <a:cs typeface="Times New Roman" pitchFamily="18" charset="0"/>
              </a:rPr>
              <a:t>, and D. H. Evans, “Detection of cough signals in continuous audio recordings using hidden Markov models,” IEEE Trans. Biomed. Eng., vol. 53, no. 6, pp. 1078–1083, Jun.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G. Stockwell, L. </a:t>
            </a:r>
            <a:r>
              <a:rPr lang="en-IN" sz="1600" dirty="0" err="1" smtClean="0">
                <a:latin typeface="Times New Roman" pitchFamily="18" charset="0"/>
                <a:cs typeface="Times New Roman" pitchFamily="18" charset="0"/>
              </a:rPr>
              <a:t>Mansinha</a:t>
            </a:r>
            <a:r>
              <a:rPr lang="en-IN" sz="1600" dirty="0" smtClean="0">
                <a:latin typeface="Times New Roman" pitchFamily="18" charset="0"/>
                <a:cs typeface="Times New Roman" pitchFamily="18" charset="0"/>
              </a:rPr>
              <a:t>, and R. P. Lowe, “Localization of the complex spectrum: The S transform,” IEEE Trans. Signal Process., vol. 44, no. 4, pp. 998–1001, Apr. 1996.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1634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Low-Power System for Detection of Symptomatic Patterns in Audio Biological Signals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2022-02-08T11:19:54Z</dcterms:modified>
</cp:coreProperties>
</file>