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scholar.google.com/scholar?as_q=Comparative+Rate-Distortion-Complexity+Analysis+of+HEVC+and+AVC+Video+Codecs&amp;as_occt=title&amp;hl=en&amp;as_sdt=0%2C3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86400"/>
          </a:xfrm>
        </p:spPr>
        <p:txBody>
          <a:bodyPr>
            <a:normAutofit/>
          </a:bodyPr>
          <a:lstStyle/>
          <a:p>
            <a:pPr algn="ctr"/>
            <a:r>
              <a:rPr lang="en-IN" b="1" dirty="0" smtClean="0">
                <a:latin typeface="Times New Roman" pitchFamily="18" charset="0"/>
                <a:cs typeface="Times New Roman" pitchFamily="18" charset="0"/>
              </a:rPr>
              <a:t>A Computation and Energy Reduction Technique for HEVC Discrete Cosine Transform</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novel computation and energy reduction technique for High Efficiency Video Coding (HEVC) Discrete Cosine Transform (DCT) for all Transform Unit (TU) sizes is proposed. The proposed technique reduces the computational complexity of HEVC DCT significantly at the expense of slight decrease in PSNR and slight increase in bit rate by only calculating several pre-determined low frequency coefficients of TUs and assuming that the remaining coefficients are zero. It reduced the execution time of HEVC HM software encoder up to 12.74%, and it reduced the execution time of DCT operations in HEVC HM software encoder up to 37.27%. In this paper, a low energy HEVC 2D DCT hardware for all TU sizes is also designed and implemented using </a:t>
            </a:r>
            <a:r>
              <a:rPr lang="en-IN" sz="2000" dirty="0" err="1" smtClean="0">
                <a:latin typeface="Times New Roman" pitchFamily="18" charset="0"/>
                <a:cs typeface="Times New Roman" pitchFamily="18" charset="0"/>
              </a:rPr>
              <a:t>Verilog</a:t>
            </a:r>
            <a:r>
              <a:rPr lang="en-IN" sz="2000" dirty="0" smtClean="0">
                <a:latin typeface="Times New Roman" pitchFamily="18" charset="0"/>
                <a:cs typeface="Times New Roman" pitchFamily="18" charset="0"/>
              </a:rPr>
              <a:t> HDL. The proposed hardware, in the worst case, can process 53 Ultra HD (7680x4320) video frames per second. The proposed technique reduced the energy consumption of this hardware up to 18.9%. Therefore, it can be used in portable consumer electronics products that require a real-time HEVC encoder.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reduces the computational complexity of HEVC DCT significantly at the expense of slight decrease in PSNR and slight increase in bit rate by only calculating several pre-determined low frequency coefficients of TUs and assuming that the remaining coefficients are zero.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 novel computation and energy reduction technique for High Efficiency Video Coding (HEVC) Discrete Cosine Transform (DCT) for all Transform Unit (TU) sizes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another low energy HEVC 2D DCT hardware for all TU sizes with higher hardware utilization is also designed and implemented using </a:t>
            </a:r>
            <a:r>
              <a:rPr lang="en-IN" sz="2000" dirty="0" err="1" smtClean="0">
                <a:latin typeface="Times New Roman" pitchFamily="18" charset="0"/>
                <a:cs typeface="Times New Roman" pitchFamily="18" charset="0"/>
              </a:rPr>
              <a:t>Verilog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HDL.</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values of non-zero forward transformed and quantized low frequency coefficients in a TU are small, they have small impact on the inverse quantized and inverse transformed TU.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technique proposed in this paper avoids most of the DCT operations that have no impact or low impact on the transformed and quantized TUs in both mode decision and coding stages of an HEVC encoder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impact of the proposed technique on the computational complexity and rate-distortion performance is determined for three different DCT coefficient 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DCT coefficient percentages are experimentally determined to reduce the computational complexity of HEVC DCT significantly with slight impact on distortion and bit rate.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err="1" smtClean="0">
                <a:latin typeface="Times New Roman" pitchFamily="18" charset="0"/>
                <a:cs typeface="Times New Roman" pitchFamily="18" charset="0"/>
              </a:rPr>
              <a:t>multiplierless</a:t>
            </a:r>
            <a:r>
              <a:rPr lang="en-IN" sz="2000" dirty="0" smtClean="0">
                <a:latin typeface="Times New Roman" pitchFamily="18" charset="0"/>
                <a:cs typeface="Times New Roman" pitchFamily="18" charset="0"/>
              </a:rPr>
              <a:t> DCT, the resulting error is kept under a predefined threshold when the approximate adders and </a:t>
            </a:r>
            <a:r>
              <a:rPr lang="en-IN" sz="2000" dirty="0" err="1" smtClean="0">
                <a:latin typeface="Times New Roman" pitchFamily="18" charset="0"/>
                <a:cs typeface="Times New Roman" pitchFamily="18" charset="0"/>
              </a:rPr>
              <a:t>subtractors</a:t>
            </a:r>
            <a:r>
              <a:rPr lang="en-IN" sz="2000" dirty="0" smtClean="0">
                <a:latin typeface="Times New Roman" pitchFamily="18" charset="0"/>
                <a:cs typeface="Times New Roman" pitchFamily="18" charset="0"/>
              </a:rPr>
              <a:t> are proposed in addition to common optimization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more radical approximations proposed with the development of the approximate computing paradigm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new method for optimization and approximation of the DCT block were successfully proposed, which were employed in the HEVC standard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developed and proposed approximation methods will be applied to other blocks of HEVC in the future works in order to find much more power trade-off/better quality.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international video compression standard called High Efficiency Video Coding (HEVC) is recently </a:t>
            </a:r>
            <a:r>
              <a:rPr lang="en-IN" sz="2000" dirty="0" smtClean="0">
                <a:latin typeface="Times New Roman" pitchFamily="18" charset="0"/>
                <a:cs typeface="Times New Roman" pitchFamily="18" charset="0"/>
              </a:rPr>
              <a:t>developed.</a:t>
            </a:r>
          </a:p>
          <a:p>
            <a:pPr algn="just">
              <a:lnSpc>
                <a:spcPct val="150000"/>
              </a:lnSpc>
            </a:pPr>
            <a:r>
              <a:rPr lang="en-IN" sz="2000" dirty="0" smtClean="0">
                <a:latin typeface="Times New Roman" pitchFamily="18" charset="0"/>
                <a:cs typeface="Times New Roman" pitchFamily="18" charset="0"/>
              </a:rPr>
              <a:t>After forward transform and quantization, most of the forward transformed and quantized high frequency coefficients in a TU become zero.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technique only calculates several predetermined low frequency coefficients of TUs, and it assumes that the remaining coefficients are zero.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techniques try to predict the blocks with zero forward transformed and quantized coefficients before DCT and quantization operations in the coding stage of an H.264 or HEVC encoder in order to avoid DCT and quantization operations.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Complexity Analysis of an HEVC Decoder Based on a Digital Signal Processor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Pescador, M. Chavarrias, M. J. Garrido, E. Juarez and C. Sanz,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HEVC is targeted to provide the same quality as H.264 at about half of the bit-rate and will replace soon to its predecessor in multimedia consumer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High Performance Deblocking Filter Hardware for High Efficiency Video Coding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Ozcan, Y. Adibelli and I. Hamzaoglu,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recently developed High Efficiency Video Coding (HEVC) international video compression standard uses adaptive </a:t>
                      </a:r>
                      <a:r>
                        <a:rPr lang="en-US" sz="2000" dirty="0" err="1">
                          <a:latin typeface="Times New Roman"/>
                          <a:ea typeface="Calibri"/>
                          <a:cs typeface="Latha"/>
                        </a:rPr>
                        <a:t>deblocking</a:t>
                      </a:r>
                      <a:r>
                        <a:rPr lang="en-US" sz="2000" dirty="0">
                          <a:latin typeface="Times New Roman"/>
                          <a:ea typeface="Calibri"/>
                          <a:cs typeface="Latha"/>
                        </a:rPr>
                        <a:t> filter for reducing blocking artifacts.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Computation and Energy Reduction Technique for HEVC Intra Mode Decision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Ozcan, E. Kalali, Y. Adibelli and I. Hamzaoglu,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High Efficiency Video Coding (HEVC) intra mode decision algorithm has very high computational complexity.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Low Energy HEVC Inverse Transform Hardware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Kalali, E. Ozcan, O. M. Yalcinkaya and I Hamzaoglu,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a low energy HEVC 2D inverse transform (IDCT and IDST) hardware for all TU sizes is also designed and implemented using </a:t>
                      </a:r>
                      <a:r>
                        <a:rPr lang="en-US" sz="2000" dirty="0" err="1">
                          <a:latin typeface="Times New Roman"/>
                          <a:ea typeface="Calibri"/>
                          <a:cs typeface="Latha"/>
                        </a:rPr>
                        <a:t>Verilog</a:t>
                      </a:r>
                      <a:r>
                        <a:rPr lang="en-US" sz="2000" dirty="0">
                          <a:latin typeface="Times New Roman"/>
                          <a:ea typeface="Calibri"/>
                          <a:cs typeface="Latha"/>
                        </a:rPr>
                        <a:t> HDL.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371600"/>
            <a:ext cx="7086600" cy="48005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novel computation and energy reduction technique for HEVC DCT for all TU sizes is proposed. The proposed technique reduced the computational complexity of HEVC DCT significantly at the expense of slight decrease in PSNR and slight increase in bit rate. In this paper, a low energy HEVC 2D DCT hardware for all TU sizes is also designed and implemented using </a:t>
            </a:r>
            <a:r>
              <a:rPr lang="en-IN" sz="2000" dirty="0" err="1" smtClean="0">
                <a:latin typeface="Times New Roman" pitchFamily="18" charset="0"/>
                <a:cs typeface="Times New Roman" pitchFamily="18" charset="0"/>
              </a:rPr>
              <a:t>Verilog</a:t>
            </a:r>
            <a:r>
              <a:rPr lang="en-IN" sz="2000" dirty="0" smtClean="0">
                <a:latin typeface="Times New Roman" pitchFamily="18" charset="0"/>
                <a:cs typeface="Times New Roman" pitchFamily="18" charset="0"/>
              </a:rPr>
              <a:t> HDL. The proposed hardware, in the worst case, can process 53 Ultra HD (7680x4320) video frames per second. The proposed technique reduced the energy consumption of this hardware up to 18.9%. Therefore, it can be used in portable consumer electronics products that require a real-time HEVC encoder.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1."ITU-T Rec. H.265 and ISO/IEC 23008-2 (HEVC), ITU-T and ISO/IEC", High Efficiency Video Coding, Apr. 2013</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M</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Pourazad</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Doutre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Azimi</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Nasiopoulos</a:t>
            </a:r>
            <a:r>
              <a:rPr lang="en-IN" sz="1600" dirty="0" smtClean="0">
                <a:latin typeface="Times New Roman" pitchFamily="18" charset="0"/>
                <a:cs typeface="Times New Roman" pitchFamily="18" charset="0"/>
              </a:rPr>
              <a:t>, "HEVC: The New Gold Standard for Video Compression", IEEE Consumer Electronics Magazine, July 2012</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Pescador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Chavarrias</a:t>
            </a:r>
            <a:r>
              <a:rPr lang="en-IN" sz="1600" dirty="0" smtClean="0">
                <a:latin typeface="Times New Roman" pitchFamily="18" charset="0"/>
                <a:cs typeface="Times New Roman" pitchFamily="18" charset="0"/>
              </a:rPr>
              <a:t>, M. J. </a:t>
            </a:r>
            <a:r>
              <a:rPr lang="en-IN" sz="1600" dirty="0" err="1" smtClean="0">
                <a:latin typeface="Times New Roman" pitchFamily="18" charset="0"/>
                <a:cs typeface="Times New Roman" pitchFamily="18" charset="0"/>
              </a:rPr>
              <a:t>Garrido</a:t>
            </a:r>
            <a:r>
              <a:rPr lang="en-IN" sz="1600" dirty="0" smtClean="0">
                <a:latin typeface="Times New Roman" pitchFamily="18" charset="0"/>
                <a:cs typeface="Times New Roman" pitchFamily="18" charset="0"/>
              </a:rPr>
              <a:t>, E. Juarez and C. </a:t>
            </a:r>
            <a:r>
              <a:rPr lang="en-IN" sz="1600" dirty="0" err="1" smtClean="0">
                <a:latin typeface="Times New Roman" pitchFamily="18" charset="0"/>
                <a:cs typeface="Times New Roman" pitchFamily="18" charset="0"/>
              </a:rPr>
              <a:t>Sanz</a:t>
            </a:r>
            <a:r>
              <a:rPr lang="en-IN" sz="1600" dirty="0" smtClean="0">
                <a:latin typeface="Times New Roman" pitchFamily="18" charset="0"/>
                <a:cs typeface="Times New Roman" pitchFamily="18" charset="0"/>
              </a:rPr>
              <a:t>, "Complexity Analysis of an HEVC Decoder Based on a Digital Signal Processor", IEEE Trans. on Consumer Electronics, vol. 59, no. 2, pp. 391-399, May 2013</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Ozcan</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Adibelli</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Hamzaoglu</a:t>
            </a:r>
            <a:r>
              <a:rPr lang="en-IN" sz="1600" dirty="0" smtClean="0">
                <a:latin typeface="Times New Roman" pitchFamily="18" charset="0"/>
                <a:cs typeface="Times New Roman" pitchFamily="18" charset="0"/>
              </a:rPr>
              <a:t>, "A High Performance </a:t>
            </a:r>
            <a:r>
              <a:rPr lang="en-IN" sz="1600" dirty="0" err="1" smtClean="0">
                <a:latin typeface="Times New Roman" pitchFamily="18" charset="0"/>
                <a:cs typeface="Times New Roman" pitchFamily="18" charset="0"/>
              </a:rPr>
              <a:t>Deblocking</a:t>
            </a:r>
            <a:r>
              <a:rPr lang="en-IN" sz="1600" dirty="0" smtClean="0">
                <a:latin typeface="Times New Roman" pitchFamily="18" charset="0"/>
                <a:cs typeface="Times New Roman" pitchFamily="18" charset="0"/>
              </a:rPr>
              <a:t> Filter Hardware for High </a:t>
            </a:r>
            <a:r>
              <a:rPr lang="en-IN" sz="1600" dirty="0" smtClean="0">
                <a:latin typeface="Times New Roman" pitchFamily="18" charset="0"/>
                <a:cs typeface="Times New Roman" pitchFamily="18" charset="0"/>
              </a:rPr>
              <a:t>Efficiency </a:t>
            </a:r>
            <a:r>
              <a:rPr lang="en-IN" sz="1600" dirty="0" smtClean="0">
                <a:latin typeface="Times New Roman" pitchFamily="18" charset="0"/>
                <a:cs typeface="Times New Roman" pitchFamily="18" charset="0"/>
              </a:rPr>
              <a:t>Video Coding", IEEE Trans. on Consumer Electronics, vol. 59, no. 3, pp. 714-720, Aug. 2013</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Ozcan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Kalali</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Adibelli</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Hamzaoglu</a:t>
            </a:r>
            <a:r>
              <a:rPr lang="en-IN" sz="1600" dirty="0" smtClean="0">
                <a:latin typeface="Times New Roman" pitchFamily="18" charset="0"/>
                <a:cs typeface="Times New Roman" pitchFamily="18" charset="0"/>
              </a:rPr>
              <a:t>, "A Computation and Energy Reduction Technique for HEVC Intra Mode Decision", IEEE Trans. on Consumer Electronics, vol. 60, no. 4, pp. 745-753, Nov. 2014.</a:t>
            </a:r>
          </a:p>
          <a:p>
            <a:pPr algn="just">
              <a:lnSpc>
                <a:spcPct val="150000"/>
              </a:lnSpc>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Kalali</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Ozcan</a:t>
            </a:r>
            <a:r>
              <a:rPr lang="en-IN" sz="1600" dirty="0" smtClean="0">
                <a:latin typeface="Times New Roman" pitchFamily="18" charset="0"/>
                <a:cs typeface="Times New Roman" pitchFamily="18" charset="0"/>
              </a:rPr>
              <a:t>, O. M. </a:t>
            </a:r>
            <a:r>
              <a:rPr lang="en-IN" sz="1600" dirty="0" err="1" smtClean="0">
                <a:latin typeface="Times New Roman" pitchFamily="18" charset="0"/>
                <a:cs typeface="Times New Roman" pitchFamily="18" charset="0"/>
              </a:rPr>
              <a:t>Yalcinkaya</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Hamzaoglu</a:t>
            </a:r>
            <a:r>
              <a:rPr lang="en-IN" sz="1600" dirty="0" smtClean="0">
                <a:latin typeface="Times New Roman" pitchFamily="18" charset="0"/>
                <a:cs typeface="Times New Roman" pitchFamily="18" charset="0"/>
              </a:rPr>
              <a:t>, "A Low Energy HEVC Inverse Transform Hardware", IEEE Trans. on Consumer Electronics, vol. 60, no. 4, pp. 754-761, Nov. 2014</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7.J. </a:t>
            </a:r>
            <a:r>
              <a:rPr lang="en-IN" sz="1600" dirty="0" err="1" smtClean="0">
                <a:latin typeface="Times New Roman" pitchFamily="18" charset="0"/>
                <a:cs typeface="Times New Roman" pitchFamily="18" charset="0"/>
              </a:rPr>
              <a:t>Vanne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Viitanen</a:t>
            </a:r>
            <a:r>
              <a:rPr lang="en-IN" sz="1600" dirty="0" smtClean="0">
                <a:latin typeface="Times New Roman" pitchFamily="18" charset="0"/>
                <a:cs typeface="Times New Roman" pitchFamily="18" charset="0"/>
              </a:rPr>
              <a:t>, T.D. </a:t>
            </a:r>
            <a:r>
              <a:rPr lang="en-IN" sz="1600" dirty="0" err="1" smtClean="0">
                <a:latin typeface="Times New Roman" pitchFamily="18" charset="0"/>
                <a:cs typeface="Times New Roman" pitchFamily="18" charset="0"/>
              </a:rPr>
              <a:t>Hämäläinen</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Hallapuro</a:t>
            </a:r>
            <a:r>
              <a:rPr lang="en-IN" sz="1600" dirty="0" smtClean="0">
                <a:latin typeface="Times New Roman" pitchFamily="18" charset="0"/>
                <a:cs typeface="Times New Roman" pitchFamily="18" charset="0"/>
              </a:rPr>
              <a:t>, "Comparative Rate-Distortion-Complexity Analysis of HEVC and AVC Video </a:t>
            </a:r>
            <a:r>
              <a:rPr lang="en-IN" sz="1600" dirty="0" err="1" smtClean="0">
                <a:latin typeface="Times New Roman" pitchFamily="18" charset="0"/>
                <a:cs typeface="Times New Roman" pitchFamily="18" charset="0"/>
              </a:rPr>
              <a:t>Codecs</a:t>
            </a:r>
            <a:r>
              <a:rPr lang="en-IN" sz="1600" dirty="0" smtClean="0">
                <a:latin typeface="Times New Roman" pitchFamily="18" charset="0"/>
                <a:cs typeface="Times New Roman" pitchFamily="18" charset="0"/>
              </a:rPr>
              <a:t>", IEEE Trans. on Circuits and Systems for Video Technology, vol. 22, no. 12, pp. 1885-1898, Dec. 2012</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hlinkClick r:id="rId2"/>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8.K. McCann, B. </a:t>
            </a:r>
            <a:r>
              <a:rPr lang="en-IN" sz="1600" dirty="0" err="1" smtClean="0">
                <a:latin typeface="Times New Roman" pitchFamily="18" charset="0"/>
                <a:cs typeface="Times New Roman" pitchFamily="18" charset="0"/>
              </a:rPr>
              <a:t>Bross</a:t>
            </a:r>
            <a:r>
              <a:rPr lang="en-IN" sz="1600" dirty="0" smtClean="0">
                <a:latin typeface="Times New Roman" pitchFamily="18" charset="0"/>
                <a:cs typeface="Times New Roman" pitchFamily="18" charset="0"/>
              </a:rPr>
              <a:t>, W.J. Han, I.K. Kim, K. Sugimoto and G. J. Sullivan, "High Efficiency Video Coding (HEVC) Test Model 15 (HM 15) Encoder Description", JCTVC-Q1002, June 2014</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9.Y. </a:t>
            </a:r>
            <a:r>
              <a:rPr lang="en-IN" sz="1600" dirty="0" err="1" smtClean="0">
                <a:latin typeface="Times New Roman" pitchFamily="18" charset="0"/>
                <a:cs typeface="Times New Roman" pitchFamily="18" charset="0"/>
              </a:rPr>
              <a:t>Voronenko</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Püschel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Multiplierless</a:t>
            </a:r>
            <a:r>
              <a:rPr lang="en-IN" sz="1600" dirty="0" smtClean="0">
                <a:latin typeface="Times New Roman" pitchFamily="18" charset="0"/>
                <a:cs typeface="Times New Roman" pitchFamily="18" charset="0"/>
              </a:rPr>
              <a:t> Constant Multiple Multiplication", ACM Trans. on Algorithms, vol. 3, no. 2, May 2007</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10.Y. H. Moon, G. Y. Kim and J. H. Kim, "An Improved Early Detection Algorithm for All-Zero Blocks in H.264 Video Encoding", IEEE Trans. on Circuits and Systems for Video Technology, vol. 15, no. 8, pp. 1053-1057, Aug. 2005.</a:t>
            </a: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1036</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Computation and Energy Reduction Technique for HEVC Discrete Cosine Transform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2022-02-08T10:23:29Z</dcterms:modified>
</cp:coreProperties>
</file>