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Low-Power ECG-Based Processor for Predicting Ventricular Arrhythmia</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6172200"/>
          </a:xfrm>
        </p:spPr>
        <p:txBody>
          <a:bodyPr>
            <a:noAutofit/>
          </a:bodyPr>
          <a:lstStyle/>
          <a:p>
            <a:pPr algn="just">
              <a:buNone/>
            </a:pPr>
            <a:r>
              <a:rPr lang="en-IN" sz="2000" dirty="0" smtClean="0">
                <a:latin typeface="Times New Roman" pitchFamily="18" charset="0"/>
                <a:cs typeface="Times New Roman" pitchFamily="18" charset="0"/>
              </a:rPr>
              <a:t>    This paper presents the design of a fully integrated electrocardiogram (ECG) signal processor (ESP) for the prediction of ventricular arrhythmia using a unique set of ECG features and a naive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classifier. Real-time and adaptive techniques for the detection and the delineation of the P-QRS-T waves were investigated to extract the </a:t>
            </a:r>
            <a:r>
              <a:rPr lang="en-IN" sz="2000" dirty="0" err="1" smtClean="0">
                <a:latin typeface="Times New Roman" pitchFamily="18" charset="0"/>
                <a:cs typeface="Times New Roman" pitchFamily="18" charset="0"/>
              </a:rPr>
              <a:t>fiducial</a:t>
            </a:r>
            <a:r>
              <a:rPr lang="en-IN" sz="2000" dirty="0" smtClean="0">
                <a:latin typeface="Times New Roman" pitchFamily="18" charset="0"/>
                <a:cs typeface="Times New Roman" pitchFamily="18" charset="0"/>
              </a:rPr>
              <a:t> points. Those techniques are robust to any variations in the ECG signal with high sensitivity and precision. Two databases of the heart signal recordings from the MIT </a:t>
            </a:r>
            <a:r>
              <a:rPr lang="en-IN" sz="2000" dirty="0" err="1" smtClean="0">
                <a:latin typeface="Times New Roman" pitchFamily="18" charset="0"/>
                <a:cs typeface="Times New Roman" pitchFamily="18" charset="0"/>
              </a:rPr>
              <a:t>PhysioNet</a:t>
            </a:r>
            <a:r>
              <a:rPr lang="en-IN" sz="2000" dirty="0" smtClean="0">
                <a:latin typeface="Times New Roman" pitchFamily="18" charset="0"/>
                <a:cs typeface="Times New Roman" pitchFamily="18" charset="0"/>
              </a:rPr>
              <a:t> and the American Heart Association were used as a validation set to evaluate the performance of the processor. Based on application-specified integrated circuit (ASIC) simulation results, the overall classification accuracy was found to be 86% on the out-of-sample validation data with 3-s window size. The architecture of the proposed ESP was implemented using 65-nm CMOS process. It occupied 0.112-mm2 area and consumed 2.78-µW power at an operating frequency of 10 kHz and from an operating voltage of 1 V. It is worth mentioning that the proposed ESP is the first ASIC implementation of an ECG-based processor that is used for the prediction of ventricular arrhythmia up to 3 h before the onset.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sequence of electrical activities are reflected into the ECG waveform, and therefore, temporal dependencies naturally exist in this waveform.</a:t>
            </a:r>
          </a:p>
          <a:p>
            <a:pPr algn="just">
              <a:lnSpc>
                <a:spcPct val="150000"/>
              </a:lnSpc>
            </a:pPr>
            <a:r>
              <a:rPr lang="en-IN" sz="2000" dirty="0" smtClean="0">
                <a:latin typeface="Times New Roman" pitchFamily="18" charset="0"/>
                <a:cs typeface="Times New Roman" pitchFamily="18" charset="0"/>
              </a:rPr>
              <a:t>LSTM solves this issue by allowing to forget according to the actual dependencies which exist in the problem.</a:t>
            </a:r>
          </a:p>
          <a:p>
            <a:pPr algn="just">
              <a:lnSpc>
                <a:spcPct val="150000"/>
              </a:lnSpc>
            </a:pPr>
            <a:r>
              <a:rPr lang="en-IN" sz="2000" dirty="0" smtClean="0">
                <a:latin typeface="Times New Roman" pitchFamily="18" charset="0"/>
                <a:cs typeface="Times New Roman" pitchFamily="18" charset="0"/>
              </a:rPr>
              <a:t>The first part, i.e., local data, is specific to the patient and is helpful in increasing the classification accuracy due to existing similarities among the heartbeats of every patient.</a:t>
            </a:r>
          </a:p>
          <a:p>
            <a:pPr algn="just">
              <a:lnSpc>
                <a:spcPct val="150000"/>
              </a:lnSpc>
            </a:pPr>
            <a:r>
              <a:rPr lang="en-IN" sz="2000" dirty="0" smtClean="0">
                <a:latin typeface="Times New Roman" pitchFamily="18" charset="0"/>
                <a:cs typeface="Times New Roman" pitchFamily="18" charset="0"/>
              </a:rPr>
              <a:t>This method cannot be applied to RNNs because of the existing temporal dependencies in the model, i.e., the feedback loops in which carry previous information through time.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Ventricular arrhythmia is an abnormal ECG rhythm and is responsible for 75%–85% of sudden deaths in persons with heart problems unless treated within seconds.</a:t>
            </a:r>
          </a:p>
          <a:p>
            <a:pPr algn="just">
              <a:lnSpc>
                <a:spcPct val="150000"/>
              </a:lnSpc>
            </a:pPr>
            <a:r>
              <a:rPr lang="en-IN" sz="2000" dirty="0" smtClean="0">
                <a:latin typeface="Times New Roman" pitchFamily="18" charset="0"/>
                <a:cs typeface="Times New Roman" pitchFamily="18" charset="0"/>
              </a:rPr>
              <a:t>The main benefit of such approach is that the impact of a person’s motion and his daily activities is dramatically reduced. </a:t>
            </a:r>
          </a:p>
          <a:p>
            <a:pPr algn="just">
              <a:lnSpc>
                <a:spcPct val="150000"/>
              </a:lnSpc>
            </a:pPr>
            <a:r>
              <a:rPr lang="en-IN" sz="2000" dirty="0" smtClean="0">
                <a:latin typeface="Times New Roman" pitchFamily="18" charset="0"/>
                <a:cs typeface="Times New Roman" pitchFamily="18" charset="0"/>
              </a:rPr>
              <a:t>The main disadvantage of the system is that it uses fixed search window with predefined size to locate S and T </a:t>
            </a:r>
            <a:r>
              <a:rPr lang="en-IN" sz="2000" dirty="0" err="1" smtClean="0">
                <a:latin typeface="Times New Roman" pitchFamily="18" charset="0"/>
                <a:cs typeface="Times New Roman" pitchFamily="18" charset="0"/>
              </a:rPr>
              <a:t>fiducial</a:t>
            </a:r>
            <a:r>
              <a:rPr lang="en-IN" sz="2000" dirty="0" smtClean="0">
                <a:latin typeface="Times New Roman" pitchFamily="18" charset="0"/>
                <a:cs typeface="Times New Roman" pitchFamily="18" charset="0"/>
              </a:rPr>
              <a:t> points, which is not suitable for real-time scenarios.</a:t>
            </a:r>
          </a:p>
          <a:p>
            <a:pPr algn="just">
              <a:lnSpc>
                <a:spcPct val="150000"/>
              </a:lnSpc>
            </a:pPr>
            <a:r>
              <a:rPr lang="en-IN" sz="2000" dirty="0" smtClean="0">
                <a:latin typeface="Times New Roman" pitchFamily="18" charset="0"/>
                <a:cs typeface="Times New Roman" pitchFamily="18" charset="0"/>
              </a:rPr>
              <a:t>This computationally intensive algorithm is designed for a different problem namely classifying ECG signals into rhythms such as Sinus and </a:t>
            </a:r>
            <a:r>
              <a:rPr lang="en-IN" sz="2000" dirty="0" err="1" smtClean="0">
                <a:latin typeface="Times New Roman" pitchFamily="18" charset="0"/>
                <a:cs typeface="Times New Roman" pitchFamily="18" charset="0"/>
              </a:rPr>
              <a:t>Bigeminy</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3810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To extract the features automatically and increase the heartbeat classification accuracy, deep-learning based algorithms including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and recurrent neural networks have recently been proposed.</a:t>
            </a:r>
          </a:p>
          <a:p>
            <a:pPr algn="just">
              <a:lnSpc>
                <a:spcPct val="150000"/>
              </a:lnSpc>
            </a:pPr>
            <a:r>
              <a:rPr lang="en-IN" sz="2000" dirty="0" smtClean="0">
                <a:latin typeface="Times New Roman" pitchFamily="18" charset="0"/>
                <a:cs typeface="Times New Roman" pitchFamily="18" charset="0"/>
              </a:rPr>
              <a:t>The proposed algorithm employs RNNs because the ECG waveform is naturally fit to be processed by this type of neural network.</a:t>
            </a:r>
          </a:p>
          <a:p>
            <a:pPr algn="just">
              <a:lnSpc>
                <a:spcPct val="150000"/>
              </a:lnSpc>
            </a:pPr>
            <a:r>
              <a:rPr lang="en-IN" sz="2000" dirty="0" smtClean="0">
                <a:latin typeface="Times New Roman" pitchFamily="18" charset="0"/>
                <a:cs typeface="Times New Roman" pitchFamily="18" charset="0"/>
              </a:rPr>
              <a:t>Our proposed algorithm is evaluated using the same ECG signals that were employed in the previous works that conform to this standard.</a:t>
            </a:r>
          </a:p>
          <a:p>
            <a:pPr algn="just">
              <a:lnSpc>
                <a:spcPct val="150000"/>
              </a:lnSpc>
            </a:pPr>
            <a:r>
              <a:rPr lang="en-IN" sz="2000" dirty="0" smtClean="0">
                <a:latin typeface="Times New Roman" pitchFamily="18" charset="0"/>
                <a:cs typeface="Times New Roman" pitchFamily="18" charset="0"/>
              </a:rPr>
              <a:t>In contrast, our proposed method is designed from ground up to be lightweight, and hence, meets timing requirements for continuous execution on wearable devices with limited processing capacity.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029200"/>
          </a:xfrm>
        </p:spPr>
        <p:txBody>
          <a:bodyPr>
            <a:normAutofit/>
          </a:bodyPr>
          <a:lstStyle/>
          <a:p>
            <a:pPr algn="just">
              <a:lnSpc>
                <a:spcPct val="150000"/>
              </a:lnSpc>
            </a:pPr>
            <a:r>
              <a:rPr lang="en-IN" sz="2000" dirty="0" smtClean="0">
                <a:latin typeface="Times New Roman" pitchFamily="18" charset="0"/>
                <a:cs typeface="Times New Roman" pitchFamily="18" charset="0"/>
              </a:rPr>
              <a:t>These methods have exhibited advantages in the detection of ventricular arrhythmia, they have some shortcomings.</a:t>
            </a:r>
          </a:p>
          <a:p>
            <a:pPr algn="just">
              <a:lnSpc>
                <a:spcPct val="150000"/>
              </a:lnSpc>
            </a:pPr>
            <a:r>
              <a:rPr lang="en-IN" sz="2000" dirty="0" smtClean="0">
                <a:latin typeface="Times New Roman" pitchFamily="18" charset="0"/>
                <a:cs typeface="Times New Roman" pitchFamily="18" charset="0"/>
              </a:rPr>
              <a:t>It was intended to investigate the performance of the system without introducing the strong biasing effect of a classifier.</a:t>
            </a:r>
          </a:p>
          <a:p>
            <a:pPr algn="just">
              <a:lnSpc>
                <a:spcPct val="150000"/>
              </a:lnSpc>
            </a:pPr>
            <a:r>
              <a:rPr lang="en-IN" sz="2000" dirty="0" smtClean="0">
                <a:latin typeface="Times New Roman" pitchFamily="18" charset="0"/>
                <a:cs typeface="Times New Roman" pitchFamily="18" charset="0"/>
              </a:rPr>
              <a:t>The system is verified to operate for different clock frequencies, and we have reported the performance for operating frequency ranging from 10 kHz up to 4 </a:t>
            </a:r>
            <a:r>
              <a:rPr lang="en-IN" sz="2000" dirty="0" err="1" smtClean="0">
                <a:latin typeface="Times New Roman" pitchFamily="18" charset="0"/>
                <a:cs typeface="Times New Roman" pitchFamily="18" charset="0"/>
              </a:rPr>
              <a:t>MHz.</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of the technique is highly accurate and satisfactory for advanced ECG feature extraction highlights the capability of the system to detect and delineate the ECG signal in different real-life scenarios.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96000"/>
        </p:xfrm>
        <a:graphic>
          <a:graphicData uri="http://schemas.openxmlformats.org/drawingml/2006/table">
            <a:tbl>
              <a:tblPr firstRow="1" bandRow="1">
                <a:tableStyleId>{5C22544A-7EE6-4342-B048-85BDC9FD1C3A}</a:tableStyleId>
              </a:tblPr>
              <a:tblGrid>
                <a:gridCol w="2622550"/>
                <a:gridCol w="2622550"/>
                <a:gridCol w="2622550"/>
              </a:tblGrid>
              <a:tr h="426355">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97644">
                <a:tc>
                  <a:txBody>
                    <a:bodyPr/>
                    <a:lstStyle/>
                    <a:p>
                      <a:pPr algn="just">
                        <a:lnSpc>
                          <a:spcPct val="150000"/>
                        </a:lnSpc>
                        <a:spcAft>
                          <a:spcPts val="500"/>
                        </a:spcAft>
                        <a:tabLst>
                          <a:tab pos="457200" algn="l"/>
                        </a:tabLst>
                      </a:pPr>
                      <a:r>
                        <a:rPr lang="en-US" sz="2000" dirty="0">
                          <a:latin typeface="Times New Roman"/>
                          <a:ea typeface="Calibri"/>
                          <a:cs typeface="Latha"/>
                        </a:rPr>
                        <a:t>Ventricular arrhythmias: State of the art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 Schleifer and K. Srivathsan,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12121"/>
                          </a:solidFill>
                          <a:latin typeface="Times New Roman"/>
                          <a:ea typeface="Calibri"/>
                          <a:cs typeface="Latha"/>
                        </a:rPr>
                        <a:t>The management of ventricular tachycardia and ventricular fibrillation in the cardiac intensive care unit can be complex. </a:t>
                      </a:r>
                      <a:endParaRPr lang="en-IN" sz="1600">
                        <a:latin typeface="Calibri"/>
                        <a:ea typeface="Calibri"/>
                        <a:cs typeface="Latha"/>
                      </a:endParaRPr>
                    </a:p>
                  </a:txBody>
                  <a:tcPr marL="68580" marR="68580" marT="0" marB="0"/>
                </a:tc>
              </a:tr>
              <a:tr h="2572001">
                <a:tc>
                  <a:txBody>
                    <a:bodyPr/>
                    <a:lstStyle/>
                    <a:p>
                      <a:pPr algn="just">
                        <a:lnSpc>
                          <a:spcPct val="150000"/>
                        </a:lnSpc>
                        <a:spcAft>
                          <a:spcPts val="500"/>
                        </a:spcAft>
                        <a:tabLst>
                          <a:tab pos="457200" algn="l"/>
                        </a:tabLst>
                      </a:pPr>
                      <a:r>
                        <a:rPr lang="en-US" sz="2000">
                          <a:latin typeface="Times New Roman"/>
                          <a:ea typeface="Calibri"/>
                          <a:cs typeface="Latha"/>
                        </a:rPr>
                        <a:t>Sudden cardiac death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P. Zipes and H. J. J. Wellens,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looks into the causes and methods of preventing SCD and at some of the Indian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Automatic classification of heartbeats using ECG morphology and heartbeat interval features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de Chazal, M. O’Dwyer, and R. B. Reilly,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method for the automatic processing of the electrocardiogram (ECG) for the classification of heartbeats is presented.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Detecting ventricular fibrillation by time-delay methods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Amann, R. Tratnig, and K. Unterkofler,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pivotal component in automated external defibrillators (AEDs) is the detection of ventricular fibrillation (VF) by means of appropriate detection algorithms.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524000"/>
            <a:ext cx="7010399" cy="4495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457200"/>
            <a:ext cx="7498080" cy="6248400"/>
          </a:xfrm>
        </p:spPr>
        <p:txBody>
          <a:bodyPr>
            <a:noAutofit/>
          </a:bodyPr>
          <a:lstStyle/>
          <a:p>
            <a:pPr algn="just">
              <a:buNone/>
            </a:pPr>
            <a:r>
              <a:rPr lang="en-IN" sz="1700" dirty="0" smtClean="0">
                <a:latin typeface="Times New Roman" pitchFamily="18" charset="0"/>
                <a:cs typeface="Times New Roman" pitchFamily="18" charset="0"/>
              </a:rPr>
              <a:t>     In this paper, a fully integrated digital ESP for the prediction of ventricular arrhythmia that combines a unique set of ECG features with naive </a:t>
            </a:r>
            <a:r>
              <a:rPr lang="en-IN" sz="1700" dirty="0" err="1" smtClean="0">
                <a:latin typeface="Times New Roman" pitchFamily="18" charset="0"/>
                <a:cs typeface="Times New Roman" pitchFamily="18" charset="0"/>
              </a:rPr>
              <a:t>Bayes</a:t>
            </a:r>
            <a:r>
              <a:rPr lang="en-IN" sz="1700" dirty="0" smtClean="0">
                <a:latin typeface="Times New Roman" pitchFamily="18" charset="0"/>
                <a:cs typeface="Times New Roman" pitchFamily="18" charset="0"/>
              </a:rPr>
              <a:t> was proposed. Real-time and adaptive techniques for the detection and delineation of the P-QRS-T waves were investigated and employed to extract the </a:t>
            </a:r>
            <a:r>
              <a:rPr lang="en-IN" sz="1700" dirty="0" err="1" smtClean="0">
                <a:latin typeface="Times New Roman" pitchFamily="18" charset="0"/>
                <a:cs typeface="Times New Roman" pitchFamily="18" charset="0"/>
              </a:rPr>
              <a:t>fiducial</a:t>
            </a:r>
            <a:r>
              <a:rPr lang="en-IN" sz="1700" dirty="0" smtClean="0">
                <a:latin typeface="Times New Roman" pitchFamily="18" charset="0"/>
                <a:cs typeface="Times New Roman" pitchFamily="18" charset="0"/>
              </a:rPr>
              <a:t> points. Furthermore, seven features that represent different intervals of the ECG signal were extracted and used as input to the naive </a:t>
            </a:r>
            <a:r>
              <a:rPr lang="en-IN" sz="1700" dirty="0" err="1" smtClean="0">
                <a:latin typeface="Times New Roman" pitchFamily="18" charset="0"/>
                <a:cs typeface="Times New Roman" pitchFamily="18" charset="0"/>
              </a:rPr>
              <a:t>Bayes</a:t>
            </a:r>
            <a:r>
              <a:rPr lang="en-IN" sz="1700" dirty="0" smtClean="0">
                <a:latin typeface="Times New Roman" pitchFamily="18" charset="0"/>
                <a:cs typeface="Times New Roman" pitchFamily="18" charset="0"/>
              </a:rPr>
              <a:t> to classify each heartbeat as normal or abnormal. The combination of these features has never been used in any previous detection or prediction system. The ESP was implemented using the state-of-the-art 65-nm technology, and based on the design constraints, it occupied an area of 0.112 mm2 and consumed a total power of 2.78 </a:t>
            </a:r>
            <a:r>
              <a:rPr lang="en-IN" sz="1700" dirty="0" err="1" smtClean="0">
                <a:latin typeface="Times New Roman" pitchFamily="18" charset="0"/>
                <a:cs typeface="Times New Roman" pitchFamily="18" charset="0"/>
              </a:rPr>
              <a:t>μW</a:t>
            </a:r>
            <a:r>
              <a:rPr lang="en-IN" sz="1700" dirty="0" smtClean="0">
                <a:latin typeface="Times New Roman" pitchFamily="18" charset="0"/>
                <a:cs typeface="Times New Roman" pitchFamily="18" charset="0"/>
              </a:rPr>
              <a:t>. Moreover, the proposed ESP achieved an outstanding capability of predicting the arrhythmia up to 3 h before the onset. A prediction accuracy of 86% was obtained on the out-of-sample validation data by tenfold cross validation with 3-s window size. The small area, low power, and high performance of the proposed ESP make it suitable for inclusion in system on chips targeting wearable mobile medical devices. The improvements that will be added to this design in the future could be summarized as follows. 1) Integrate multiple biomedical signals with the ECG, such as blood glucose, electroencephalograph, and electromyography. 2) Include a low-powered wireless transceiver module to transmit the biomedical signals. 3) Employ different filtering techniques to remove any type of noise that could be coupled with the ECG signal. 4) Employ a search-back mechanism in case of miss detection of any of the P-QRS-T waves. 5) Employ some power reduction techniques, such as clock and frequency scaling.</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W. </a:t>
            </a:r>
            <a:r>
              <a:rPr lang="en-IN" sz="1800" dirty="0" err="1" smtClean="0">
                <a:latin typeface="Times New Roman" pitchFamily="18" charset="0"/>
                <a:cs typeface="Times New Roman" pitchFamily="18" charset="0"/>
              </a:rPr>
              <a:t>Schleifer</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Srivathsan</a:t>
            </a:r>
            <a:r>
              <a:rPr lang="en-IN" sz="1800" dirty="0" smtClean="0">
                <a:latin typeface="Times New Roman" pitchFamily="18" charset="0"/>
                <a:cs typeface="Times New Roman" pitchFamily="18" charset="0"/>
              </a:rPr>
              <a:t>, “Ventricular arrhythmias: State of the art,” </a:t>
            </a:r>
            <a:r>
              <a:rPr lang="en-IN" sz="1800" dirty="0" err="1" smtClean="0">
                <a:latin typeface="Times New Roman" pitchFamily="18" charset="0"/>
                <a:cs typeface="Times New Roman" pitchFamily="18" charset="0"/>
              </a:rPr>
              <a:t>Cardiol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Clin</a:t>
            </a:r>
            <a:r>
              <a:rPr lang="en-IN" sz="1800" dirty="0" smtClean="0">
                <a:latin typeface="Times New Roman" pitchFamily="18" charset="0"/>
                <a:cs typeface="Times New Roman" pitchFamily="18" charset="0"/>
              </a:rPr>
              <a:t>., vol. 31, no. 4, pp. 595–605, 2013. </a:t>
            </a:r>
          </a:p>
          <a:p>
            <a:pPr algn="just">
              <a:lnSpc>
                <a:spcPct val="160000"/>
              </a:lnSpc>
            </a:pPr>
            <a:r>
              <a:rPr lang="en-IN" sz="1800" dirty="0" smtClean="0">
                <a:latin typeface="Times New Roman" pitchFamily="18" charset="0"/>
                <a:cs typeface="Times New Roman" pitchFamily="18" charset="0"/>
              </a:rPr>
              <a:t>[2] D. P. </a:t>
            </a:r>
            <a:r>
              <a:rPr lang="en-IN" sz="1800" dirty="0" err="1" smtClean="0">
                <a:latin typeface="Times New Roman" pitchFamily="18" charset="0"/>
                <a:cs typeface="Times New Roman" pitchFamily="18" charset="0"/>
              </a:rPr>
              <a:t>Zipes</a:t>
            </a:r>
            <a:r>
              <a:rPr lang="en-IN" sz="1800" dirty="0" smtClean="0">
                <a:latin typeface="Times New Roman" pitchFamily="18" charset="0"/>
                <a:cs typeface="Times New Roman" pitchFamily="18" charset="0"/>
              </a:rPr>
              <a:t> and H. J. J. </a:t>
            </a:r>
            <a:r>
              <a:rPr lang="en-IN" sz="1800" dirty="0" err="1" smtClean="0">
                <a:latin typeface="Times New Roman" pitchFamily="18" charset="0"/>
                <a:cs typeface="Times New Roman" pitchFamily="18" charset="0"/>
              </a:rPr>
              <a:t>Wellens</a:t>
            </a:r>
            <a:r>
              <a:rPr lang="en-IN" sz="1800" dirty="0" smtClean="0">
                <a:latin typeface="Times New Roman" pitchFamily="18" charset="0"/>
                <a:cs typeface="Times New Roman" pitchFamily="18" charset="0"/>
              </a:rPr>
              <a:t>, “Sudden cardiac death,” Circulation, vol. 98, no. 21, pp. 2334–2351, 1998. </a:t>
            </a:r>
          </a:p>
          <a:p>
            <a:pPr algn="just">
              <a:lnSpc>
                <a:spcPct val="160000"/>
              </a:lnSpc>
            </a:pPr>
            <a:r>
              <a:rPr lang="en-IN" sz="1800" dirty="0" smtClean="0">
                <a:latin typeface="Times New Roman" pitchFamily="18" charset="0"/>
                <a:cs typeface="Times New Roman" pitchFamily="18" charset="0"/>
              </a:rPr>
              <a:t>[3] C. J. Garratt, Mechanisms and Management of Cardiac Arrhythmias. London, U.K.: BMJ Books, 2001. </a:t>
            </a:r>
          </a:p>
          <a:p>
            <a:pPr algn="just">
              <a:lnSpc>
                <a:spcPct val="160000"/>
              </a:lnSpc>
            </a:pPr>
            <a:r>
              <a:rPr lang="en-IN" sz="1800" dirty="0" smtClean="0">
                <a:latin typeface="Times New Roman" pitchFamily="18" charset="0"/>
                <a:cs typeface="Times New Roman" pitchFamily="18" charset="0"/>
              </a:rPr>
              <a:t>[4] P. de </a:t>
            </a:r>
            <a:r>
              <a:rPr lang="en-IN" sz="1800" dirty="0" err="1" smtClean="0">
                <a:latin typeface="Times New Roman" pitchFamily="18" charset="0"/>
                <a:cs typeface="Times New Roman" pitchFamily="18" charset="0"/>
              </a:rPr>
              <a:t>Chazal</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O’Dwyer</a:t>
            </a:r>
            <a:r>
              <a:rPr lang="en-IN" sz="1800" dirty="0" smtClean="0">
                <a:latin typeface="Times New Roman" pitchFamily="18" charset="0"/>
                <a:cs typeface="Times New Roman" pitchFamily="18" charset="0"/>
              </a:rPr>
              <a:t>, and R. B. Reilly, “Automatic classification of heartbeats using ECG morphology and heartbeat interval features,” IEEE Trans. Biomed. Eng., vol. 51, no. 7, pp. 1196–1206, Jul. 2004. </a:t>
            </a:r>
          </a:p>
          <a:p>
            <a:pPr algn="just">
              <a:lnSpc>
                <a:spcPct val="160000"/>
              </a:lnSpc>
            </a:pPr>
            <a:r>
              <a:rPr lang="en-IN" sz="1800" dirty="0" smtClean="0">
                <a:latin typeface="Times New Roman" pitchFamily="18" charset="0"/>
                <a:cs typeface="Times New Roman" pitchFamily="18" charset="0"/>
              </a:rPr>
              <a:t>[5] A. </a:t>
            </a:r>
            <a:r>
              <a:rPr lang="en-IN" sz="1800" dirty="0" err="1" smtClean="0">
                <a:latin typeface="Times New Roman" pitchFamily="18" charset="0"/>
                <a:cs typeface="Times New Roman" pitchFamily="18" charset="0"/>
              </a:rPr>
              <a:t>Amann</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Tratnig</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Unterkofler</a:t>
            </a:r>
            <a:r>
              <a:rPr lang="en-IN" sz="1800" dirty="0" smtClean="0">
                <a:latin typeface="Times New Roman" pitchFamily="18" charset="0"/>
                <a:cs typeface="Times New Roman" pitchFamily="18" charset="0"/>
              </a:rPr>
              <a:t>, “Detecting ventricular fibrillation by time-delay methods,” IEEE Trans. Biomed. Eng., vol. 54, no. 1, pp. 174–177, Jan. 2007.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O. </a:t>
            </a:r>
            <a:r>
              <a:rPr lang="en-IN" sz="1600" dirty="0" err="1" smtClean="0">
                <a:latin typeface="Times New Roman" pitchFamily="18" charset="0"/>
                <a:cs typeface="Times New Roman" pitchFamily="18" charset="0"/>
              </a:rPr>
              <a:t>Sayadi</a:t>
            </a:r>
            <a:r>
              <a:rPr lang="en-IN" sz="1600" dirty="0" smtClean="0">
                <a:latin typeface="Times New Roman" pitchFamily="18" charset="0"/>
                <a:cs typeface="Times New Roman" pitchFamily="18" charset="0"/>
              </a:rPr>
              <a:t>, M. B. </a:t>
            </a:r>
            <a:r>
              <a:rPr lang="en-IN" sz="1600" dirty="0" err="1" smtClean="0">
                <a:latin typeface="Times New Roman" pitchFamily="18" charset="0"/>
                <a:cs typeface="Times New Roman" pitchFamily="18" charset="0"/>
              </a:rPr>
              <a:t>Shamsollahi</a:t>
            </a:r>
            <a:r>
              <a:rPr lang="en-IN" sz="1600" dirty="0" smtClean="0">
                <a:latin typeface="Times New Roman" pitchFamily="18" charset="0"/>
                <a:cs typeface="Times New Roman" pitchFamily="18" charset="0"/>
              </a:rPr>
              <a:t>, and G. D. Clifford, “Robust detection of premature ventricular contractions using a wave-based Bayesian framework,” IEEE Trans. Biomed. Eng., vol. 57, no. 2, pp. 353–362, Feb. 2010. </a:t>
            </a:r>
          </a:p>
          <a:p>
            <a:pPr algn="just">
              <a:lnSpc>
                <a:spcPct val="170000"/>
              </a:lnSpc>
            </a:pPr>
            <a:r>
              <a:rPr lang="en-IN" sz="1600" dirty="0" smtClean="0">
                <a:latin typeface="Times New Roman" pitchFamily="18" charset="0"/>
                <a:cs typeface="Times New Roman" pitchFamily="18" charset="0"/>
              </a:rPr>
              <a:t>[7] X.-S. Zhang, Y.-S. Zhu, N. V. </a:t>
            </a:r>
            <a:r>
              <a:rPr lang="en-IN" sz="1600" dirty="0" err="1" smtClean="0">
                <a:latin typeface="Times New Roman" pitchFamily="18" charset="0"/>
                <a:cs typeface="Times New Roman" pitchFamily="18" charset="0"/>
              </a:rPr>
              <a:t>Thakor</a:t>
            </a:r>
            <a:r>
              <a:rPr lang="en-IN" sz="1600" dirty="0" smtClean="0">
                <a:latin typeface="Times New Roman" pitchFamily="18" charset="0"/>
                <a:cs typeface="Times New Roman" pitchFamily="18" charset="0"/>
              </a:rPr>
              <a:t>, and Z.-Z. Wang, “Detecting ventricular tachycardia and fibrillation by complexity measure,” IEEE Trans. Biomed. Eng., vol. 46, no. 5, pp. 548–555, May 1999. </a:t>
            </a:r>
          </a:p>
          <a:p>
            <a:pPr algn="just">
              <a:lnSpc>
                <a:spcPct val="170000"/>
              </a:lnSpc>
            </a:pP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Pardey</a:t>
            </a:r>
            <a:r>
              <a:rPr lang="en-IN" sz="1600" dirty="0" smtClean="0">
                <a:latin typeface="Times New Roman" pitchFamily="18" charset="0"/>
                <a:cs typeface="Times New Roman" pitchFamily="18" charset="0"/>
              </a:rPr>
              <a:t>, “Detection of ventricular fibrillation by sequential hypothesis testing of binary sequences,” in Proc. IEEE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Cardiol</a:t>
            </a:r>
            <a:r>
              <a:rPr lang="en-IN" sz="1600" dirty="0" smtClean="0">
                <a:latin typeface="Times New Roman" pitchFamily="18" charset="0"/>
                <a:cs typeface="Times New Roman" pitchFamily="18" charset="0"/>
              </a:rPr>
              <a:t>., Sep./Oct. 2007, pp. 573–576. </a:t>
            </a:r>
          </a:p>
          <a:p>
            <a:pPr algn="just">
              <a:lnSpc>
                <a:spcPct val="170000"/>
              </a:lnSpc>
            </a:pPr>
            <a:r>
              <a:rPr lang="en-IN" sz="1600" dirty="0" smtClean="0">
                <a:latin typeface="Times New Roman" pitchFamily="18" charset="0"/>
                <a:cs typeface="Times New Roman" pitchFamily="18" charset="0"/>
              </a:rPr>
              <a:t>[9] Q. Li, C. </a:t>
            </a:r>
            <a:r>
              <a:rPr lang="en-IN" sz="1600" dirty="0" err="1" smtClean="0">
                <a:latin typeface="Times New Roman" pitchFamily="18" charset="0"/>
                <a:cs typeface="Times New Roman" pitchFamily="18" charset="0"/>
              </a:rPr>
              <a:t>Rajagopalan</a:t>
            </a:r>
            <a:r>
              <a:rPr lang="en-IN" sz="1600" dirty="0" smtClean="0">
                <a:latin typeface="Times New Roman" pitchFamily="18" charset="0"/>
                <a:cs typeface="Times New Roman" pitchFamily="18" charset="0"/>
              </a:rPr>
              <a:t>, and G. D. Clifford, “Ventricular fibrillation and tachycardia classification using a machine learning approach,” vol. 61, no. 3, pp. 1607–1613, Jun. 2013. </a:t>
            </a:r>
          </a:p>
          <a:p>
            <a:pPr algn="just">
              <a:lnSpc>
                <a:spcPct val="170000"/>
              </a:lnSpc>
            </a:pPr>
            <a:r>
              <a:rPr lang="en-IN" sz="1600" dirty="0" smtClean="0">
                <a:latin typeface="Times New Roman" pitchFamily="18" charset="0"/>
                <a:cs typeface="Times New Roman" pitchFamily="18" charset="0"/>
              </a:rPr>
              <a:t>[10] B.-Y. </a:t>
            </a:r>
            <a:r>
              <a:rPr lang="en-IN" sz="1600" dirty="0" err="1" smtClean="0">
                <a:latin typeface="Times New Roman" pitchFamily="18" charset="0"/>
                <a:cs typeface="Times New Roman" pitchFamily="18" charset="0"/>
              </a:rPr>
              <a:t>Shiu</a:t>
            </a:r>
            <a:r>
              <a:rPr lang="en-IN" sz="1600" dirty="0" smtClean="0">
                <a:latin typeface="Times New Roman" pitchFamily="18" charset="0"/>
                <a:cs typeface="Times New Roman" pitchFamily="18" charset="0"/>
              </a:rPr>
              <a:t>, S.-W. Wang, Y.-S. Chu, and T.-H. Tsai, “Low-power low-noise ECG acquisition system with </a:t>
            </a:r>
            <a:r>
              <a:rPr lang="en-IN" sz="1600" dirty="0" err="1" smtClean="0">
                <a:latin typeface="Times New Roman" pitchFamily="18" charset="0"/>
                <a:cs typeface="Times New Roman" pitchFamily="18" charset="0"/>
              </a:rPr>
              <a:t>dsp</a:t>
            </a:r>
            <a:r>
              <a:rPr lang="en-IN" sz="1600" dirty="0" smtClean="0">
                <a:latin typeface="Times New Roman" pitchFamily="18" charset="0"/>
                <a:cs typeface="Times New Roman" pitchFamily="18" charset="0"/>
              </a:rPr>
              <a:t> for heart disease identification,” in Proc. IEEE Biomed. Circuits Syst. Conf. (</a:t>
            </a:r>
            <a:r>
              <a:rPr lang="en-IN" sz="1600" dirty="0" err="1" smtClean="0">
                <a:latin typeface="Times New Roman" pitchFamily="18" charset="0"/>
                <a:cs typeface="Times New Roman" pitchFamily="18" charset="0"/>
              </a:rPr>
              <a:t>BioCAS</a:t>
            </a:r>
            <a:r>
              <a:rPr lang="en-IN" sz="1600" dirty="0" smtClean="0">
                <a:latin typeface="Times New Roman" pitchFamily="18" charset="0"/>
                <a:cs typeface="Times New Roman" pitchFamily="18" charset="0"/>
              </a:rPr>
              <a:t>), Oct./Nov. 2013, pp. 21–24.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1614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Low-Power ECG-Based Processor for Predicting Ventricular Arrhythmia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2022-02-07T14:00:58Z</dcterms:modified>
</cp:coreProperties>
</file>