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562600"/>
          </a:xfrm>
        </p:spPr>
        <p:txBody>
          <a:bodyPr>
            <a:normAutofit/>
          </a:bodyPr>
          <a:lstStyle/>
          <a:p>
            <a:pPr algn="ctr"/>
            <a:r>
              <a:rPr lang="en-IN" b="1" dirty="0" smtClean="0">
                <a:latin typeface="Times New Roman" pitchFamily="18" charset="0"/>
                <a:cs typeface="Times New Roman" pitchFamily="18" charset="0"/>
              </a:rPr>
              <a:t>High-Speed and Energy-Efficient Carry Skip Adder Operating Under a Wide Range of Supply Voltage Levels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334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6858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present a carry skip adder (CSKA) structure that has a higher speed yet lower energy consumption compared with the conventional one. The speed enhancement is achieved by applying concatenation and </a:t>
            </a:r>
            <a:r>
              <a:rPr lang="en-IN" sz="2000" dirty="0" err="1" smtClean="0">
                <a:latin typeface="Times New Roman" pitchFamily="18" charset="0"/>
                <a:cs typeface="Times New Roman" pitchFamily="18" charset="0"/>
              </a:rPr>
              <a:t>incrementation</a:t>
            </a:r>
            <a:r>
              <a:rPr lang="en-IN" sz="2000" dirty="0" smtClean="0">
                <a:latin typeface="Times New Roman" pitchFamily="18" charset="0"/>
                <a:cs typeface="Times New Roman" pitchFamily="18" charset="0"/>
              </a:rPr>
              <a:t> schemes to improve the efficiency of the conventional CSKA (</a:t>
            </a:r>
            <a:r>
              <a:rPr lang="en-IN" sz="2000" dirty="0" err="1" smtClean="0">
                <a:latin typeface="Times New Roman" pitchFamily="18" charset="0"/>
                <a:cs typeface="Times New Roman" pitchFamily="18" charset="0"/>
              </a:rPr>
              <a:t>Conv</a:t>
            </a:r>
            <a:r>
              <a:rPr lang="en-IN" sz="2000" dirty="0" smtClean="0">
                <a:latin typeface="Times New Roman" pitchFamily="18" charset="0"/>
                <a:cs typeface="Times New Roman" pitchFamily="18" charset="0"/>
              </a:rPr>
              <a:t>-CSKA) structure. In addition, instead of utilizing multiplexer logic, the proposed structure makes use of AND-OR-Invert (AOI) and OR-AND-Invert (OAI) compound gates for the skip logic. The structure may be realized with both fixed stage size and variable stage size styles, wherein the latter further improves the speed and energy parameters of the adder. Finally, a hybrid variable latency extension of the proposed structure, which lowers the power consumption without considerably impacting the speed, is presented.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68580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extension utilizes a modified parallel structure for increasing the slack time, and hence, enabling further voltage reduction. The </a:t>
            </a:r>
            <a:r>
              <a:rPr lang="en-IN" sz="2000" dirty="0" smtClean="0">
                <a:latin typeface="Times New Roman" pitchFamily="18" charset="0"/>
                <a:cs typeface="Times New Roman" pitchFamily="18" charset="0"/>
              </a:rPr>
              <a:t>proposed structures are assessed by comparing their speed, power, and energy parameters with those of other adders using a 45-nm static CMOS technology for a wide range of supply voltages. The results that are obtained using HSPICE simulations reveal, on average, 44% and 38% improvements in the delay and energy, respectively, compared with those of the </a:t>
            </a:r>
            <a:r>
              <a:rPr lang="en-IN" sz="2000" dirty="0" err="1" smtClean="0">
                <a:latin typeface="Times New Roman" pitchFamily="18" charset="0"/>
                <a:cs typeface="Times New Roman" pitchFamily="18" charset="0"/>
              </a:rPr>
              <a:t>Conv</a:t>
            </a:r>
            <a:r>
              <a:rPr lang="en-IN" sz="2000" dirty="0" smtClean="0">
                <a:latin typeface="Times New Roman" pitchFamily="18" charset="0"/>
                <a:cs typeface="Times New Roman" pitchFamily="18" charset="0"/>
              </a:rPr>
              <a:t>-CSKA. In addition, the power–delay product was the lowest among the structures considered in this paper, while its energy–delay product was almost the same as that of the </a:t>
            </a:r>
            <a:r>
              <a:rPr lang="en-IN" sz="2000" dirty="0" err="1" smtClean="0">
                <a:latin typeface="Times New Roman" pitchFamily="18" charset="0"/>
                <a:cs typeface="Times New Roman" pitchFamily="18" charset="0"/>
              </a:rPr>
              <a:t>Kogge</a:t>
            </a:r>
            <a:r>
              <a:rPr lang="en-IN" sz="2000" dirty="0" smtClean="0">
                <a:latin typeface="Times New Roman" pitchFamily="18" charset="0"/>
                <a:cs typeface="Times New Roman" pitchFamily="18" charset="0"/>
              </a:rPr>
              <a:t>–Stone parallel prefix adder with considerably smaller area and power consumption. Simulations on the proposed hybrid variable latency CSKA reveal reduction in the power consumption compared with the latest works in this field while having a reasonably high speed.</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system the multiplier is used which consumes more power. Instead of using this structure that consists of AND-OR-INVERTER (AOI) and OR-AND-INVERTER (OAI) is used for skip logic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existing CSKA has more delay and power consumption and some of the proposed methodologies uses some complex methodologies to achieve less delay and low power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originates from the fact that, in the </a:t>
            </a:r>
            <a:r>
              <a:rPr lang="en-IN" sz="2000" dirty="0" err="1" smtClean="0">
                <a:latin typeface="Times New Roman" pitchFamily="18" charset="0"/>
                <a:cs typeface="Times New Roman" pitchFamily="18" charset="0"/>
              </a:rPr>
              <a:t>Conv</a:t>
            </a:r>
            <a:r>
              <a:rPr lang="en-IN" sz="2000" dirty="0" smtClean="0">
                <a:latin typeface="Times New Roman" pitchFamily="18" charset="0"/>
                <a:cs typeface="Times New Roman" pitchFamily="18" charset="0"/>
              </a:rPr>
              <a:t>-CSKA, the skip logic (AOI or OAI compound gates) is not able to bypass the zero carry input until the zero carry input propagates from the corresponding RCA block.</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1054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problem, in the proposed structure, we have used an RCA block with a carry input of zero (using the concatenation approach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adjustment of the structure, based on the variable latency technique, which in turn lowers the power consumption without considerably impacting the CSKA speed, is also presented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impact of voltage scaling on the efficiency of the proposed CSKA structure (from the nominal supply voltage to the near-threshold voltage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CSKA configuration (i.e., the number of the FAs per stage) has a great impact on the speed of this type of </a:t>
            </a:r>
            <a:r>
              <a:rPr lang="en-IN" sz="2000" dirty="0" smtClean="0">
                <a:latin typeface="Times New Roman" pitchFamily="18" charset="0"/>
                <a:cs typeface="Times New Roman" pitchFamily="18" charset="0"/>
              </a:rPr>
              <a:t>adder.</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 static CMOS CSKA structure called CI-CSKA was proposed, which displays a higher speed and lower energy utilization compared with those of the conventional </a:t>
            </a:r>
            <a:r>
              <a:rPr lang="en-IN" sz="2000" dirty="0" smtClean="0">
                <a:latin typeface="Times New Roman" pitchFamily="18" charset="0"/>
                <a:cs typeface="Times New Roman" pitchFamily="18" charset="0"/>
              </a:rPr>
              <a:t>one.</a:t>
            </a:r>
          </a:p>
          <a:p>
            <a:pPr algn="just">
              <a:lnSpc>
                <a:spcPct val="150000"/>
              </a:lnSpc>
            </a:pPr>
            <a:r>
              <a:rPr lang="en-IN" sz="2000" dirty="0" smtClean="0">
                <a:latin typeface="Times New Roman" pitchFamily="18" charset="0"/>
                <a:cs typeface="Times New Roman" pitchFamily="18" charset="0"/>
              </a:rPr>
              <a:t>The efficiency of the proposed structure for both FSS and VSS was studied by comparing its power and delay with those of the </a:t>
            </a:r>
            <a:r>
              <a:rPr lang="en-IN" sz="2000" dirty="0" err="1" smtClean="0">
                <a:latin typeface="Times New Roman" pitchFamily="18" charset="0"/>
                <a:cs typeface="Times New Roman" pitchFamily="18" charset="0"/>
              </a:rPr>
              <a:t>Conv</a:t>
            </a:r>
            <a:r>
              <a:rPr lang="en-IN" sz="2000" dirty="0" smtClean="0">
                <a:latin typeface="Times New Roman" pitchFamily="18" charset="0"/>
                <a:cs typeface="Times New Roman" pitchFamily="18" charset="0"/>
              </a:rPr>
              <a:t>-CSKA, RCA, CIA, SQRT-CSLA, and KSA structures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hybrid variable latency augmentation of the proposed structure which brings down the power utilization without impressively affecting the speed is displayed.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proposed as a review to improve the efficiency power carry skip adder.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dependence of the power (and performance) on the supply voltage has been the motivation for design of circuits with the feature of dynamic voltage and frequency scaling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different types of the parallel prefix algorithms that lead to different PPA structures with different </a:t>
            </a:r>
            <a:r>
              <a:rPr lang="en-IN" sz="2000" dirty="0" smtClean="0">
                <a:latin typeface="Times New Roman" pitchFamily="18" charset="0"/>
                <a:cs typeface="Times New Roman" pitchFamily="18" charset="0"/>
              </a:rPr>
              <a:t>performances.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of the proposed hybrid variable latency CSKA structure is compared with those of some other variable latency adders, including </a:t>
            </a:r>
            <a:r>
              <a:rPr lang="en-IN" sz="2000" dirty="0" smtClean="0">
                <a:latin typeface="Times New Roman" pitchFamily="18" charset="0"/>
                <a:cs typeface="Times New Roman" pitchFamily="18" charset="0"/>
              </a:rPr>
              <a:t>RCA, C2SLA, </a:t>
            </a:r>
            <a:r>
              <a:rPr lang="en-IN" sz="2000" dirty="0" smtClean="0">
                <a:latin typeface="Times New Roman" pitchFamily="18" charset="0"/>
                <a:cs typeface="Times New Roman" pitchFamily="18" charset="0"/>
              </a:rPr>
              <a:t>and hybrid </a:t>
            </a:r>
            <a:r>
              <a:rPr lang="en-IN" sz="2000" dirty="0" smtClean="0">
                <a:latin typeface="Times New Roman" pitchFamily="18" charset="0"/>
                <a:cs typeface="Times New Roman" pitchFamily="18" charset="0"/>
              </a:rPr>
              <a:t>C2SLA.</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design strategy for constructing an efficient CSKA structure based on analytically expressions presented for the critical path delay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efficiency of this method for reducing the power consumption of the RCA structure has been demonstrated.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Energy–delay optimization of 64-bit carry-</a:t>
                      </a:r>
                      <a:r>
                        <a:rPr lang="en-US" sz="2000" dirty="0" err="1">
                          <a:latin typeface="Times New Roman"/>
                          <a:ea typeface="Calibri"/>
                          <a:cs typeface="Latha"/>
                        </a:rPr>
                        <a:t>lookahead</a:t>
                      </a:r>
                      <a:r>
                        <a:rPr lang="en-US" sz="2000" dirty="0">
                          <a:latin typeface="Times New Roman"/>
                          <a:ea typeface="Calibri"/>
                          <a:cs typeface="Latha"/>
                        </a:rPr>
                        <a:t> adders with a 240 </a:t>
                      </a:r>
                      <a:r>
                        <a:rPr lang="en-US" sz="2000" dirty="0" err="1">
                          <a:latin typeface="Times New Roman"/>
                          <a:ea typeface="Calibri"/>
                          <a:cs typeface="Latha"/>
                        </a:rPr>
                        <a:t>ps</a:t>
                      </a:r>
                      <a:r>
                        <a:rPr lang="en-US" sz="2000" dirty="0">
                          <a:latin typeface="Times New Roman"/>
                          <a:ea typeface="Calibri"/>
                          <a:cs typeface="Latha"/>
                        </a:rPr>
                        <a:t> 90 nm CMOS design example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Zlatanovici, S. Kao, and B. Nikolic,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methodology is applied to minimizing the delay of representative carry-lookahead adders under energy constraints.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4-GHz 300-mW 64-bit integer execution ALU with dual supply voltages in 90-nm CMOS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K. Mathew, M. A. Anders, B. Bloechel, T. Nguyen, R. K. Krishnamurthy, and S. Borkar,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lower- and upper-order 32-bit domains operate on separate off-chip supply voltages, enabling conditional turn-on/off of the 64-bit ALU mode operation and efficient power-performance optimization.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Comparison of high-performance VLSI adders in the energy-delay space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G. Oklobdzija, B. R. Zeydel, H. Q. Dao, S. Mathew, and R. Krishnamurthy,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we motivate the concept of comparing very large scale integration adders based on their energy-delay characteristics and present results of our estimation technique.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Low-power and area-efficient carry select adder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Ramkumar and H. M. Kittur,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proposed design has reduced area and power as compared with the regular SQRT CSLA with only a slight increase in the delay.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47800" y="1295400"/>
            <a:ext cx="7239000" cy="4953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304800"/>
            <a:ext cx="7498080" cy="6400800"/>
          </a:xfrm>
        </p:spPr>
        <p:txBody>
          <a:bodyPr>
            <a:noAutofit/>
          </a:bodyPr>
          <a:lstStyle/>
          <a:p>
            <a:pPr algn="just">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this paper, a static CMOS CSKA structure called CI-CSKA was proposed, which exhibits a higher speed and lower energy consumption compared with those of the conventional one. The speed enhancement was achieved by modifying the structure through the concatenation and </a:t>
            </a:r>
            <a:r>
              <a:rPr lang="en-IN" sz="1900" dirty="0" err="1" smtClean="0">
                <a:latin typeface="Times New Roman" pitchFamily="18" charset="0"/>
                <a:cs typeface="Times New Roman" pitchFamily="18" charset="0"/>
              </a:rPr>
              <a:t>incrementation</a:t>
            </a:r>
            <a:r>
              <a:rPr lang="en-IN" sz="1900" dirty="0" smtClean="0">
                <a:latin typeface="Times New Roman" pitchFamily="18" charset="0"/>
                <a:cs typeface="Times New Roman" pitchFamily="18" charset="0"/>
              </a:rPr>
              <a:t> techniques. In addition, AOI and OAI compound gates were exploited for the carry skip logics. The efficiency of the proposed structure for both FSS and VSS was studied by comparing its power and delay with those of the </a:t>
            </a:r>
            <a:r>
              <a:rPr lang="en-IN" sz="1900" dirty="0" err="1" smtClean="0">
                <a:latin typeface="Times New Roman" pitchFamily="18" charset="0"/>
                <a:cs typeface="Times New Roman" pitchFamily="18" charset="0"/>
              </a:rPr>
              <a:t>Conv</a:t>
            </a:r>
            <a:r>
              <a:rPr lang="en-IN" sz="1900" dirty="0" smtClean="0">
                <a:latin typeface="Times New Roman" pitchFamily="18" charset="0"/>
                <a:cs typeface="Times New Roman" pitchFamily="18" charset="0"/>
              </a:rPr>
              <a:t>-CSKA, RCA, CIA, SQRT-CSLA, and KSA structures. The results revealed considerably lower PDP for the VSS implementation of the CI-CSKA structure over a wide range of voltage from super-threshold to near threshold. The results also suggested the CI-CSKA structure as a very good adder for the applications where both the speed and energy consumption are critical. In addition, a hybrid variable latency extension of the structure was proposed. It exploited a modified parallel adder structure at the middle stage for increasing the slack time, which provided us with the opportunity for lowering the energy consumption by reducing the supply voltage. The efficacy of this structure was compared versus those of the variable latency RCA, C2SLA, and hybrid C2SLA structures. Again, the suggested structure showed the lowest delay and PDP making itself as a better candidate for high-speed low-energy applications.</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I. </a:t>
            </a:r>
            <a:r>
              <a:rPr lang="en-IN" sz="1600" dirty="0" err="1" smtClean="0">
                <a:latin typeface="Times New Roman" pitchFamily="18" charset="0"/>
                <a:cs typeface="Times New Roman" pitchFamily="18" charset="0"/>
              </a:rPr>
              <a:t>Koren</a:t>
            </a:r>
            <a:r>
              <a:rPr lang="en-IN" sz="1600" dirty="0" smtClean="0">
                <a:latin typeface="Times New Roman" pitchFamily="18" charset="0"/>
                <a:cs typeface="Times New Roman" pitchFamily="18" charset="0"/>
              </a:rPr>
              <a:t>, Computer Arithmetic Algorithms, 2nd ed. Natick, MA, USA: A K Peters, Ltd., 2002.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R. </a:t>
            </a:r>
            <a:r>
              <a:rPr lang="en-IN" sz="1600" dirty="0" err="1" smtClean="0">
                <a:latin typeface="Times New Roman" pitchFamily="18" charset="0"/>
                <a:cs typeface="Times New Roman" pitchFamily="18" charset="0"/>
              </a:rPr>
              <a:t>Zlatanovici</a:t>
            </a:r>
            <a:r>
              <a:rPr lang="en-IN" sz="1600" dirty="0" smtClean="0">
                <a:latin typeface="Times New Roman" pitchFamily="18" charset="0"/>
                <a:cs typeface="Times New Roman" pitchFamily="18" charset="0"/>
              </a:rPr>
              <a:t>, S. Kao, and B. </a:t>
            </a:r>
            <a:r>
              <a:rPr lang="en-IN" sz="1600" dirty="0" err="1" smtClean="0">
                <a:latin typeface="Times New Roman" pitchFamily="18" charset="0"/>
                <a:cs typeface="Times New Roman" pitchFamily="18" charset="0"/>
              </a:rPr>
              <a:t>Nikolic</a:t>
            </a:r>
            <a:r>
              <a:rPr lang="en-IN" sz="1600" dirty="0" smtClean="0">
                <a:latin typeface="Times New Roman" pitchFamily="18" charset="0"/>
                <a:cs typeface="Times New Roman" pitchFamily="18" charset="0"/>
              </a:rPr>
              <a:t>, “Energy–delay optimization of 64-bit carry-</a:t>
            </a:r>
            <a:r>
              <a:rPr lang="en-IN" sz="1600" dirty="0" err="1" smtClean="0">
                <a:latin typeface="Times New Roman" pitchFamily="18" charset="0"/>
                <a:cs typeface="Times New Roman" pitchFamily="18" charset="0"/>
              </a:rPr>
              <a:t>lookahead</a:t>
            </a:r>
            <a:r>
              <a:rPr lang="en-IN" sz="1600" dirty="0" smtClean="0">
                <a:latin typeface="Times New Roman" pitchFamily="18" charset="0"/>
                <a:cs typeface="Times New Roman" pitchFamily="18" charset="0"/>
              </a:rPr>
              <a:t> adders with a 240 </a:t>
            </a:r>
            <a:r>
              <a:rPr lang="en-IN" sz="1600" dirty="0" err="1" smtClean="0">
                <a:latin typeface="Times New Roman" pitchFamily="18" charset="0"/>
                <a:cs typeface="Times New Roman" pitchFamily="18" charset="0"/>
              </a:rPr>
              <a:t>ps</a:t>
            </a:r>
            <a:r>
              <a:rPr lang="en-IN" sz="1600" dirty="0" smtClean="0">
                <a:latin typeface="Times New Roman" pitchFamily="18" charset="0"/>
                <a:cs typeface="Times New Roman" pitchFamily="18" charset="0"/>
              </a:rPr>
              <a:t> 90 nm CMOS design example,” IEEE J. Solid-State Circuits, vol. 44, no. 2, pp. 569–583, Feb.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K. Mathew, M. A. Anders, B. </a:t>
            </a:r>
            <a:r>
              <a:rPr lang="en-IN" sz="1600" dirty="0" err="1" smtClean="0">
                <a:latin typeface="Times New Roman" pitchFamily="18" charset="0"/>
                <a:cs typeface="Times New Roman" pitchFamily="18" charset="0"/>
              </a:rPr>
              <a:t>Bloechel</a:t>
            </a:r>
            <a:r>
              <a:rPr lang="en-IN" sz="1600" dirty="0" smtClean="0">
                <a:latin typeface="Times New Roman" pitchFamily="18" charset="0"/>
                <a:cs typeface="Times New Roman" pitchFamily="18" charset="0"/>
              </a:rPr>
              <a:t>, T. Nguyen, R. K. Krishnamurthy, and S. </a:t>
            </a:r>
            <a:r>
              <a:rPr lang="en-IN" sz="1600" dirty="0" err="1" smtClean="0">
                <a:latin typeface="Times New Roman" pitchFamily="18" charset="0"/>
                <a:cs typeface="Times New Roman" pitchFamily="18" charset="0"/>
              </a:rPr>
              <a:t>Borkar</a:t>
            </a:r>
            <a:r>
              <a:rPr lang="en-IN" sz="1600" dirty="0" smtClean="0">
                <a:latin typeface="Times New Roman" pitchFamily="18" charset="0"/>
                <a:cs typeface="Times New Roman" pitchFamily="18" charset="0"/>
              </a:rPr>
              <a:t>, “A 4-GHz 300-mW 64-bit integer execution ALU with dual supply voltages in 90-nm CMOS,” IEEE J. Solid-State Circuits, vol. 40, no. 1, pp. 44–51, Jan. 2005.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V. G. </a:t>
            </a:r>
            <a:r>
              <a:rPr lang="en-IN" sz="1600" dirty="0" err="1" smtClean="0">
                <a:latin typeface="Times New Roman" pitchFamily="18" charset="0"/>
                <a:cs typeface="Times New Roman" pitchFamily="18" charset="0"/>
              </a:rPr>
              <a:t>Oklobdzija</a:t>
            </a:r>
            <a:r>
              <a:rPr lang="en-IN" sz="1600" dirty="0" smtClean="0">
                <a:latin typeface="Times New Roman" pitchFamily="18" charset="0"/>
                <a:cs typeface="Times New Roman" pitchFamily="18" charset="0"/>
              </a:rPr>
              <a:t>, B. R. </a:t>
            </a:r>
            <a:r>
              <a:rPr lang="en-IN" sz="1600" dirty="0" err="1" smtClean="0">
                <a:latin typeface="Times New Roman" pitchFamily="18" charset="0"/>
                <a:cs typeface="Times New Roman" pitchFamily="18" charset="0"/>
              </a:rPr>
              <a:t>Zeydel</a:t>
            </a:r>
            <a:r>
              <a:rPr lang="en-IN" sz="1600" dirty="0" smtClean="0">
                <a:latin typeface="Times New Roman" pitchFamily="18" charset="0"/>
                <a:cs typeface="Times New Roman" pitchFamily="18" charset="0"/>
              </a:rPr>
              <a:t>, H. Q. Dao, S. Mathew, and R. Krishnamurthy, “Comparison of high-performance VLSI adders in the energy-delay space,”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13, no. 6, pp. 754–758, Jun. 2005.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B. </a:t>
            </a:r>
            <a:r>
              <a:rPr lang="en-IN" sz="1600" dirty="0" err="1" smtClean="0">
                <a:latin typeface="Times New Roman" pitchFamily="18" charset="0"/>
                <a:cs typeface="Times New Roman" pitchFamily="18" charset="0"/>
              </a:rPr>
              <a:t>Ramkumar</a:t>
            </a:r>
            <a:r>
              <a:rPr lang="en-IN" sz="1600" dirty="0" smtClean="0">
                <a:latin typeface="Times New Roman" pitchFamily="18" charset="0"/>
                <a:cs typeface="Times New Roman" pitchFamily="18" charset="0"/>
              </a:rPr>
              <a:t> and H. M. </a:t>
            </a:r>
            <a:r>
              <a:rPr lang="en-IN" sz="1600" dirty="0" err="1" smtClean="0">
                <a:latin typeface="Times New Roman" pitchFamily="18" charset="0"/>
                <a:cs typeface="Times New Roman" pitchFamily="18" charset="0"/>
              </a:rPr>
              <a:t>Kittur</a:t>
            </a:r>
            <a:r>
              <a:rPr lang="en-IN" sz="1600" dirty="0" smtClean="0">
                <a:latin typeface="Times New Roman" pitchFamily="18" charset="0"/>
                <a:cs typeface="Times New Roman" pitchFamily="18" charset="0"/>
              </a:rPr>
              <a:t>, “Low-power and area-efficient carry select adder,”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20, no. 2, pp. 371–375, Feb. 2012.</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a:t>
            </a:r>
            <a:r>
              <a:rPr lang="en-IN" sz="1600" dirty="0" err="1" smtClean="0">
                <a:latin typeface="Times New Roman" pitchFamily="18" charset="0"/>
                <a:cs typeface="Times New Roman" pitchFamily="18" charset="0"/>
              </a:rPr>
              <a:t>Vratonjic</a:t>
            </a:r>
            <a:r>
              <a:rPr lang="en-IN" sz="1600" dirty="0" smtClean="0">
                <a:latin typeface="Times New Roman" pitchFamily="18" charset="0"/>
                <a:cs typeface="Times New Roman" pitchFamily="18" charset="0"/>
              </a:rPr>
              <a:t>, B. R. </a:t>
            </a:r>
            <a:r>
              <a:rPr lang="en-IN" sz="1600" dirty="0" err="1" smtClean="0">
                <a:latin typeface="Times New Roman" pitchFamily="18" charset="0"/>
                <a:cs typeface="Times New Roman" pitchFamily="18" charset="0"/>
              </a:rPr>
              <a:t>Zeydel</a:t>
            </a:r>
            <a:r>
              <a:rPr lang="en-IN" sz="1600" dirty="0" smtClean="0">
                <a:latin typeface="Times New Roman" pitchFamily="18" charset="0"/>
                <a:cs typeface="Times New Roman" pitchFamily="18" charset="0"/>
              </a:rPr>
              <a:t>, and V. G. </a:t>
            </a:r>
            <a:r>
              <a:rPr lang="en-IN" sz="1600" dirty="0" err="1" smtClean="0">
                <a:latin typeface="Times New Roman" pitchFamily="18" charset="0"/>
                <a:cs typeface="Times New Roman" pitchFamily="18" charset="0"/>
              </a:rPr>
              <a:t>Oklobdzija</a:t>
            </a:r>
            <a:r>
              <a:rPr lang="en-IN" sz="1600" dirty="0" smtClean="0">
                <a:latin typeface="Times New Roman" pitchFamily="18" charset="0"/>
                <a:cs typeface="Times New Roman" pitchFamily="18" charset="0"/>
              </a:rPr>
              <a:t>, “Low- and ultra low-power arithmetic units: Design and comparison,” in Proc. IEEE Int. Conf.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Design, VLSI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Process. (ICCD), Oct. 2005, pp. 249–252.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C. </a:t>
            </a:r>
            <a:r>
              <a:rPr lang="en-IN" sz="1600" dirty="0" err="1" smtClean="0">
                <a:latin typeface="Times New Roman" pitchFamily="18" charset="0"/>
                <a:cs typeface="Times New Roman" pitchFamily="18" charset="0"/>
              </a:rPr>
              <a:t>Nagendra</a:t>
            </a:r>
            <a:r>
              <a:rPr lang="en-IN" sz="1600" dirty="0" smtClean="0">
                <a:latin typeface="Times New Roman" pitchFamily="18" charset="0"/>
                <a:cs typeface="Times New Roman" pitchFamily="18" charset="0"/>
              </a:rPr>
              <a:t>, M. J. Irwin, and R. M. Owens, “Area-time-power tradeoffs in parallel adders,” IEEE Trans. Circuits Syst. II,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 Digit. Signal Process., vol. 43, no. 10, pp. 689–702, Oct. 1996.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Y. He and C.-H. Chang, “A power-delay efficient hybrid </a:t>
            </a:r>
            <a:r>
              <a:rPr lang="en-IN" sz="1600" dirty="0" err="1" smtClean="0">
                <a:latin typeface="Times New Roman" pitchFamily="18" charset="0"/>
                <a:cs typeface="Times New Roman" pitchFamily="18" charset="0"/>
              </a:rPr>
              <a:t>carrylookahead</a:t>
            </a:r>
            <a:r>
              <a:rPr lang="en-IN" sz="1600" dirty="0" smtClean="0">
                <a:latin typeface="Times New Roman" pitchFamily="18" charset="0"/>
                <a:cs typeface="Times New Roman" pitchFamily="18" charset="0"/>
              </a:rPr>
              <a:t>/carry-select based redundant binary to two’s complement converter,” IEEE Trans. Circuits Syst. I, Reg. Papers, vol. 55, no. 1, pp. 336–346, Feb. 2008.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C.-H. Chang, J. </a:t>
            </a:r>
            <a:r>
              <a:rPr lang="en-IN" sz="1600" dirty="0" err="1" smtClean="0">
                <a:latin typeface="Times New Roman" pitchFamily="18" charset="0"/>
                <a:cs typeface="Times New Roman" pitchFamily="18" charset="0"/>
              </a:rPr>
              <a:t>Gu</a:t>
            </a:r>
            <a:r>
              <a:rPr lang="en-IN" sz="1600" dirty="0" smtClean="0">
                <a:latin typeface="Times New Roman" pitchFamily="18" charset="0"/>
                <a:cs typeface="Times New Roman" pitchFamily="18" charset="0"/>
              </a:rPr>
              <a:t>, and M. Zhang, “A review of 0.18 </a:t>
            </a:r>
            <a:r>
              <a:rPr lang="el-GR" sz="1600" dirty="0" smtClean="0">
                <a:latin typeface="Times New Roman" pitchFamily="18" charset="0"/>
                <a:cs typeface="Times New Roman" pitchFamily="18" charset="0"/>
              </a:rPr>
              <a:t>μ</a:t>
            </a:r>
            <a:r>
              <a:rPr lang="en-IN" sz="1600" dirty="0" smtClean="0">
                <a:latin typeface="Times New Roman" pitchFamily="18" charset="0"/>
                <a:cs typeface="Times New Roman" pitchFamily="18" charset="0"/>
              </a:rPr>
              <a:t>m full adder performances for tree structured arithmetic circuits,”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13, no. 6, pp. 686–695, Jun. 2005.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D. </a:t>
            </a:r>
            <a:r>
              <a:rPr lang="en-IN" sz="1600" dirty="0" err="1" smtClean="0">
                <a:latin typeface="Times New Roman" pitchFamily="18" charset="0"/>
                <a:cs typeface="Times New Roman" pitchFamily="18" charset="0"/>
              </a:rPr>
              <a:t>Markovic</a:t>
            </a:r>
            <a:r>
              <a:rPr lang="en-IN" sz="1600" dirty="0" smtClean="0">
                <a:latin typeface="Times New Roman" pitchFamily="18" charset="0"/>
                <a:cs typeface="Times New Roman" pitchFamily="18" charset="0"/>
              </a:rPr>
              <a:t>, C. C. Wang, L. P. Alarcon, T.-T. Liu, and J. M. </a:t>
            </a:r>
            <a:r>
              <a:rPr lang="en-IN" sz="1600" dirty="0" err="1" smtClean="0">
                <a:latin typeface="Times New Roman" pitchFamily="18" charset="0"/>
                <a:cs typeface="Times New Roman" pitchFamily="18" charset="0"/>
              </a:rPr>
              <a:t>Rabaey</a:t>
            </a:r>
            <a:r>
              <a:rPr lang="en-IN" sz="1600" dirty="0" smtClean="0">
                <a:latin typeface="Times New Roman" pitchFamily="18" charset="0"/>
                <a:cs typeface="Times New Roman" pitchFamily="18" charset="0"/>
              </a:rPr>
              <a:t>, “Ultralow-power design in near-threshold region,” Proc. IEEE, vol. 98, no. 2, pp. 237–252, Feb. 2010.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1825</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High-Speed and Energy-Efficient Carry Skip Adder Operating Under a Wide Range of Supply Voltage Levels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2022-02-07T09:05:54Z</dcterms:modified>
</cp:coreProperties>
</file>