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rmAutofit/>
          </a:bodyPr>
          <a:lstStyle/>
          <a:p>
            <a:pPr algn="ctr"/>
            <a:r>
              <a:rPr lang="en-IN" b="1" dirty="0" smtClean="0">
                <a:latin typeface="Times New Roman" pitchFamily="18" charset="0"/>
                <a:cs typeface="Times New Roman" pitchFamily="18" charset="0"/>
              </a:rPr>
              <a:t>Graph-Based Transistor Network Generation Method for Super gate Design</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Transistor </a:t>
            </a:r>
            <a:r>
              <a:rPr lang="en-IN" sz="2000" dirty="0" smtClean="0">
                <a:latin typeface="Times New Roman" pitchFamily="18" charset="0"/>
                <a:cs typeface="Times New Roman" pitchFamily="18" charset="0"/>
              </a:rPr>
              <a:t>network optimization represents an effective way of improving VLSI circuits. This paper proposes a novel method to automatically generate networks with minimal transistor count, starting from an irredundant sum-of-products expression as the input. The method is able to deliver both series–parallel (SP) and non-SP switch arrangements, improving speed, power dissipation, and area of CMOS gates. Experimental results demonstrate expected gains in comparison with related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Existing graph-based methods, in turn, are able to provide the NSP solution, also with seven transistors.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there exist efficient heuristics to deal with the problem and to obtain acceptable orders in a reasonable CPU execution </a:t>
            </a:r>
            <a:r>
              <a:rPr lang="en-IN" sz="2000" dirty="0" smtClean="0">
                <a:latin typeface="Times New Roman" pitchFamily="18" charset="0"/>
                <a:cs typeface="Times New Roman" pitchFamily="18" charset="0"/>
              </a:rPr>
              <a:t>time.</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new transistors created during the duplications can be stored in the existing transistor list and no new structure is necessary to keep the modifications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existence of parasite elements (capacitances and resistances) impacts directly in the electrical signal propagation on the circuits.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transient on input signal, there will be a period in which both NMOS and PMOS transistor will conduct simultaneously, causing a current flow through the direct path existing between power supply and ground terminals.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are other parameters that impact circuit quality such as transistor sizing, layout compaction, and waveform of input stimuli</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drawback for generating this kind of network is that complementary series/parallel operations cannot be used to obtain the dual plane, since there are some transistors that are neither in series nor in parallel with others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disadvantages of </a:t>
            </a:r>
            <a:r>
              <a:rPr lang="en-IN" sz="2000" dirty="0" err="1" smtClean="0">
                <a:latin typeface="Times New Roman" pitchFamily="18" charset="0"/>
                <a:cs typeface="Times New Roman" pitchFamily="18" charset="0"/>
              </a:rPr>
              <a:t>fullcustom</a:t>
            </a:r>
            <a:r>
              <a:rPr lang="en-IN" sz="2000" dirty="0" smtClean="0">
                <a:latin typeface="Times New Roman" pitchFamily="18" charset="0"/>
                <a:cs typeface="Times New Roman" pitchFamily="18" charset="0"/>
              </a:rPr>
              <a:t> can include increased manufacturing and design time, and much higher skill requirements on the part of the design team.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disadvantage is that the constrained nature of the library, especially due to the limited number of cells, reduces the possibility of </a:t>
            </a:r>
            <a:r>
              <a:rPr lang="en-IN" sz="2000" dirty="0" err="1" smtClean="0">
                <a:latin typeface="Times New Roman" pitchFamily="18" charset="0"/>
                <a:cs typeface="Times New Roman" pitchFamily="18" charset="0"/>
              </a:rPr>
              <a:t>finetuning</a:t>
            </a:r>
            <a:r>
              <a:rPr lang="en-IN" sz="2000" dirty="0" smtClean="0">
                <a:latin typeface="Times New Roman" pitchFamily="18" charset="0"/>
                <a:cs typeface="Times New Roman" pitchFamily="18" charset="0"/>
              </a:rPr>
              <a:t> the design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starts from a sum-of products (SOP) form F and produces a reduced transistor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Vdd</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Gnd</a:t>
            </a:r>
            <a:r>
              <a:rPr lang="en-IN" sz="2000" dirty="0" smtClean="0">
                <a:latin typeface="Times New Roman" pitchFamily="18" charset="0"/>
                <a:cs typeface="Times New Roman" pitchFamily="18" charset="0"/>
              </a:rPr>
              <a:t> and Output nodes are kept as special vertices (this information is necessary in the proposed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important to notice that the solution proposed here does not generate transistor networks from an equation description, as it is done in state-of-the-art transistor networks generation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work proposed here concentrate at the cell level, and investigates more efficient area and delay methods to optimize transistor networks taking into account the length of chains and the overall transistor counts.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sense, one can consider the bounded solution when targeting performance or the unbounded solution for smaller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efficient algorithms to automatically generate optimized transistor networks are quite useful for designing digital integrated circuits (ICs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Even though previous steps are very efficient in finding logic sharing, there may still cubes not represented through any of the found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Switch based </a:t>
            </a:r>
            <a:r>
              <a:rPr lang="en-IN" sz="2000" dirty="0" smtClean="0">
                <a:latin typeface="Times New Roman" pitchFamily="18" charset="0"/>
                <a:cs typeface="Times New Roman" pitchFamily="18" charset="0"/>
              </a:rPr>
              <a:t>technologies, such as CMOS, </a:t>
            </a:r>
            <a:r>
              <a:rPr lang="en-IN" sz="2000" dirty="0" err="1" smtClean="0">
                <a:latin typeface="Times New Roman" pitchFamily="18" charset="0"/>
                <a:cs typeface="Times New Roman" pitchFamily="18" charset="0"/>
              </a:rPr>
              <a:t>FinFET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carbon </a:t>
            </a:r>
            <a:r>
              <a:rPr lang="en-IN" sz="2000" dirty="0" err="1" smtClean="0">
                <a:latin typeface="Times New Roman" pitchFamily="18" charset="0"/>
                <a:cs typeface="Times New Roman" pitchFamily="18" charset="0"/>
              </a:rPr>
              <a:t>nanotubes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can take advantage of such an improvement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transistor width is 64 nm while the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transistor width is defined using the PN ratio equals to two, in the inverter gate used as reference for the logical effort method.</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BDD decomposition for mixed CMOS/PTL logic circuit synthesis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Y.-T. Lai, Y.-C. Jiang, and H.-M. Chu,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propose a technique to construct a BDD whose nodes can be implemented by CMOS logic and pass-transistor logic (PTL) in a cell library.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Accurate total static leakage current estimation in transistor stacks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Al-Hertani, D. Al-Khalili, and C. Rozon,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the estimation phase, unit width GIDL and gate tunneling are estimated deterministically while </a:t>
                      </a:r>
                      <a:r>
                        <a:rPr lang="en-US" sz="2000" dirty="0" err="1">
                          <a:latin typeface="Times New Roman"/>
                          <a:ea typeface="Calibri"/>
                          <a:cs typeface="Latha"/>
                        </a:rPr>
                        <a:t>subthreshold</a:t>
                      </a:r>
                      <a:r>
                        <a:rPr lang="en-US" sz="2000" dirty="0">
                          <a:latin typeface="Times New Roman"/>
                          <a:ea typeface="Calibri"/>
                          <a:cs typeface="Latha"/>
                        </a:rPr>
                        <a:t> leakage is estimated using the pre-extracted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synthesis of dynamic circuits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J. Thorp, G. S. Yee, and C. M. Sechen,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Dynamic circuits are widely used in today's high-performance microprocessors for obtaining timing goals that are not possible using static CMOS circuits.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Transistor-level optimization of digital designs with flex cells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Roy, D. Bhattacharya, and V. Boppana,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quest to overcome the limitations of standard-cell-based design methods leads naturally to the creation of new design- and context-specific cells-designated flex cells-during the process of optimizing a given digital design.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524000"/>
            <a:ext cx="6705599" cy="4571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990600"/>
            <a:ext cx="7498080" cy="57150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described an efficient graph-based method to generate optimized transistor (switch) networks. Our approach generates more general arrangements than the usual SP associations. Experimental results demonstrated a significant reduction in the number of transistor needed to implement logic networks, when compared with the ones generated by existing related approaches. It is known that the transistor count minimization in CMOS gates may improve the performance, power dissipation, and area of digital ICs. In a general point-of-view, the proposed method produces efficient switch arrangements quite useful to be explored by different IC technologies based on switch </a:t>
            </a:r>
            <a:r>
              <a:rPr lang="en-IN" sz="2000" dirty="0" smtClean="0">
                <a:latin typeface="Times New Roman" pitchFamily="18" charset="0"/>
                <a:cs typeface="Times New Roman" pitchFamily="18" charset="0"/>
              </a:rPr>
              <a:t>theory.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[1] Y.-T. Lai, Y.-C. Jiang, and H.-M. Chu, “BDD decomposition for mixed CMOS/PTL logic circuit synthesis,” in Proc. IEEE Int.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Circuits Syst. (ISCAS), vol. 6. May 2005, pp. 5649–5652.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H. Al-</a:t>
            </a:r>
            <a:r>
              <a:rPr lang="en-IN" sz="1800" dirty="0" err="1" smtClean="0">
                <a:latin typeface="Times New Roman" pitchFamily="18" charset="0"/>
                <a:cs typeface="Times New Roman" pitchFamily="18" charset="0"/>
              </a:rPr>
              <a:t>Hertani</a:t>
            </a:r>
            <a:r>
              <a:rPr lang="en-IN" sz="1800" dirty="0" smtClean="0">
                <a:latin typeface="Times New Roman" pitchFamily="18" charset="0"/>
                <a:cs typeface="Times New Roman" pitchFamily="18" charset="0"/>
              </a:rPr>
              <a:t>, D. Al-</a:t>
            </a:r>
            <a:r>
              <a:rPr lang="en-IN" sz="1800" dirty="0" err="1" smtClean="0">
                <a:latin typeface="Times New Roman" pitchFamily="18" charset="0"/>
                <a:cs typeface="Times New Roman" pitchFamily="18" charset="0"/>
              </a:rPr>
              <a:t>Khalili</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Rozon</a:t>
            </a:r>
            <a:r>
              <a:rPr lang="en-IN" sz="1800" dirty="0" smtClean="0">
                <a:latin typeface="Times New Roman" pitchFamily="18" charset="0"/>
                <a:cs typeface="Times New Roman" pitchFamily="18" charset="0"/>
              </a:rPr>
              <a:t>, “Accurate total static leakage current estimation in transistor stacks,” in Proc. IEEE Int. Conf.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Syst. Appl., Mar. 2006, pp. 262–265.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T. J. Thorp, G. S. Yee, and C. M. </a:t>
            </a:r>
            <a:r>
              <a:rPr lang="en-IN" sz="1800" dirty="0" err="1" smtClean="0">
                <a:latin typeface="Times New Roman" pitchFamily="18" charset="0"/>
                <a:cs typeface="Times New Roman" pitchFamily="18" charset="0"/>
              </a:rPr>
              <a:t>Sechen</a:t>
            </a:r>
            <a:r>
              <a:rPr lang="en-IN" sz="1800" dirty="0" smtClean="0">
                <a:latin typeface="Times New Roman" pitchFamily="18" charset="0"/>
                <a:cs typeface="Times New Roman" pitchFamily="18" charset="0"/>
              </a:rPr>
              <a:t>, “Design and synthesis of dynamic circuits,” IEEE Trans. Very Large Scale </a:t>
            </a:r>
            <a:r>
              <a:rPr lang="en-IN" sz="1800" dirty="0" err="1" smtClean="0">
                <a:latin typeface="Times New Roman" pitchFamily="18" charset="0"/>
                <a:cs typeface="Times New Roman" pitchFamily="18" charset="0"/>
              </a:rPr>
              <a:t>Integr</a:t>
            </a:r>
            <a:r>
              <a:rPr lang="en-IN" sz="1800" dirty="0" smtClean="0">
                <a:latin typeface="Times New Roman" pitchFamily="18" charset="0"/>
                <a:cs typeface="Times New Roman" pitchFamily="18" charset="0"/>
              </a:rPr>
              <a:t>. (VLSI) Syst., vol. 11, no. 1, pp. 141–149, Feb. 2003.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 I. Reis and O. C. Andersen, “Library sizing,” U.S. Patent 8 015 517, Jun. 5,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R. Roy, D. Bhattacharya, and V. </a:t>
            </a:r>
            <a:r>
              <a:rPr lang="en-IN" sz="1800" dirty="0" err="1" smtClean="0">
                <a:latin typeface="Times New Roman" pitchFamily="18" charset="0"/>
                <a:cs typeface="Times New Roman" pitchFamily="18" charset="0"/>
              </a:rPr>
              <a:t>Boppana</a:t>
            </a:r>
            <a:r>
              <a:rPr lang="en-IN" sz="1800" dirty="0" smtClean="0">
                <a:latin typeface="Times New Roman" pitchFamily="18" charset="0"/>
                <a:cs typeface="Times New Roman" pitchFamily="18" charset="0"/>
              </a:rPr>
              <a:t>, “Transistor-level optimization of digital designs with flex cells,” Computer, vol. 38, no. 2, pp. 53–61, Feb. 2005.</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Rostami</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Mohanram</a:t>
            </a:r>
            <a:r>
              <a:rPr lang="en-IN" sz="1600" dirty="0" smtClean="0">
                <a:latin typeface="Times New Roman" pitchFamily="18" charset="0"/>
                <a:cs typeface="Times New Roman" pitchFamily="18" charset="0"/>
              </a:rPr>
              <a:t>, “Dual-</a:t>
            </a:r>
            <a:r>
              <a:rPr lang="en-IN" sz="1600" dirty="0" err="1" smtClean="0">
                <a:latin typeface="Times New Roman" pitchFamily="18" charset="0"/>
                <a:cs typeface="Times New Roman" pitchFamily="18" charset="0"/>
              </a:rPr>
              <a:t>vth</a:t>
            </a:r>
            <a:r>
              <a:rPr lang="en-IN" sz="1600" dirty="0" smtClean="0">
                <a:latin typeface="Times New Roman" pitchFamily="18" charset="0"/>
                <a:cs typeface="Times New Roman" pitchFamily="18" charset="0"/>
              </a:rPr>
              <a:t> independent-gate </a:t>
            </a:r>
            <a:r>
              <a:rPr lang="en-IN" sz="1600" dirty="0" err="1" smtClean="0">
                <a:latin typeface="Times New Roman" pitchFamily="18" charset="0"/>
                <a:cs typeface="Times New Roman" pitchFamily="18" charset="0"/>
              </a:rPr>
              <a:t>FinFETs</a:t>
            </a:r>
            <a:r>
              <a:rPr lang="en-IN" sz="1600" dirty="0" smtClean="0">
                <a:latin typeface="Times New Roman" pitchFamily="18" charset="0"/>
                <a:cs typeface="Times New Roman" pitchFamily="18" charset="0"/>
              </a:rPr>
              <a:t> for low power logic circuits,”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30, no. 3, pp. 337–349, Mar.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H. Ben-</a:t>
            </a:r>
            <a:r>
              <a:rPr lang="en-IN" sz="1600" dirty="0" err="1" smtClean="0">
                <a:latin typeface="Times New Roman" pitchFamily="18" charset="0"/>
                <a:cs typeface="Times New Roman" pitchFamily="18" charset="0"/>
              </a:rPr>
              <a:t>Jamaa</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Mohanram</a:t>
            </a:r>
            <a:r>
              <a:rPr lang="en-IN" sz="1600" dirty="0" smtClean="0">
                <a:latin typeface="Times New Roman" pitchFamily="18" charset="0"/>
                <a:cs typeface="Times New Roman" pitchFamily="18" charset="0"/>
              </a:rPr>
              <a:t>, and G. De </a:t>
            </a:r>
            <a:r>
              <a:rPr lang="en-IN" sz="1600" dirty="0" err="1" smtClean="0">
                <a:latin typeface="Times New Roman" pitchFamily="18" charset="0"/>
                <a:cs typeface="Times New Roman" pitchFamily="18" charset="0"/>
              </a:rPr>
              <a:t>Micheli</a:t>
            </a:r>
            <a:r>
              <a:rPr lang="en-IN" sz="1600" dirty="0" smtClean="0">
                <a:latin typeface="Times New Roman" pitchFamily="18" charset="0"/>
                <a:cs typeface="Times New Roman" pitchFamily="18" charset="0"/>
              </a:rPr>
              <a:t>, “An efficient gate library for </a:t>
            </a:r>
            <a:r>
              <a:rPr lang="en-IN" sz="1600" dirty="0" err="1" smtClean="0">
                <a:latin typeface="Times New Roman" pitchFamily="18" charset="0"/>
                <a:cs typeface="Times New Roman" pitchFamily="18" charset="0"/>
              </a:rPr>
              <a:t>ambipolar</a:t>
            </a:r>
            <a:r>
              <a:rPr lang="en-IN" sz="1600" dirty="0" smtClean="0">
                <a:latin typeface="Times New Roman" pitchFamily="18" charset="0"/>
                <a:cs typeface="Times New Roman" pitchFamily="18" charset="0"/>
              </a:rPr>
              <a:t> CNTFET logic,”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30, no. 2, pp. 242–255, Feb.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C. </a:t>
            </a:r>
            <a:r>
              <a:rPr lang="en-IN" sz="1600" dirty="0" err="1" smtClean="0">
                <a:latin typeface="Times New Roman" pitchFamily="18" charset="0"/>
                <a:cs typeface="Times New Roman" pitchFamily="18" charset="0"/>
              </a:rPr>
              <a:t>Golumbic</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Mintz</a:t>
            </a:r>
            <a:r>
              <a:rPr lang="en-IN" sz="1600" dirty="0" smtClean="0">
                <a:latin typeface="Times New Roman" pitchFamily="18" charset="0"/>
                <a:cs typeface="Times New Roman" pitchFamily="18" charset="0"/>
              </a:rPr>
              <a:t>, and U. </a:t>
            </a:r>
            <a:r>
              <a:rPr lang="en-IN" sz="1600" dirty="0" err="1" smtClean="0">
                <a:latin typeface="Times New Roman" pitchFamily="18" charset="0"/>
                <a:cs typeface="Times New Roman" pitchFamily="18" charset="0"/>
              </a:rPr>
              <a:t>Rotics</a:t>
            </a:r>
            <a:r>
              <a:rPr lang="en-IN" sz="1600" dirty="0" smtClean="0">
                <a:latin typeface="Times New Roman" pitchFamily="18" charset="0"/>
                <a:cs typeface="Times New Roman" pitchFamily="18" charset="0"/>
              </a:rPr>
              <a:t>, “An improvement on the complexity of factoring read-once Boolean functions,” Discrete Appl. Math., vol. 156, no. 10, pp. 1633–1636, May 2008</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E. M. </a:t>
            </a:r>
            <a:r>
              <a:rPr lang="en-IN" sz="1600" dirty="0" err="1" smtClean="0">
                <a:latin typeface="Times New Roman" pitchFamily="18" charset="0"/>
                <a:cs typeface="Times New Roman" pitchFamily="18" charset="0"/>
              </a:rPr>
              <a:t>Sentovich</a:t>
            </a:r>
            <a:r>
              <a:rPr lang="en-IN" sz="1600" dirty="0" smtClean="0">
                <a:latin typeface="Times New Roman" pitchFamily="18" charset="0"/>
                <a:cs typeface="Times New Roman" pitchFamily="18" charset="0"/>
              </a:rPr>
              <a:t> et al., “SIS: A system for sequential circuit synthesis,” Dept. Elect. Eng.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Sci., Univ. California, Berkeley, Berkeley, CA, USA, Tech. Rep. UCB/ERL M92/41, May 1992.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G. A. Martins, V. </a:t>
            </a:r>
            <a:r>
              <a:rPr lang="en-IN" sz="1600" dirty="0" err="1" smtClean="0">
                <a:latin typeface="Times New Roman" pitchFamily="18" charset="0"/>
                <a:cs typeface="Times New Roman" pitchFamily="18" charset="0"/>
              </a:rPr>
              <a:t>Callegaro</a:t>
            </a:r>
            <a:r>
              <a:rPr lang="en-IN" sz="1600" dirty="0" smtClean="0">
                <a:latin typeface="Times New Roman" pitchFamily="18" charset="0"/>
                <a:cs typeface="Times New Roman" pitchFamily="18" charset="0"/>
              </a:rPr>
              <a:t>, L. Machado, R. P. </a:t>
            </a:r>
            <a:r>
              <a:rPr lang="en-IN" sz="1600" dirty="0" err="1" smtClean="0">
                <a:latin typeface="Times New Roman" pitchFamily="18" charset="0"/>
                <a:cs typeface="Times New Roman" pitchFamily="18" charset="0"/>
              </a:rPr>
              <a:t>Ribas</a:t>
            </a:r>
            <a:r>
              <a:rPr lang="en-IN" sz="1600" dirty="0" smtClean="0">
                <a:latin typeface="Times New Roman" pitchFamily="18" charset="0"/>
                <a:cs typeface="Times New Roman" pitchFamily="18" charset="0"/>
              </a:rPr>
              <a:t>, and A. I. Reis, “Functional composition and applications,” in Int. Workshop Logic Synthesis Tech. Dig. (IWLS), Jun. 2012, pp. 1–8. [Online]. Available: http://www.inf.ufrgs.br/logics/</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1425</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Graph-Based Transistor Network Generation Method for Super gate Design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2022-02-07T09:54:02Z</dcterms:modified>
</cp:coreProperties>
</file>