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Flexible DSP Accelerator Architecture Exploiting Carry-Save Arithmetic</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Hardware </a:t>
            </a:r>
            <a:r>
              <a:rPr lang="en-IN" sz="2000" dirty="0" smtClean="0">
                <a:latin typeface="Times New Roman" pitchFamily="18" charset="0"/>
                <a:cs typeface="Times New Roman" pitchFamily="18" charset="0"/>
              </a:rPr>
              <a:t>acceleration has been proved an extremely promising implementation strategy for the digital signal processing (DSP) domain. Rather than adopting a monolithic application-specific integrated circuit design approach, in this brief, we present a novel accelerator architecture comprising flexible computational units that support the execution of a large set of operation templates found in DSP kernels. We differentiate from previous works on flexible accelerators by enabling computations to be aggressively performed with carry-save (CS) formatted data. Advanced arithmetic design concepts, i.e., recoding techniques, are utilized enabling CS optimizations to be performed in a larger scope than in previous approaches. Extensive experimental evaluations show that the proposed accelerator architecture delivers average gains of up to 61.91% in area-delay product and 54.43% in energy consumption compared with the state-of-art flexible </a:t>
            </a:r>
            <a:r>
              <a:rPr lang="en-IN" sz="2000" dirty="0" err="1" smtClean="0">
                <a:latin typeface="Times New Roman" pitchFamily="18" charset="0"/>
                <a:cs typeface="Times New Roman" pitchFamily="18" charset="0"/>
              </a:rPr>
              <a:t>datapaths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works on coarse-grained reconfigurable data paths mainly exploit architecture-level optimizations, e.g., increased instruction-level parallelism (ILP)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accelerator architecture comprises flexible computational units (FCUs), which enable the execution of a large set of operation templates found in DSP kernels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constraint of existing DSP systems is its inflexibility. The main focus of my work is to implement reconfigurable DSP functions.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astounding use methodology has been shown up by the hardware animating operator for the DSP space</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Design decisions on the accelerator’s </a:t>
            </a:r>
            <a:r>
              <a:rPr lang="en-IN" sz="2000" dirty="0" err="1" smtClean="0">
                <a:latin typeface="Times New Roman" pitchFamily="18" charset="0"/>
                <a:cs typeface="Times New Roman" pitchFamily="18" charset="0"/>
              </a:rPr>
              <a:t>datapath</a:t>
            </a:r>
            <a:r>
              <a:rPr lang="en-IN" sz="2000" dirty="0" smtClean="0">
                <a:latin typeface="Times New Roman" pitchFamily="18" charset="0"/>
                <a:cs typeface="Times New Roman" pitchFamily="18" charset="0"/>
              </a:rPr>
              <a:t> highly impact its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However, research </a:t>
            </a:r>
            <a:r>
              <a:rPr lang="en-IN" sz="2000" dirty="0" smtClean="0">
                <a:latin typeface="Times New Roman" pitchFamily="18" charset="0"/>
                <a:cs typeface="Times New Roman" pitchFamily="18" charset="0"/>
              </a:rPr>
              <a:t>activities have </a:t>
            </a:r>
            <a:r>
              <a:rPr lang="en-IN" sz="2000" dirty="0" smtClean="0">
                <a:latin typeface="Times New Roman" pitchFamily="18" charset="0"/>
                <a:cs typeface="Times New Roman" pitchFamily="18" charset="0"/>
              </a:rPr>
              <a:t>shown that the arithmetic optimizations at higher abstraction levels than the structural circuit one significantly impact on the </a:t>
            </a:r>
            <a:r>
              <a:rPr lang="en-IN" sz="2000" dirty="0" err="1" smtClean="0">
                <a:latin typeface="Times New Roman" pitchFamily="18" charset="0"/>
                <a:cs typeface="Times New Roman" pitchFamily="18" charset="0"/>
              </a:rPr>
              <a:t>datapath</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aforementioned CS optimization approaches have limited impact on DFGs dominated by multiplications, e.g., filtering DSP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experimentation targets to show that the scaling impact on the performance does not eliminate the benefits of using CS arithmetic.</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accelerator architecture delivers average gains in area-delay product and in energy consumption compared to state-of-art flexible </a:t>
            </a:r>
            <a:r>
              <a:rPr lang="en-IN" sz="2000" dirty="0" err="1" smtClean="0">
                <a:latin typeface="Times New Roman" pitchFamily="18" charset="0"/>
                <a:cs typeface="Times New Roman" pitchFamily="18" charset="0"/>
              </a:rPr>
              <a:t>datapaths</a:t>
            </a:r>
            <a:r>
              <a:rPr lang="en-IN" sz="2000" dirty="0" smtClean="0">
                <a:latin typeface="Times New Roman" pitchFamily="18" charset="0"/>
                <a:cs typeface="Times New Roman" pitchFamily="18" charset="0"/>
              </a:rPr>
              <a:t> , sustaining efficiency toward scaled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many different types of fast adder like carry skip adder( CSK ), carry-select adder( CSL) and carry-look-ahead adder( CLA) has been developed and also there are many low-power adder design techniques that have been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multiplier comprises a CS-to-MB module, which adopts a recently proposed technique to recode the 17-bit P ̽in its respective MB digits with minimal carry propagation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multirate</a:t>
            </a:r>
            <a:r>
              <a:rPr lang="en-IN" sz="2000" dirty="0" smtClean="0">
                <a:latin typeface="Times New Roman" pitchFamily="18" charset="0"/>
                <a:cs typeface="Times New Roman" pitchFamily="18" charset="0"/>
              </a:rPr>
              <a:t> processor exploits the features of this flexible </a:t>
            </a:r>
            <a:r>
              <a:rPr lang="en-IN" sz="2000" dirty="0" smtClean="0">
                <a:latin typeface="Times New Roman" pitchFamily="18" charset="0"/>
                <a:cs typeface="Times New Roman" pitchFamily="18" charset="0"/>
              </a:rPr>
              <a:t>ALU.</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researchers have proposed the use of domain-specific coarse-grained reconfigurable accelerators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increase ASICs’ flexibility without significantly compromising their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research activities </a:t>
            </a:r>
            <a:r>
              <a:rPr lang="en-IN" sz="2000" dirty="0" smtClean="0">
                <a:latin typeface="Times New Roman" pitchFamily="18" charset="0"/>
                <a:cs typeface="Times New Roman" pitchFamily="18" charset="0"/>
              </a:rPr>
              <a:t>have </a:t>
            </a:r>
            <a:r>
              <a:rPr lang="en-IN" sz="2000" dirty="0" smtClean="0">
                <a:latin typeface="Times New Roman" pitchFamily="18" charset="0"/>
                <a:cs typeface="Times New Roman" pitchFamily="18" charset="0"/>
              </a:rPr>
              <a:t>shown that the arithmetic optimizations at higher abstraction levels than the structural circuit one significantly impact on the </a:t>
            </a:r>
            <a:r>
              <a:rPr lang="en-IN" sz="2000" dirty="0" err="1" smtClean="0">
                <a:latin typeface="Times New Roman" pitchFamily="18" charset="0"/>
                <a:cs typeface="Times New Roman" pitchFamily="18" charset="0"/>
              </a:rPr>
              <a:t>datapath</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A CS to binary conversion is inserted before each operation that differs from addition/subtraction, e.g., multiplication, thus, allocating multiple CS to binary conversions that heavily degrades performance due to time-consuming carry </a:t>
            </a:r>
            <a:r>
              <a:rPr lang="en-IN" sz="2000" dirty="0" smtClean="0">
                <a:latin typeface="Times New Roman" pitchFamily="18" charset="0"/>
                <a:cs typeface="Times New Roman" pitchFamily="18" charset="0"/>
              </a:rPr>
              <a:t>propagations.</a:t>
            </a:r>
          </a:p>
          <a:p>
            <a:pPr algn="just">
              <a:lnSpc>
                <a:spcPct val="150000"/>
              </a:lnSpc>
            </a:pPr>
            <a:r>
              <a:rPr lang="en-IN" sz="2000" dirty="0" smtClean="0">
                <a:latin typeface="Times New Roman" pitchFamily="18" charset="0"/>
                <a:cs typeface="Times New Roman" pitchFamily="18" charset="0"/>
              </a:rPr>
              <a:t>Modern embedded systems target high-end application domains requiring efficient implementations of computationally intensive digital signal processing (DSP) functions.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flexible and energy-efficient coarse-grained reconfigurable architecture for mobile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M. Heysters, G. J. M. Smit, and E. Molenkamp,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focal point is the coarse-grained reconfigurable architecture of the Montium processing tile, which is designed to execute digital signal processing algorithms energy-efficiently.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ADRES: An architecture with tightly coupled VLIW processor and coarse-grained reconfigurable matrix</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Mei, S. Vernalde, D. Verkest, H. D. Man, and R. Lauwereins,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address this problem, we propose a novel architecture with tightly coupled very long instruction word (VLIW) processor and coarse-grained reconfigurable matrix.</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high-performance data path for synthesizing DSP kernels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D. Galanis, G. Theodoridis, S. Tragoudas, and C. E. Goutis,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414F"/>
                          </a:solidFill>
                          <a:latin typeface="Times New Roman"/>
                          <a:ea typeface="Calibri"/>
                          <a:cs typeface="Latha"/>
                        </a:rPr>
                        <a:t>Due to the universality and flexibility of the FCC, simple and efficient algorithms perform scheduling and binding of the data flow graph (DFG).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Automatic design of reconfigurable domain specific flexible cores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Compton and S. Hauck,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Reconfigurable hardware is ideal for use in systems-on-a-chip (</a:t>
                      </a:r>
                      <a:r>
                        <a:rPr lang="en-US" sz="2000" dirty="0" err="1">
                          <a:latin typeface="Times New Roman"/>
                          <a:ea typeface="Calibri"/>
                          <a:cs typeface="Latha"/>
                        </a:rPr>
                        <a:t>SoC</a:t>
                      </a:r>
                      <a:r>
                        <a:rPr lang="en-US" sz="2000" dirty="0">
                          <a:latin typeface="Times New Roman"/>
                          <a:ea typeface="Calibri"/>
                          <a:cs typeface="Latha"/>
                        </a:rPr>
                        <a:t>), as it provides both hardware-level performance and post-fabrication flexibility.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1" y="1371600"/>
            <a:ext cx="71628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brief, we introduced a flexible accelerator architecture that exploits the incorporation of CS arithmetic optimizations to enable fast chaining of additive and multiplicative operations. The proposed flexible accelerator architecture is able to operate on both conventional two’s complement and CS-formatted data operands, thus enabling high degrees of computational density to be achieved. Theoretical and experimental analyses have shown that the proposed solution forms an efficient design </a:t>
            </a:r>
            <a:r>
              <a:rPr lang="en-IN" dirty="0" err="1" smtClean="0">
                <a:latin typeface="Times New Roman" pitchFamily="18" charset="0"/>
                <a:cs typeface="Times New Roman" pitchFamily="18" charset="0"/>
              </a:rPr>
              <a:t>tradeoff</a:t>
            </a:r>
            <a:r>
              <a:rPr lang="en-IN" dirty="0" smtClean="0">
                <a:latin typeface="Times New Roman" pitchFamily="18" charset="0"/>
                <a:cs typeface="Times New Roman" pitchFamily="18" charset="0"/>
              </a:rPr>
              <a:t> point delivering optimized latency/area and energy implementations.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P. </a:t>
            </a:r>
            <a:r>
              <a:rPr lang="en-IN" sz="1600" dirty="0" err="1" smtClean="0">
                <a:latin typeface="Times New Roman" pitchFamily="18" charset="0"/>
                <a:cs typeface="Times New Roman" pitchFamily="18" charset="0"/>
              </a:rPr>
              <a:t>Ienne</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Leupers</a:t>
            </a:r>
            <a:r>
              <a:rPr lang="en-IN" sz="1600" dirty="0" smtClean="0">
                <a:latin typeface="Times New Roman" pitchFamily="18" charset="0"/>
                <a:cs typeface="Times New Roman" pitchFamily="18" charset="0"/>
              </a:rPr>
              <a:t>, Customizable Embedded Processors: Design Technologies and Applications. San Francisco, CA, USA: Morgan Kaufmann,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P. M. </a:t>
            </a:r>
            <a:r>
              <a:rPr lang="en-IN" sz="1600" dirty="0" err="1" smtClean="0">
                <a:latin typeface="Times New Roman" pitchFamily="18" charset="0"/>
                <a:cs typeface="Times New Roman" pitchFamily="18" charset="0"/>
              </a:rPr>
              <a:t>Heysters</a:t>
            </a:r>
            <a:r>
              <a:rPr lang="en-IN" sz="1600" dirty="0" smtClean="0">
                <a:latin typeface="Times New Roman" pitchFamily="18" charset="0"/>
                <a:cs typeface="Times New Roman" pitchFamily="18" charset="0"/>
              </a:rPr>
              <a:t>, G. J. M. </a:t>
            </a:r>
            <a:r>
              <a:rPr lang="en-IN" sz="1600" dirty="0" err="1" smtClean="0">
                <a:latin typeface="Times New Roman" pitchFamily="18" charset="0"/>
                <a:cs typeface="Times New Roman" pitchFamily="18" charset="0"/>
              </a:rPr>
              <a:t>Smit</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Molenkamp</a:t>
            </a:r>
            <a:r>
              <a:rPr lang="en-IN" sz="1600" dirty="0" smtClean="0">
                <a:latin typeface="Times New Roman" pitchFamily="18" charset="0"/>
                <a:cs typeface="Times New Roman" pitchFamily="18" charset="0"/>
              </a:rPr>
              <a:t>, “A flexible and energy-efficient coarse-grained reconfigurable architecture for mobile systems,” J. </a:t>
            </a:r>
            <a:r>
              <a:rPr lang="en-IN" sz="1600" dirty="0" err="1" smtClean="0">
                <a:latin typeface="Times New Roman" pitchFamily="18" charset="0"/>
                <a:cs typeface="Times New Roman" pitchFamily="18" charset="0"/>
              </a:rPr>
              <a:t>Supercomput</a:t>
            </a:r>
            <a:r>
              <a:rPr lang="en-IN" sz="1600" dirty="0" smtClean="0">
                <a:latin typeface="Times New Roman" pitchFamily="18" charset="0"/>
                <a:cs typeface="Times New Roman" pitchFamily="18" charset="0"/>
              </a:rPr>
              <a:t>., vol. 26, no. 3, pp. 283–308,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B. Mei, S. </a:t>
            </a:r>
            <a:r>
              <a:rPr lang="en-IN" sz="1600" dirty="0" err="1" smtClean="0">
                <a:latin typeface="Times New Roman" pitchFamily="18" charset="0"/>
                <a:cs typeface="Times New Roman" pitchFamily="18" charset="0"/>
              </a:rPr>
              <a:t>Vernalde</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Verkest</a:t>
            </a:r>
            <a:r>
              <a:rPr lang="en-IN" sz="1600" dirty="0" smtClean="0">
                <a:latin typeface="Times New Roman" pitchFamily="18" charset="0"/>
                <a:cs typeface="Times New Roman" pitchFamily="18" charset="0"/>
              </a:rPr>
              <a:t>, H. D. Man, and R. </a:t>
            </a:r>
            <a:r>
              <a:rPr lang="en-IN" sz="1600" dirty="0" err="1" smtClean="0">
                <a:latin typeface="Times New Roman" pitchFamily="18" charset="0"/>
                <a:cs typeface="Times New Roman" pitchFamily="18" charset="0"/>
              </a:rPr>
              <a:t>Lauwereins</a:t>
            </a:r>
            <a:r>
              <a:rPr lang="en-IN" sz="1600" dirty="0" smtClean="0">
                <a:latin typeface="Times New Roman" pitchFamily="18" charset="0"/>
                <a:cs typeface="Times New Roman" pitchFamily="18" charset="0"/>
              </a:rPr>
              <a:t>, “ADRES: An architecture with tightly coupled VLIW processor and coarse-grained reconfigurable matrix,” in Proc. 13th Int. Conf. Field Program. Logic Appl., vol. 2778. 2003, pp. 61–70.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D. </a:t>
            </a:r>
            <a:r>
              <a:rPr lang="en-IN" sz="1600" dirty="0" err="1" smtClean="0">
                <a:latin typeface="Times New Roman" pitchFamily="18" charset="0"/>
                <a:cs typeface="Times New Roman" pitchFamily="18" charset="0"/>
              </a:rPr>
              <a:t>Galanis</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Theodoridis</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Tragoudas</a:t>
            </a:r>
            <a:r>
              <a:rPr lang="en-IN" sz="1600" dirty="0" smtClean="0">
                <a:latin typeface="Times New Roman" pitchFamily="18" charset="0"/>
                <a:cs typeface="Times New Roman" pitchFamily="18" charset="0"/>
              </a:rPr>
              <a:t>, and C. E. </a:t>
            </a:r>
            <a:r>
              <a:rPr lang="en-IN" sz="1600" dirty="0" err="1" smtClean="0">
                <a:latin typeface="Times New Roman" pitchFamily="18" charset="0"/>
                <a:cs typeface="Times New Roman" pitchFamily="18" charset="0"/>
              </a:rPr>
              <a:t>Goutis</a:t>
            </a:r>
            <a:r>
              <a:rPr lang="en-IN" sz="1600" dirty="0" smtClean="0">
                <a:latin typeface="Times New Roman" pitchFamily="18" charset="0"/>
                <a:cs typeface="Times New Roman" pitchFamily="18" charset="0"/>
              </a:rPr>
              <a:t>, “A high-performance </a:t>
            </a:r>
            <a:r>
              <a:rPr lang="en-IN" sz="1600" dirty="0" smtClean="0">
                <a:latin typeface="Times New Roman" pitchFamily="18" charset="0"/>
                <a:cs typeface="Times New Roman" pitchFamily="18" charset="0"/>
              </a:rPr>
              <a:t>data </a:t>
            </a:r>
            <a:r>
              <a:rPr lang="en-IN" sz="1600" dirty="0" smtClean="0">
                <a:latin typeface="Times New Roman" pitchFamily="18" charset="0"/>
                <a:cs typeface="Times New Roman" pitchFamily="18" charset="0"/>
              </a:rPr>
              <a:t>path for synthesizing DSP kernels,”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25, no. 6, pp. 1154–1162, Jun.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K. Compton and S. Hauck, “Automatic design of reconfigurable </a:t>
            </a:r>
            <a:r>
              <a:rPr lang="en-IN" sz="1600" dirty="0" err="1" smtClean="0">
                <a:latin typeface="Times New Roman" pitchFamily="18" charset="0"/>
                <a:cs typeface="Times New Roman" pitchFamily="18" charset="0"/>
              </a:rPr>
              <a:t>domainspecific</a:t>
            </a:r>
            <a:r>
              <a:rPr lang="en-IN" sz="1600" dirty="0" smtClean="0">
                <a:latin typeface="Times New Roman" pitchFamily="18" charset="0"/>
                <a:cs typeface="Times New Roman" pitchFamily="18" charset="0"/>
              </a:rPr>
              <a:t> flexible cores,”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16, no. 5, pp. 493–503, May 2008.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Xydis, G. </a:t>
            </a:r>
            <a:r>
              <a:rPr lang="en-IN" sz="1600" dirty="0" err="1" smtClean="0">
                <a:latin typeface="Times New Roman" pitchFamily="18" charset="0"/>
                <a:cs typeface="Times New Roman" pitchFamily="18" charset="0"/>
              </a:rPr>
              <a:t>Economakos</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Pekmestzi</a:t>
            </a:r>
            <a:r>
              <a:rPr lang="en-IN" sz="1600" dirty="0" smtClean="0">
                <a:latin typeface="Times New Roman" pitchFamily="18" charset="0"/>
                <a:cs typeface="Times New Roman" pitchFamily="18" charset="0"/>
              </a:rPr>
              <a:t>, “Designing coarse-grain reconfigurable architectures by </a:t>
            </a:r>
            <a:r>
              <a:rPr lang="en-IN" sz="1600" dirty="0" err="1" smtClean="0">
                <a:latin typeface="Times New Roman" pitchFamily="18" charset="0"/>
                <a:cs typeface="Times New Roman" pitchFamily="18" charset="0"/>
              </a:rPr>
              <a:t>inlining</a:t>
            </a:r>
            <a:r>
              <a:rPr lang="en-IN" sz="1600" dirty="0" smtClean="0">
                <a:latin typeface="Times New Roman" pitchFamily="18" charset="0"/>
                <a:cs typeface="Times New Roman" pitchFamily="18" charset="0"/>
              </a:rPr>
              <a:t> flexibility into custom arithmetic data-paths,”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J., vol. 42, no. 4, pp. 486–503, Sep.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Xydis, G. </a:t>
            </a:r>
            <a:r>
              <a:rPr lang="en-IN" sz="1600" dirty="0" err="1" smtClean="0">
                <a:latin typeface="Times New Roman" pitchFamily="18" charset="0"/>
                <a:cs typeface="Times New Roman" pitchFamily="18" charset="0"/>
              </a:rPr>
              <a:t>Economakos</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Soudris</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Pekmestzi</a:t>
            </a:r>
            <a:r>
              <a:rPr lang="en-IN" sz="1600" dirty="0" smtClean="0">
                <a:latin typeface="Times New Roman" pitchFamily="18" charset="0"/>
                <a:cs typeface="Times New Roman" pitchFamily="18" charset="0"/>
              </a:rPr>
              <a:t>, “High performance and area efficient flexible DSP </a:t>
            </a:r>
            <a:r>
              <a:rPr lang="en-IN" sz="1600" dirty="0" err="1" smtClean="0">
                <a:latin typeface="Times New Roman" pitchFamily="18" charset="0"/>
                <a:cs typeface="Times New Roman" pitchFamily="18" charset="0"/>
              </a:rPr>
              <a:t>datapath</a:t>
            </a:r>
            <a:r>
              <a:rPr lang="en-IN" sz="1600" dirty="0" smtClean="0">
                <a:latin typeface="Times New Roman" pitchFamily="18" charset="0"/>
                <a:cs typeface="Times New Roman" pitchFamily="18" charset="0"/>
              </a:rPr>
              <a:t> synthesis,”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19, no. 3, pp. 429–442, Mar.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G. </a:t>
            </a:r>
            <a:r>
              <a:rPr lang="en-IN" sz="1600" dirty="0" err="1" smtClean="0">
                <a:latin typeface="Times New Roman" pitchFamily="18" charset="0"/>
                <a:cs typeface="Times New Roman" pitchFamily="18" charset="0"/>
              </a:rPr>
              <a:t>Ansaloni</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Bonzini</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Pozzi</a:t>
            </a:r>
            <a:r>
              <a:rPr lang="en-IN" sz="1600" dirty="0" smtClean="0">
                <a:latin typeface="Times New Roman" pitchFamily="18" charset="0"/>
                <a:cs typeface="Times New Roman" pitchFamily="18" charset="0"/>
              </a:rPr>
              <a:t>, “EGRA: A coarse grained reconfigurable architectural template,”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19, no. 6, pp. 1062–1074, Jun.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Stojilovic</a:t>
            </a:r>
            <a:r>
              <a:rPr lang="en-IN" sz="1600" dirty="0" smtClean="0">
                <a:latin typeface="Times New Roman" pitchFamily="18" charset="0"/>
                <a:cs typeface="Times New Roman" pitchFamily="18" charset="0"/>
              </a:rPr>
              <a:t>, D. Novo, L. </a:t>
            </a:r>
            <a:r>
              <a:rPr lang="en-IN" sz="1600" dirty="0" err="1" smtClean="0">
                <a:latin typeface="Times New Roman" pitchFamily="18" charset="0"/>
                <a:cs typeface="Times New Roman" pitchFamily="18" charset="0"/>
              </a:rPr>
              <a:t>Saranovac</a:t>
            </a:r>
            <a:r>
              <a:rPr lang="en-IN" sz="1600" dirty="0" smtClean="0">
                <a:latin typeface="Times New Roman" pitchFamily="18" charset="0"/>
                <a:cs typeface="Times New Roman" pitchFamily="18" charset="0"/>
              </a:rPr>
              <a:t>, P. Brisk, and P. </a:t>
            </a:r>
            <a:r>
              <a:rPr lang="en-IN" sz="1600" dirty="0" err="1" smtClean="0">
                <a:latin typeface="Times New Roman" pitchFamily="18" charset="0"/>
                <a:cs typeface="Times New Roman" pitchFamily="18" charset="0"/>
              </a:rPr>
              <a:t>Ienne</a:t>
            </a:r>
            <a:r>
              <a:rPr lang="en-IN" sz="1600" dirty="0" smtClean="0">
                <a:latin typeface="Times New Roman" pitchFamily="18" charset="0"/>
                <a:cs typeface="Times New Roman" pitchFamily="18" charset="0"/>
              </a:rPr>
              <a:t>, “Selective flexibility: Creating domain-specific reconfigurable arrays,”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32, no. 5, pp. 681–694, May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R. </a:t>
            </a:r>
            <a:r>
              <a:rPr lang="en-IN" sz="1600" dirty="0" err="1" smtClean="0">
                <a:latin typeface="Times New Roman" pitchFamily="18" charset="0"/>
                <a:cs typeface="Times New Roman" pitchFamily="18" charset="0"/>
              </a:rPr>
              <a:t>Kastner</a:t>
            </a:r>
            <a:r>
              <a:rPr lang="en-IN" sz="1600" dirty="0" smtClean="0">
                <a:latin typeface="Times New Roman" pitchFamily="18" charset="0"/>
                <a:cs typeface="Times New Roman" pitchFamily="18" charset="0"/>
              </a:rPr>
              <a:t>, A. Kaplan, S. O. </a:t>
            </a:r>
            <a:r>
              <a:rPr lang="en-IN" sz="1600" dirty="0" err="1" smtClean="0">
                <a:latin typeface="Times New Roman" pitchFamily="18" charset="0"/>
                <a:cs typeface="Times New Roman" pitchFamily="18" charset="0"/>
              </a:rPr>
              <a:t>Memik</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Bozorgzadeh</a:t>
            </a:r>
            <a:r>
              <a:rPr lang="en-IN" sz="1600" dirty="0" smtClean="0">
                <a:latin typeface="Times New Roman" pitchFamily="18" charset="0"/>
                <a:cs typeface="Times New Roman" pitchFamily="18" charset="0"/>
              </a:rPr>
              <a:t>, “Instruction generation for hybrid reconfigurable systems,” ACM Trans.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Electron. Syst., vol. 7, no. 4, pp. 605–627, Oct. 2002.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1408</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Flexible DSP Accelerator Architecture Exploiting Carry-Save Arithmetic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2022-02-07T11:28:39Z</dcterms:modified>
</cp:coreProperties>
</file>