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A New Parallel VLSI Architecture for Real-Time Electrical Capacitance Tomography</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228600"/>
            <a:ext cx="7498080" cy="6477000"/>
          </a:xfrm>
        </p:spPr>
        <p:txBody>
          <a:bodyPr>
            <a:noAutofit/>
          </a:bodyPr>
          <a:lstStyle/>
          <a:p>
            <a:pPr algn="just">
              <a:lnSpc>
                <a:spcPct val="150000"/>
              </a:lnSpc>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paper presents a fixed-point reconfigurable parallel VLSI hardware architecture for real-time Electrical Capacitance Tomography (ECT). It is modular and consists of a front-end module which performs precise capacitance measurements in a time multiplexed manner using Capacitance to Digital Converter (CDC) technique. Another FPGA module performs the inverse steps of the tomography algorithm. A dual port built-in memory banks store the sensitivity matrix, the actual value of the capacitances, and the actual image. A two dimensional (2D) core multiprocessing elements (PE) engine intercommunicates with these memory banks via parallel buses. A Hardware-software </a:t>
            </a:r>
            <a:r>
              <a:rPr lang="en-IN" sz="1900" dirty="0" err="1" smtClean="0">
                <a:latin typeface="Times New Roman" pitchFamily="18" charset="0"/>
                <a:cs typeface="Times New Roman" pitchFamily="18" charset="0"/>
              </a:rPr>
              <a:t>codesign</a:t>
            </a:r>
            <a:r>
              <a:rPr lang="en-IN" sz="1900" dirty="0" smtClean="0">
                <a:latin typeface="Times New Roman" pitchFamily="18" charset="0"/>
                <a:cs typeface="Times New Roman" pitchFamily="18" charset="0"/>
              </a:rPr>
              <a:t> methodology was conducted using commercially available tools in order to concurrently tune the algorithms and hardware parameters. </a:t>
            </a:r>
            <a:r>
              <a:rPr lang="en-IN" sz="1900" dirty="0" smtClean="0">
                <a:latin typeface="Times New Roman" pitchFamily="18" charset="0"/>
                <a:cs typeface="Times New Roman" pitchFamily="18" charset="0"/>
              </a:rPr>
              <a:t>Hence, the hardware was designed down to the bit-level in order to reduce both the hardware cost and power consumption, while satisfying real-time constraint.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14488" cy="6400800"/>
          </a:xfrm>
        </p:spPr>
        <p:txBody>
          <a:bodyPr>
            <a:noAutofit/>
          </a:bodyPr>
          <a:lstStyle/>
          <a:p>
            <a:pPr algn="just">
              <a:lnSpc>
                <a:spcPct val="150000"/>
              </a:lnSpc>
              <a:buNone/>
            </a:pPr>
            <a:r>
              <a:rPr lang="en-IN" sz="2000" dirty="0" smtClean="0">
                <a:latin typeface="Times New Roman" pitchFamily="18" charset="0"/>
                <a:cs typeface="Times New Roman" pitchFamily="18" charset="0"/>
              </a:rPr>
              <a:t>   Quantization errors were assessed against the image quality and bit-level simulations demonstrate the correctness of the design. Further simulations indicate that the proposed architecture achieves a speed-up of up to three orders of magnitude over the software version when the reconstruction algorithm runs on 2.53 GHZ-based Pentium processor or DSP </a:t>
            </a:r>
            <a:r>
              <a:rPr lang="en-IN" sz="2000" dirty="0" err="1" smtClean="0">
                <a:latin typeface="Times New Roman" pitchFamily="18" charset="0"/>
                <a:cs typeface="Times New Roman" pitchFamily="18" charset="0"/>
              </a:rPr>
              <a:t>Ti’s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Delphino</a:t>
            </a:r>
            <a:r>
              <a:rPr lang="en-IN" sz="2000" dirty="0" smtClean="0">
                <a:latin typeface="Times New Roman" pitchFamily="18" charset="0"/>
                <a:cs typeface="Times New Roman" pitchFamily="18" charset="0"/>
              </a:rPr>
              <a:t> TMS320F32837 processor. More specifically, a throughput of 17.241 </a:t>
            </a:r>
            <a:r>
              <a:rPr lang="en-IN" sz="2000" dirty="0" err="1" smtClean="0">
                <a:latin typeface="Times New Roman" pitchFamily="18" charset="0"/>
                <a:cs typeface="Times New Roman" pitchFamily="18" charset="0"/>
              </a:rPr>
              <a:t>Kframes</a:t>
            </a:r>
            <a:r>
              <a:rPr lang="en-IN" sz="2000" dirty="0" smtClean="0">
                <a:latin typeface="Times New Roman" pitchFamily="18" charset="0"/>
                <a:cs typeface="Times New Roman" pitchFamily="18" charset="0"/>
              </a:rPr>
              <a:t>/sec for both the Linear-Back Projection (LBP) and modified </a:t>
            </a:r>
            <a:r>
              <a:rPr lang="en-IN" sz="2000" dirty="0" err="1" smtClean="0">
                <a:latin typeface="Times New Roman" pitchFamily="18" charset="0"/>
                <a:cs typeface="Times New Roman" pitchFamily="18" charset="0"/>
              </a:rPr>
              <a:t>Landweber</a:t>
            </a:r>
            <a:r>
              <a:rPr lang="en-IN" sz="2000" dirty="0" smtClean="0">
                <a:latin typeface="Times New Roman" pitchFamily="18" charset="0"/>
                <a:cs typeface="Times New Roman" pitchFamily="18" charset="0"/>
              </a:rPr>
              <a:t> algorithms and 8.475 </a:t>
            </a:r>
            <a:r>
              <a:rPr lang="en-IN" sz="2000" dirty="0" err="1" smtClean="0">
                <a:latin typeface="Times New Roman" pitchFamily="18" charset="0"/>
                <a:cs typeface="Times New Roman" pitchFamily="18" charset="0"/>
              </a:rPr>
              <a:t>Kframes</a:t>
            </a:r>
            <a:r>
              <a:rPr lang="en-IN" sz="2000" dirty="0" smtClean="0">
                <a:latin typeface="Times New Roman" pitchFamily="18" charset="0"/>
                <a:cs typeface="Times New Roman" pitchFamily="18" charset="0"/>
              </a:rPr>
              <a:t>/sec for the </a:t>
            </a:r>
            <a:r>
              <a:rPr lang="en-IN" sz="2000" dirty="0" err="1" smtClean="0">
                <a:latin typeface="Times New Roman" pitchFamily="18" charset="0"/>
                <a:cs typeface="Times New Roman" pitchFamily="18" charset="0"/>
              </a:rPr>
              <a:t>Landweber</a:t>
            </a:r>
            <a:r>
              <a:rPr lang="en-IN" sz="2000" dirty="0" smtClean="0">
                <a:latin typeface="Times New Roman" pitchFamily="18" charset="0"/>
                <a:cs typeface="Times New Roman" pitchFamily="18" charset="0"/>
              </a:rPr>
              <a:t> algorithm with 200 iterations could be achieved. This performance was achieved using an array of [2×2] × [2×2] processing units. This satisfies the real-time constraint of many industrial applications. To the best of the authors’ knowledge, this is the first embedded system which explores the intrinsic parallelism which is available in modern FPGA for ECT tomography.</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Electrical Capacitance Tomography (ECT) is an effective technique to measure a process non-intrusively by reconstructing the 2D or 3D dielectric distribution of its different constituencies.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makes ECT a good candidate for several industrial applications such as two-phase flow monitoring, quality control in manufacturing industry, and corrosion detection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assessment process of biomedical EIT has been discussed and investigated through the impedance imaging of the existent substances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EIT is very useful in the diagnosis sector of pulmonary problems but there is the absence of compactness in the existing system.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a:t>
            </a:r>
            <a:r>
              <a:rPr lang="en-IN" sz="2000" dirty="0" smtClean="0">
                <a:latin typeface="Times New Roman" pitchFamily="18" charset="0"/>
                <a:cs typeface="Times New Roman" pitchFamily="18" charset="0"/>
              </a:rPr>
              <a:t>ne </a:t>
            </a:r>
            <a:r>
              <a:rPr lang="en-IN" sz="2000" dirty="0" smtClean="0">
                <a:latin typeface="Times New Roman" pitchFamily="18" charset="0"/>
                <a:cs typeface="Times New Roman" pitchFamily="18" charset="0"/>
              </a:rPr>
              <a:t>problem is that the circuits involved in driving the signal from the chip can limit the operating frequency of the device and therefore affect the accuracy of the capacitance readings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study was performed to compare three main methods for ECT forward problem modelling: sensitivity distribution, multiple linear regression (MLR) and electric field strength (ELS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ECT systems have proved to be successful due to their </a:t>
            </a:r>
            <a:r>
              <a:rPr lang="en-IN" sz="2000" dirty="0" smtClean="0">
                <a:latin typeface="Times New Roman" pitchFamily="18" charset="0"/>
                <a:cs typeface="Times New Roman" pitchFamily="18" charset="0"/>
              </a:rPr>
              <a:t>non invasiveness</a:t>
            </a:r>
            <a:r>
              <a:rPr lang="en-IN" sz="2000" dirty="0" smtClean="0">
                <a:latin typeface="Times New Roman" pitchFamily="18" charset="0"/>
                <a:cs typeface="Times New Roman" pitchFamily="18" charset="0"/>
              </a:rPr>
              <a:t>, there are several issues that hinder them from being completely </a:t>
            </a:r>
            <a:r>
              <a:rPr lang="en-IN" sz="2000" dirty="0" smtClean="0">
                <a:latin typeface="Times New Roman" pitchFamily="18" charset="0"/>
                <a:cs typeface="Times New Roman" pitchFamily="18" charset="0"/>
              </a:rPr>
              <a:t>reliable.</a:t>
            </a:r>
          </a:p>
          <a:p>
            <a:pPr algn="just">
              <a:lnSpc>
                <a:spcPct val="150000"/>
              </a:lnSpc>
            </a:pPr>
            <a:r>
              <a:rPr lang="en-IN" sz="2000" dirty="0" smtClean="0">
                <a:latin typeface="Times New Roman" pitchFamily="18" charset="0"/>
                <a:cs typeface="Times New Roman" pitchFamily="18" charset="0"/>
              </a:rPr>
              <a:t>One issue is the slow data acquisition time, where it can take several milliseconds to acquire the required data and convert it into a reconstructed image.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dedicated architecture for SPECT imaging using a scalable </a:t>
            </a:r>
            <a:r>
              <a:rPr lang="en-IN" sz="2000" dirty="0" err="1" smtClean="0">
                <a:latin typeface="Times New Roman" pitchFamily="18" charset="0"/>
                <a:cs typeface="Times New Roman" pitchFamily="18" charset="0"/>
              </a:rPr>
              <a:t>multicore</a:t>
            </a:r>
            <a:r>
              <a:rPr lang="en-IN" sz="2000" dirty="0" smtClean="0">
                <a:latin typeface="Times New Roman" pitchFamily="18" charset="0"/>
                <a:cs typeface="Times New Roman" pitchFamily="18" charset="0"/>
              </a:rPr>
              <a:t> on- Chip Architecture for on-chip communication was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Extensive simulations indicate that the proposed architecture achieves a speed-up of up to three orders of magnitude over the software version when the reconstruction algorithm runs on 2.53 GHZ-based Pentium processor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are only focus on processing unit for this proposed system with RGB format image processing.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parallel processing module is parallel like architecture which is composed of several similar adder/multiplier processing units.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relatively low performance of the system can be justified by the fact that the IMMs modules are mainly involved in data acquisition and electric current generation for the electrodes, rather than in the image reconstruction task itself</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compared to FPGA, their performance was lower because of the frequency and randomness of memory access which was off-chip.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reconstruction algorithms usually require significant computation time making dedicated hardware algorithms necessary to achieve real-time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The advantage of such decomposition is to let the hardware scalable to handle various bit widths operation, in addition to improve the overall throughput of the algorithm.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Review Article : Image Reconstruction Algorithms for Electrical Capacitance Tomography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Yang, WQ and Peng, Lihui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task of image reconstruction for ECT is to determine the permittivity distribution and hence material distribution over the cross-section from capacitance measurements.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Sensitivity Matrix Calculation for Fast 3-D Electrical Capacitance Tomography (ECT) of Flow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Marashdeh, Q. and Teixeira, F. 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Electrical capacitance tomography (ECT) is gaining increasing attention in industry for its potential in applications such as real-time imaging of multiphase flow systems.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Parallel Realization of the Linear Back Projection Algorithm for Capacitance Tomography Using TMS320C6701 Digital Signal Processor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F Garcia-Nocetti, J C Gamio,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work presents a high-performance parallel digital-signal-processor (DSP) architecture for the computation of the linear back-projection (LBP) image reconstruction algorithm used in electrical capacitance tomography.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Electrical impedance imaging system using FPGAs for flexibility and interoperability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Sohal1, H. Wi1, A. Lee, E. Je Woo1 and T. In Oh1,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Modern EIT systems require simultaneously operating multiple functions for flexibility, interoperability, and clinical applicability.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2050" name="Picture 2"/>
          <p:cNvPicPr>
            <a:picLocks noGrp="1" noChangeAspect="1" noChangeArrowheads="1"/>
          </p:cNvPicPr>
          <p:nvPr>
            <p:ph idx="1"/>
          </p:nvPr>
        </p:nvPicPr>
        <p:blipFill>
          <a:blip r:embed="rId2"/>
          <a:srcRect/>
          <a:stretch>
            <a:fillRect/>
          </a:stretch>
        </p:blipFill>
        <p:spPr bwMode="auto">
          <a:xfrm>
            <a:off x="1524000" y="1600200"/>
            <a:ext cx="7010399" cy="4495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533400"/>
            <a:ext cx="7498080" cy="6096000"/>
          </a:xfrm>
        </p:spPr>
        <p:txBody>
          <a:bodyPr>
            <a:noAutofit/>
          </a:bodyPr>
          <a:lstStyle/>
          <a:p>
            <a:pPr algn="just">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paper presented a VLSI implementation of the ECT algorithm using FPGA chip (</a:t>
            </a:r>
            <a:r>
              <a:rPr lang="en-IN" sz="1900" dirty="0" err="1" smtClean="0">
                <a:latin typeface="Times New Roman" pitchFamily="18" charset="0"/>
                <a:cs typeface="Times New Roman" pitchFamily="18" charset="0"/>
              </a:rPr>
              <a:t>Virtex</a:t>
            </a:r>
            <a:r>
              <a:rPr lang="en-IN" sz="1900" dirty="0" smtClean="0">
                <a:latin typeface="Times New Roman" pitchFamily="18" charset="0"/>
                <a:cs typeface="Times New Roman" pitchFamily="18" charset="0"/>
              </a:rPr>
              <a:t>-II XCV1500). An analysis of our implementation regarding the quantization effect caused by finite bit widths indicates that 18 - 24 bits are enough to generate less than 15 % relative error. The hardware explored the implicit parallelism for matrix multiplication. Its advantage is that it is flexible to accommodate various bit-widths and image sizes, in addition to consume less power since the most significant bits of the sensitivity matrix are usually equal zero. In order to achieve 1 pixel per clock cycle throughput, a new pipelined architecture was suggested. Extensive simulations indicate that the proposed architecture achieves a speed-up of up to three orders of magnitude over the software version when the reconstruction algorithm runs on 2.53 GHZ-based Pentium processor. More specifically, a throughput of 17.241 </a:t>
            </a:r>
            <a:r>
              <a:rPr lang="en-IN" sz="1900" dirty="0" err="1" smtClean="0">
                <a:latin typeface="Times New Roman" pitchFamily="18" charset="0"/>
                <a:cs typeface="Times New Roman" pitchFamily="18" charset="0"/>
              </a:rPr>
              <a:t>Kframes</a:t>
            </a:r>
            <a:r>
              <a:rPr lang="en-IN" sz="1900" dirty="0" smtClean="0">
                <a:latin typeface="Times New Roman" pitchFamily="18" charset="0"/>
                <a:cs typeface="Times New Roman" pitchFamily="18" charset="0"/>
              </a:rPr>
              <a:t>/sec for both the Linear-Back Projection (LBP) and modified </a:t>
            </a:r>
            <a:r>
              <a:rPr lang="en-IN" sz="1900" dirty="0" err="1" smtClean="0">
                <a:latin typeface="Times New Roman" pitchFamily="18" charset="0"/>
                <a:cs typeface="Times New Roman" pitchFamily="18" charset="0"/>
              </a:rPr>
              <a:t>Landweber</a:t>
            </a:r>
            <a:r>
              <a:rPr lang="en-IN" sz="1900" dirty="0" smtClean="0">
                <a:latin typeface="Times New Roman" pitchFamily="18" charset="0"/>
                <a:cs typeface="Times New Roman" pitchFamily="18" charset="0"/>
              </a:rPr>
              <a:t> algorithms and 8.475 </a:t>
            </a:r>
            <a:r>
              <a:rPr lang="en-IN" sz="1900" dirty="0" err="1" smtClean="0">
                <a:latin typeface="Times New Roman" pitchFamily="18" charset="0"/>
                <a:cs typeface="Times New Roman" pitchFamily="18" charset="0"/>
              </a:rPr>
              <a:t>Kframes</a:t>
            </a:r>
            <a:r>
              <a:rPr lang="en-IN" sz="1900" dirty="0" smtClean="0">
                <a:latin typeface="Times New Roman" pitchFamily="18" charset="0"/>
                <a:cs typeface="Times New Roman" pitchFamily="18" charset="0"/>
              </a:rPr>
              <a:t>/sec for the </a:t>
            </a:r>
            <a:r>
              <a:rPr lang="en-IN" sz="1900" dirty="0" err="1" smtClean="0">
                <a:latin typeface="Times New Roman" pitchFamily="18" charset="0"/>
                <a:cs typeface="Times New Roman" pitchFamily="18" charset="0"/>
              </a:rPr>
              <a:t>Landweber</a:t>
            </a:r>
            <a:r>
              <a:rPr lang="en-IN" sz="1900" dirty="0" smtClean="0">
                <a:latin typeface="Times New Roman" pitchFamily="18" charset="0"/>
                <a:cs typeface="Times New Roman" pitchFamily="18" charset="0"/>
              </a:rPr>
              <a:t> algorithm with 200 iterations could be achieved. This performance was achieved using an array of [2×2] × [2×2] processing units. This satisfies the real-time constraint of many industrial applications. To the best of the authors’ knowledge, this is the first embedded system which explores the intrinsic parallelism which is available in modern FPGA for ECT tomography. </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6096000"/>
          </a:xfrm>
        </p:spPr>
        <p:txBody>
          <a:bodyPr>
            <a:noAutofit/>
          </a:bodyPr>
          <a:lstStyle/>
          <a:p>
            <a:pPr algn="just">
              <a:lnSpc>
                <a:spcPct val="160000"/>
              </a:lnSpc>
            </a:pPr>
            <a:r>
              <a:rPr lang="en-IN" sz="1600" dirty="0" smtClean="0">
                <a:latin typeface="Times New Roman" pitchFamily="18" charset="0"/>
                <a:cs typeface="Times New Roman" pitchFamily="18" charset="0"/>
              </a:rPr>
              <a:t>[1] Yang, WQ and </a:t>
            </a:r>
            <a:r>
              <a:rPr lang="en-IN" sz="1600" dirty="0" err="1" smtClean="0">
                <a:latin typeface="Times New Roman" pitchFamily="18" charset="0"/>
                <a:cs typeface="Times New Roman" pitchFamily="18" charset="0"/>
              </a:rPr>
              <a:t>Peng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Lihui</a:t>
            </a:r>
            <a:r>
              <a:rPr lang="en-IN" sz="1600" dirty="0" smtClean="0">
                <a:latin typeface="Times New Roman" pitchFamily="18" charset="0"/>
                <a:cs typeface="Times New Roman" pitchFamily="18" charset="0"/>
              </a:rPr>
              <a:t> “Review Article : Image Reconstruction Algorithms for Electrical Capacitance Tomography”, IOP Measurement Science and Technology,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Marashdeh</a:t>
            </a:r>
            <a:r>
              <a:rPr lang="en-IN" sz="1600" dirty="0" smtClean="0">
                <a:latin typeface="Times New Roman" pitchFamily="18" charset="0"/>
                <a:cs typeface="Times New Roman" pitchFamily="18" charset="0"/>
              </a:rPr>
              <a:t>, Q. and </a:t>
            </a:r>
            <a:r>
              <a:rPr lang="en-IN" sz="1600" dirty="0" err="1" smtClean="0">
                <a:latin typeface="Times New Roman" pitchFamily="18" charset="0"/>
                <a:cs typeface="Times New Roman" pitchFamily="18" charset="0"/>
              </a:rPr>
              <a:t>Teixeira</a:t>
            </a:r>
            <a:r>
              <a:rPr lang="en-IN" sz="1600" dirty="0" smtClean="0">
                <a:latin typeface="Times New Roman" pitchFamily="18" charset="0"/>
                <a:cs typeface="Times New Roman" pitchFamily="18" charset="0"/>
              </a:rPr>
              <a:t>, F. L., “Sensitivity Matrix Calculation for Fast 3-D Electrical Capacitance Tomography (ECT) of Flow Systems”, IEEE Transaction on Magnetics, Vol. 40, NO. 2, 2004</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a:t>
            </a:r>
            <a:r>
              <a:rPr lang="en-IN" sz="1600" dirty="0" err="1" smtClean="0">
                <a:latin typeface="Times New Roman" pitchFamily="18" charset="0"/>
                <a:cs typeface="Times New Roman" pitchFamily="18" charset="0"/>
              </a:rPr>
              <a:t>Teniou</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Meribout</a:t>
            </a:r>
            <a:r>
              <a:rPr lang="en-IN" sz="1600" dirty="0" smtClean="0">
                <a:latin typeface="Times New Roman" pitchFamily="18" charset="0"/>
                <a:cs typeface="Times New Roman" pitchFamily="18" charset="0"/>
              </a:rPr>
              <a:t>, “Multiphase Flow Meters: Principles and Applications: A Review”, Canadian Journal on Scientific and Industrial Research, Vol. 2, No 8,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Dikcin</a:t>
            </a:r>
            <a:r>
              <a:rPr lang="en-IN" sz="1600" dirty="0" smtClean="0">
                <a:latin typeface="Times New Roman" pitchFamily="18" charset="0"/>
                <a:cs typeface="Times New Roman" pitchFamily="18" charset="0"/>
              </a:rPr>
              <a:t>, F.J., Hunt, A., Hoyle, B.S., Huang, S.M., </a:t>
            </a:r>
            <a:r>
              <a:rPr lang="en-IN" sz="1600" dirty="0" err="1" smtClean="0">
                <a:latin typeface="Times New Roman" pitchFamily="18" charset="0"/>
                <a:cs typeface="Times New Roman" pitchFamily="18" charset="0"/>
              </a:rPr>
              <a:t>Ilyas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Lenn</a:t>
            </a:r>
            <a:r>
              <a:rPr lang="en-IN" sz="1600" dirty="0" smtClean="0">
                <a:latin typeface="Times New Roman" pitchFamily="18" charset="0"/>
                <a:cs typeface="Times New Roman" pitchFamily="18" charset="0"/>
              </a:rPr>
              <a:t>, C., Waterfall, R.C., Williams, R.A., </a:t>
            </a:r>
            <a:r>
              <a:rPr lang="en-IN" sz="1600" dirty="0" err="1" smtClean="0">
                <a:latin typeface="Times New Roman" pitchFamily="18" charset="0"/>
                <a:cs typeface="Times New Roman" pitchFamily="18" charset="0"/>
              </a:rPr>
              <a:t>Xie</a:t>
            </a:r>
            <a:r>
              <a:rPr lang="en-IN" sz="1600" dirty="0" smtClean="0">
                <a:latin typeface="Times New Roman" pitchFamily="18" charset="0"/>
                <a:cs typeface="Times New Roman" pitchFamily="18" charset="0"/>
              </a:rPr>
              <a:t>, C.G., and Beck, M.S.: ‘</a:t>
            </a:r>
            <a:r>
              <a:rPr lang="en-IN" sz="1600" dirty="0" err="1" smtClean="0">
                <a:latin typeface="Times New Roman" pitchFamily="18" charset="0"/>
                <a:cs typeface="Times New Roman" pitchFamily="18" charset="0"/>
              </a:rPr>
              <a:t>Tomographic</a:t>
            </a:r>
            <a:r>
              <a:rPr lang="en-IN" sz="1600" dirty="0" smtClean="0">
                <a:latin typeface="Times New Roman" pitchFamily="18" charset="0"/>
                <a:cs typeface="Times New Roman" pitchFamily="18" charset="0"/>
              </a:rPr>
              <a:t> imaging of industrial process equipment - Review of needs and methods’, IEE Proc. G, Electron. Circuits &amp; Syst., 1992, 139, (I), pp. 72- 82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D F Garcia-</a:t>
            </a:r>
            <a:r>
              <a:rPr lang="en-IN" sz="1600" dirty="0" err="1" smtClean="0">
                <a:latin typeface="Times New Roman" pitchFamily="18" charset="0"/>
                <a:cs typeface="Times New Roman" pitchFamily="18" charset="0"/>
              </a:rPr>
              <a:t>Nocetti</a:t>
            </a:r>
            <a:r>
              <a:rPr lang="en-IN" sz="1600" dirty="0" smtClean="0">
                <a:latin typeface="Times New Roman" pitchFamily="18" charset="0"/>
                <a:cs typeface="Times New Roman" pitchFamily="18" charset="0"/>
              </a:rPr>
              <a:t>, J C </a:t>
            </a:r>
            <a:r>
              <a:rPr lang="en-IN" sz="1600" dirty="0" err="1" smtClean="0">
                <a:latin typeface="Times New Roman" pitchFamily="18" charset="0"/>
                <a:cs typeface="Times New Roman" pitchFamily="18" charset="0"/>
              </a:rPr>
              <a:t>Gamio</a:t>
            </a:r>
            <a:r>
              <a:rPr lang="en-IN" sz="1600" dirty="0" smtClean="0">
                <a:latin typeface="Times New Roman" pitchFamily="18" charset="0"/>
                <a:cs typeface="Times New Roman" pitchFamily="18" charset="0"/>
              </a:rPr>
              <a:t>, “Parallel Realization of the Linear Back Projection Algorithm for Capacitance Tomography Using TMS320C6701 Digital Signal Processor”, 3rd World Congress on Industrial process Tomography, Banff, Canada, 2003.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76200"/>
            <a:ext cx="7650480" cy="6934200"/>
          </a:xfrm>
        </p:spPr>
        <p:txBody>
          <a:bodyPr>
            <a:noAutofit/>
          </a:bodyPr>
          <a:lstStyle/>
          <a:p>
            <a:pPr algn="just">
              <a:lnSpc>
                <a:spcPct val="170000"/>
              </a:lnSpc>
            </a:pPr>
            <a:r>
              <a:rPr lang="en-IN" sz="1600" dirty="0" smtClean="0">
                <a:latin typeface="Times New Roman" pitchFamily="18" charset="0"/>
                <a:cs typeface="Times New Roman" pitchFamily="18" charset="0"/>
              </a:rPr>
              <a:t>[6] Wang H, </a:t>
            </a:r>
            <a:r>
              <a:rPr lang="en-IN" sz="1600" dirty="0" err="1" smtClean="0">
                <a:latin typeface="Times New Roman" pitchFamily="18" charset="0"/>
                <a:cs typeface="Times New Roman" pitchFamily="18" charset="0"/>
              </a:rPr>
              <a:t>Xin</a:t>
            </a:r>
            <a:r>
              <a:rPr lang="en-IN" sz="1600" dirty="0" smtClean="0">
                <a:latin typeface="Times New Roman" pitchFamily="18" charset="0"/>
                <a:cs typeface="Times New Roman" pitchFamily="18" charset="0"/>
              </a:rPr>
              <a:t> S, and Zhang X, “New Progress of the Digital Electrical Capacitance Tomography System for Gas/Liquid Two Phase Flow”, International Workshop on Imaging Systems and Techniques, China,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 Sohal1, H. Wi1, A. Lee, E. Je Woo1 and T. In Oh1, “Electrical impedance imaging system using FPGAs for flexibility and interoperability.”, Biomedical Engineering Online, Vol. 13, NO 126,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L.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H. Zhou, Z. Cao, and W. Yang, “A Digital Switching Demodulator for Electrical Capacitance Tomography”, IEEE Transactions on Instrumentations &amp; Measurements, Vol. 63, NO 5, May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I. Kim, Z. Zhang, and J. </a:t>
            </a:r>
            <a:r>
              <a:rPr lang="en-IN" sz="1600" dirty="0" err="1" smtClean="0">
                <a:latin typeface="Times New Roman" pitchFamily="18" charset="0"/>
                <a:cs typeface="Times New Roman" pitchFamily="18" charset="0"/>
              </a:rPr>
              <a:t>Fessler</a:t>
            </a:r>
            <a:r>
              <a:rPr lang="en-IN" sz="1600" dirty="0" smtClean="0">
                <a:latin typeface="Times New Roman" pitchFamily="18" charset="0"/>
                <a:cs typeface="Times New Roman" pitchFamily="18" charset="0"/>
              </a:rPr>
              <a:t>, “Hardware Acceleration of Iterative Image reconstruction of X-Ray Computed Tomography”, Proceedings, International Conference on Acoustics, Speech, and Signal Processing (ICASSP), pp. 1697-1700,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P. Kinsman and N. </a:t>
            </a:r>
            <a:r>
              <a:rPr lang="en-IN" sz="1600" dirty="0" err="1" smtClean="0">
                <a:latin typeface="Times New Roman" pitchFamily="18" charset="0"/>
                <a:cs typeface="Times New Roman" pitchFamily="18" charset="0"/>
              </a:rPr>
              <a:t>Nicolici</a:t>
            </a:r>
            <a:r>
              <a:rPr lang="en-IN" sz="1600" dirty="0" smtClean="0">
                <a:latin typeface="Times New Roman" pitchFamily="18" charset="0"/>
                <a:cs typeface="Times New Roman" pitchFamily="18" charset="0"/>
              </a:rPr>
              <a:t>, “NOC-Based FPGA Acceleration for Monte Carlo Simulations with Applications to SPECT Imaging”, IEEE Transactions on Computers, Col. 62, NO. 3, March 2013.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1658</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New Parallel VLSI Architecture for Real-Time Electrical Capacitance Tomography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2022-02-07T08:08:33Z</dcterms:modified>
</cp:coreProperties>
</file>