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1/31/2022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1/31/2022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76800"/>
          </a:xfrm>
        </p:spPr>
        <p:txBody>
          <a:bodyPr>
            <a:normAutofit/>
          </a:bodyPr>
          <a:lstStyle/>
          <a:p>
            <a:pPr algn="ctr"/>
            <a:r>
              <a:rPr lang="en-IN" b="1" dirty="0" smtClean="0">
                <a:latin typeface="Times New Roman" pitchFamily="18" charset="0"/>
                <a:cs typeface="Times New Roman" pitchFamily="18" charset="0"/>
              </a:rPr>
              <a:t>A Process-Tolerant, Low-Voltage, Inverter-Based OTA for Continuous-Time, ADC</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Inverter-based </a:t>
            </a:r>
            <a:r>
              <a:rPr lang="en-IN" sz="2000" dirty="0" smtClean="0">
                <a:latin typeface="Times New Roman" pitchFamily="18" charset="0"/>
                <a:cs typeface="Times New Roman" pitchFamily="18" charset="0"/>
              </a:rPr>
              <a:t>implementation of </a:t>
            </a:r>
            <a:r>
              <a:rPr lang="en-IN" sz="2000" dirty="0" smtClean="0">
                <a:latin typeface="Times New Roman" pitchFamily="18" charset="0"/>
                <a:cs typeface="Times New Roman" pitchFamily="18" charset="0"/>
              </a:rPr>
              <a:t>operational </a:t>
            </a:r>
            <a:r>
              <a:rPr lang="en-IN" sz="2000" dirty="0" err="1" smtClean="0">
                <a:latin typeface="Times New Roman" pitchFamily="18" charset="0"/>
                <a:cs typeface="Times New Roman" pitchFamily="18" charset="0"/>
              </a:rPr>
              <a:t>transconductance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amplifiers is an attractive approach for </a:t>
            </a:r>
            <a:r>
              <a:rPr lang="en-IN" sz="2000" dirty="0" err="1" smtClean="0">
                <a:latin typeface="Times New Roman" pitchFamily="18" charset="0"/>
                <a:cs typeface="Times New Roman" pitchFamily="18" charset="0"/>
              </a:rPr>
              <a:t>lowvoltage</a:t>
            </a:r>
            <a:r>
              <a:rPr lang="en-IN" sz="2000" dirty="0" smtClean="0">
                <a:latin typeface="Times New Roman" pitchFamily="18" charset="0"/>
                <a:cs typeface="Times New Roman" pitchFamily="18" charset="0"/>
              </a:rPr>
              <a:t> realization of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subsystems. However, the high sensitivity of </a:t>
            </a:r>
            <a:r>
              <a:rPr lang="en-IN" sz="2000" dirty="0" smtClean="0">
                <a:latin typeface="Times New Roman" pitchFamily="18" charset="0"/>
                <a:cs typeface="Times New Roman" pitchFamily="18" charset="0"/>
              </a:rPr>
              <a:t>inverter like </a:t>
            </a:r>
            <a:r>
              <a:rPr lang="en-IN" sz="2000" dirty="0" smtClean="0">
                <a:latin typeface="Times New Roman" pitchFamily="18" charset="0"/>
                <a:cs typeface="Times New Roman" pitchFamily="18" charset="0"/>
              </a:rPr>
              <a:t>amplifiers’ performance to process and temperature variations limit the achievable performance of the whole system across process and temperature corners. In this paper, a tuning technique is proposed to maintain the </a:t>
            </a:r>
            <a:r>
              <a:rPr lang="en-IN" sz="2000" dirty="0" smtClean="0">
                <a:latin typeface="Times New Roman" pitchFamily="18" charset="0"/>
                <a:cs typeface="Times New Roman" pitchFamily="18" charset="0"/>
              </a:rPr>
              <a:t>inverter based </a:t>
            </a:r>
            <a:r>
              <a:rPr lang="en-IN" sz="2000" dirty="0" smtClean="0">
                <a:latin typeface="Times New Roman" pitchFamily="18" charset="0"/>
                <a:cs typeface="Times New Roman" pitchFamily="18" charset="0"/>
              </a:rPr>
              <a:t>amplifier performance across the process and temperature corners without requiring additional voltage headroom than that required by the inverter circuit. The introduced technique is used to implement a third-order continuous-time sigma–delta (–)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-to-digital converter (ADC). The main building block of the implemented ADC is an inverter-based amplifier. This makes the resulting – ADC easier to scale to different technology nodes. A 74-dB signal-to-noise and distortion ratio is achieved, for a signal bandwidth of 64 kHz at a sampling frequency of 6.4 MHz, while consuming 400 </a:t>
            </a:r>
            <a:r>
              <a:rPr lang="en-IN" sz="2000" dirty="0" err="1" smtClean="0">
                <a:latin typeface="Times New Roman" pitchFamily="18" charset="0"/>
                <a:cs typeface="Times New Roman" pitchFamily="18" charset="0"/>
              </a:rPr>
              <a:t>μA</a:t>
            </a:r>
            <a:r>
              <a:rPr lang="en-IN" sz="2000" dirty="0" smtClean="0">
                <a:latin typeface="Times New Roman" pitchFamily="18" charset="0"/>
                <a:cs typeface="Times New Roman" pitchFamily="18" charset="0"/>
              </a:rPr>
              <a:t> from a 0.8 V supply in 65-nm CMOS technology.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strategies to compensate PVT variations increase the OTAs design </a:t>
            </a:r>
            <a:r>
              <a:rPr lang="en-IN" sz="2000" dirty="0" smtClean="0">
                <a:latin typeface="Times New Roman" pitchFamily="18" charset="0"/>
                <a:cs typeface="Times New Roman" pitchFamily="18" charset="0"/>
              </a:rPr>
              <a:t>complexity, </a:t>
            </a:r>
            <a:r>
              <a:rPr lang="en-IN" sz="2000" dirty="0" smtClean="0">
                <a:latin typeface="Times New Roman" pitchFamily="18" charset="0"/>
                <a:cs typeface="Times New Roman" pitchFamily="18" charset="0"/>
              </a:rPr>
              <a:t>and the development of new compensation strategies is an open research field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techniques for the design of inverter-based amplifiers are analyzed and used as a starting point to develop novel amplifier topologies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must determine the NTF of the modulator and map the NTF to one of the existing SDM architectures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CT-SDMs intrinsic anti-alias filter ceases to exist because the input signal is applied directly to the input of the </a:t>
            </a:r>
            <a:r>
              <a:rPr lang="en-IN" sz="2000" dirty="0" err="1" smtClean="0">
                <a:latin typeface="Times New Roman" pitchFamily="18" charset="0"/>
                <a:cs typeface="Times New Roman" pitchFamily="18" charset="0"/>
              </a:rPr>
              <a:t>quantizer</a:t>
            </a:r>
            <a:r>
              <a:rPr lang="en-IN" sz="2000" dirty="0" smtClean="0">
                <a:latin typeface="Times New Roman" pitchFamily="18" charset="0"/>
                <a:cs typeface="Times New Roman" pitchFamily="18" charset="0"/>
              </a:rPr>
              <a:t> and is not filtered by the low-pass filter of the </a:t>
            </a:r>
            <a:r>
              <a:rPr lang="en-IN" sz="2000" dirty="0" smtClean="0">
                <a:latin typeface="Times New Roman" pitchFamily="18" charset="0"/>
                <a:cs typeface="Times New Roman" pitchFamily="18" charset="0"/>
              </a:rPr>
              <a:t>modulator.</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main disadvantage of operating the inverter as an amplifier is the high variation of the inverter dc gain and gain bandwidth (GBW), with temperature and process corners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reduction in the dc gain of an amplifier directly impacts the performance of continuous time (CT) sigma–delta (–)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-to-digital converter (ADC) by raising the noise floor, which consequently degrades the signal-to-noise </a:t>
            </a:r>
            <a:r>
              <a:rPr lang="en-IN" sz="2000" dirty="0" smtClean="0">
                <a:latin typeface="Times New Roman" pitchFamily="18" charset="0"/>
                <a:cs typeface="Times New Roman" pitchFamily="18" charset="0"/>
              </a:rPr>
              <a:t>ratio.</a:t>
            </a:r>
          </a:p>
          <a:p>
            <a:pPr algn="just">
              <a:lnSpc>
                <a:spcPct val="150000"/>
              </a:lnSpc>
            </a:pPr>
            <a:r>
              <a:rPr lang="en-IN" sz="2000" dirty="0" smtClean="0">
                <a:latin typeface="Times New Roman" pitchFamily="18" charset="0"/>
                <a:cs typeface="Times New Roman" pitchFamily="18" charset="0"/>
              </a:rPr>
              <a:t>However, high-order modulators are conditionally stable and instability problems can arise in modulators with no proper coefficient </a:t>
            </a:r>
            <a:r>
              <a:rPr lang="en-IN" sz="2000" dirty="0" smtClean="0">
                <a:latin typeface="Times New Roman" pitchFamily="18" charset="0"/>
                <a:cs typeface="Times New Roman" pitchFamily="18" charset="0"/>
              </a:rPr>
              <a:t>scaling.</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loop filter integrators should present reduced output swing to minimize linearity issues.</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architecture has been validated by designing OTAs in 180 nm standard CMOS process for operation on 1.8 V </a:t>
            </a:r>
            <a:r>
              <a:rPr lang="en-IN" sz="2000" dirty="0" smtClean="0">
                <a:latin typeface="Times New Roman" pitchFamily="18" charset="0"/>
                <a:cs typeface="Times New Roman" pitchFamily="18" charset="0"/>
              </a:rPr>
              <a:t>supply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1-bit third order DTDSM has been designed using the second OTA to prove that the proposed design fits well for SC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research proposes an architecture for inverter-based OTA to realize high DC gain while keeping the quiescent current to a low value.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IGB-OTA can easily achieve a DC gain in excess of 90 dB with careful sizing and biasing of transistors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the proposed OTA is also compared with OTA’s operating on lower supply voltage and it is </a:t>
            </a:r>
            <a:r>
              <a:rPr lang="en-IN" sz="2000" dirty="0" smtClean="0">
                <a:latin typeface="Times New Roman" pitchFamily="18" charset="0"/>
                <a:cs typeface="Times New Roman" pitchFamily="18" charset="0"/>
              </a:rPr>
              <a:t>presented.</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proposed circuit is used to build a CT – ADC, and the worst case performance across the process and temperature variations is reported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input level, the performance of the modulator degrades, as the second and third harmonics contribution becomes relatively high, and effectively raises the modulator overall noise floor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achieved performance is compared with prior art measurements, only to show how this paper may fit within the state of the art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mapped coefficients are selected to maintain a stable operation of the ADC for specific input ranges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loop filters coefficients are scaled to obtain a reasonable signal swing at the integrators outputs and the comparator input.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0.6-to-1 V inverter-based 5-bit flash ADC in 90 nm digital CMOS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E. Proesel and L. T. Pileggi,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comparators are designed for compatibility with nanoscale CMOS lithography.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low voltage inverter-based continuous-time sigma delta analog-to-digital converter in 65 nm CMOS technology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Essawy and A. Ismail,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work an inverted-based low-voltage implementation for continuous-time sigma delta analog-to-digital converters is proposed.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0.9 V 1.5 </a:t>
                      </a:r>
                      <a:r>
                        <a:rPr lang="en-US" sz="2000" dirty="0" err="1">
                          <a:latin typeface="Times New Roman"/>
                          <a:ea typeface="Calibri"/>
                          <a:cs typeface="Latha"/>
                        </a:rPr>
                        <a:t>mW</a:t>
                      </a:r>
                      <a:r>
                        <a:rPr lang="en-US" sz="2000" dirty="0">
                          <a:latin typeface="Times New Roman"/>
                          <a:ea typeface="Calibri"/>
                          <a:cs typeface="Latha"/>
                        </a:rPr>
                        <a:t> continuous-time modulator for WCDMA</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Ueno and T. Itakura,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Inverter-based balanced OTAs without using differential pair are proposed for a low-voltage operation.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CMOS transconductance-C filter technique for very high frequencies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Nauta,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integrator has good linearity properties and </a:t>
                      </a:r>
                      <a:r>
                        <a:rPr lang="en-US" sz="2000" dirty="0" err="1">
                          <a:latin typeface="Times New Roman"/>
                          <a:ea typeface="Calibri"/>
                          <a:cs typeface="Latha"/>
                        </a:rPr>
                        <a:t>nondominant</a:t>
                      </a:r>
                      <a:r>
                        <a:rPr lang="en-US" sz="2000" dirty="0">
                          <a:latin typeface="Times New Roman"/>
                          <a:ea typeface="Calibri"/>
                          <a:cs typeface="Latha"/>
                        </a:rPr>
                        <a:t> poles in the gigahertz range owing to the absence of internal nodes.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47800" y="1295400"/>
            <a:ext cx="7239000" cy="4800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381000"/>
            <a:ext cx="7498080" cy="64770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 low-voltage inverter-based OTA with robust operation across the process corners is proposed. The proposed OTA employs a tuning circuit that controls the inverter structure output CM voltage and maintains the OTA dc gain across the process and temperature corners. The tuning circuit is built, such that it does not stack any devices to the simple inverter structure, and therefore, the OTA achieves a low-voltage operation. A third-order CT – modulator is implemented using the proposed </a:t>
            </a:r>
            <a:r>
              <a:rPr lang="en-IN" sz="2000" dirty="0" err="1" smtClean="0">
                <a:latin typeface="Times New Roman" pitchFamily="18" charset="0"/>
                <a:cs typeface="Times New Roman" pitchFamily="18" charset="0"/>
              </a:rPr>
              <a:t>tunable</a:t>
            </a:r>
            <a:r>
              <a:rPr lang="en-IN" sz="2000" dirty="0" smtClean="0">
                <a:latin typeface="Times New Roman" pitchFamily="18" charset="0"/>
                <a:cs typeface="Times New Roman" pitchFamily="18" charset="0"/>
              </a:rPr>
              <a:t> OTA. The main building block of the implemented modulator is an inverter-based amplifier, and therefore, the modulator is scaling friendly. The modulator achieves an SNDR of 74 dB and a worst corner SNDR of 70 dB. The modulator circuitry runs from a low supply voltage of 0.8 V and consumes 320 </a:t>
            </a:r>
            <a:r>
              <a:rPr lang="en-IN" sz="2000" dirty="0" err="1" smtClean="0">
                <a:latin typeface="Times New Roman" pitchFamily="18" charset="0"/>
                <a:cs typeface="Times New Roman" pitchFamily="18" charset="0"/>
              </a:rPr>
              <a:t>μW</a:t>
            </a:r>
            <a:r>
              <a:rPr lang="en-IN" sz="2000" dirty="0" smtClean="0">
                <a:latin typeface="Times New Roman" pitchFamily="18" charset="0"/>
                <a:cs typeface="Times New Roman" pitchFamily="18" charset="0"/>
              </a:rPr>
              <a:t> in 65-nm CMOS technology.</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50000"/>
              </a:lnSpc>
            </a:pPr>
            <a:r>
              <a:rPr lang="en-IN" sz="1600" dirty="0" smtClean="0">
                <a:latin typeface="Times New Roman" pitchFamily="18" charset="0"/>
                <a:cs typeface="Times New Roman" pitchFamily="18" charset="0"/>
              </a:rPr>
              <a:t>[1] J. E. </a:t>
            </a:r>
            <a:r>
              <a:rPr lang="en-IN" sz="1600" dirty="0" err="1" smtClean="0">
                <a:latin typeface="Times New Roman" pitchFamily="18" charset="0"/>
                <a:cs typeface="Times New Roman" pitchFamily="18" charset="0"/>
              </a:rPr>
              <a:t>Proesel</a:t>
            </a:r>
            <a:r>
              <a:rPr lang="en-IN" sz="1600" dirty="0" smtClean="0">
                <a:latin typeface="Times New Roman" pitchFamily="18" charset="0"/>
                <a:cs typeface="Times New Roman" pitchFamily="18" charset="0"/>
              </a:rPr>
              <a:t> and L. T. </a:t>
            </a:r>
            <a:r>
              <a:rPr lang="en-IN" sz="1600" dirty="0" err="1" smtClean="0">
                <a:latin typeface="Times New Roman" pitchFamily="18" charset="0"/>
                <a:cs typeface="Times New Roman" pitchFamily="18" charset="0"/>
              </a:rPr>
              <a:t>Pileggi</a:t>
            </a:r>
            <a:r>
              <a:rPr lang="en-IN" sz="1600" dirty="0" smtClean="0">
                <a:latin typeface="Times New Roman" pitchFamily="18" charset="0"/>
                <a:cs typeface="Times New Roman" pitchFamily="18" charset="0"/>
              </a:rPr>
              <a:t>, “A 0.6-to-1 V inverter-based 5-bit flash ADC in 90 nm digital CMOS,” in Proc. IEEE Custom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Conf. (CICC), Sep. 2008, pp. 153–156.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Zeller, C. </a:t>
            </a:r>
            <a:r>
              <a:rPr lang="en-IN" sz="1600" dirty="0" err="1" smtClean="0">
                <a:latin typeface="Times New Roman" pitchFamily="18" charset="0"/>
                <a:cs typeface="Times New Roman" pitchFamily="18" charset="0"/>
              </a:rPr>
              <a:t>Muenker</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Weigel</a:t>
            </a:r>
            <a:r>
              <a:rPr lang="en-IN" sz="1600" dirty="0" smtClean="0">
                <a:latin typeface="Times New Roman" pitchFamily="18" charset="0"/>
                <a:cs typeface="Times New Roman" pitchFamily="18" charset="0"/>
              </a:rPr>
              <a:t>, and U. </a:t>
            </a:r>
            <a:r>
              <a:rPr lang="en-IN" sz="1600" dirty="0" err="1" smtClean="0">
                <a:latin typeface="Times New Roman" pitchFamily="18" charset="0"/>
                <a:cs typeface="Times New Roman" pitchFamily="18" charset="0"/>
              </a:rPr>
              <a:t>Ussmueller</a:t>
            </a:r>
            <a:r>
              <a:rPr lang="en-IN" sz="1600" dirty="0" smtClean="0">
                <a:latin typeface="Times New Roman" pitchFamily="18" charset="0"/>
                <a:cs typeface="Times New Roman" pitchFamily="18" charset="0"/>
              </a:rPr>
              <a:t>, “A 0.039 mm2 inverter-based 1.82 </a:t>
            </a:r>
            <a:r>
              <a:rPr lang="en-IN" sz="1600" dirty="0" err="1" smtClean="0">
                <a:latin typeface="Times New Roman" pitchFamily="18" charset="0"/>
                <a:cs typeface="Times New Roman" pitchFamily="18" charset="0"/>
              </a:rPr>
              <a:t>mW</a:t>
            </a:r>
            <a:r>
              <a:rPr lang="en-IN" sz="1600" dirty="0" smtClean="0">
                <a:latin typeface="Times New Roman" pitchFamily="18" charset="0"/>
                <a:cs typeface="Times New Roman" pitchFamily="18" charset="0"/>
              </a:rPr>
              <a:t> 68.6 dB-SNDR 10 MHz-BW CT--ADC in 65 nm CMOS using power- and area-efficient design techniques,” IEEE J. Solid-State Circuits, vol. 49, no. 7, pp. 1548–1560, Jul. 2014.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Essawy</a:t>
            </a:r>
            <a:r>
              <a:rPr lang="en-IN" sz="1600" dirty="0" smtClean="0">
                <a:latin typeface="Times New Roman" pitchFamily="18" charset="0"/>
                <a:cs typeface="Times New Roman" pitchFamily="18" charset="0"/>
              </a:rPr>
              <a:t> and A. Ismail, “A low voltage inverter-based continuous-time sigma delta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-to-digital converter in 65 nm CMOS technology,” in Proc. IEEE </a:t>
            </a:r>
            <a:r>
              <a:rPr lang="en-IN" sz="1600" dirty="0" err="1" smtClean="0">
                <a:latin typeface="Times New Roman" pitchFamily="18" charset="0"/>
                <a:cs typeface="Times New Roman" pitchFamily="18" charset="0"/>
              </a:rPr>
              <a:t>Faible</a:t>
            </a:r>
            <a:r>
              <a:rPr lang="en-IN" sz="1600" dirty="0" smtClean="0">
                <a:latin typeface="Times New Roman" pitchFamily="18" charset="0"/>
                <a:cs typeface="Times New Roman" pitchFamily="18" charset="0"/>
              </a:rPr>
              <a:t> Tension </a:t>
            </a:r>
            <a:r>
              <a:rPr lang="en-IN" sz="1600" dirty="0" err="1" smtClean="0">
                <a:latin typeface="Times New Roman" pitchFamily="18" charset="0"/>
                <a:cs typeface="Times New Roman" pitchFamily="18" charset="0"/>
              </a:rPr>
              <a:t>Faible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Consommation</a:t>
            </a:r>
            <a:r>
              <a:rPr lang="en-IN" sz="1600" dirty="0" smtClean="0">
                <a:latin typeface="Times New Roman" pitchFamily="18" charset="0"/>
                <a:cs typeface="Times New Roman" pitchFamily="18" charset="0"/>
              </a:rPr>
              <a:t> (FTFC), May 2014, pp. 1–4.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T. Ueno and T. </a:t>
            </a:r>
            <a:r>
              <a:rPr lang="en-IN" sz="1600" dirty="0" err="1" smtClean="0">
                <a:latin typeface="Times New Roman" pitchFamily="18" charset="0"/>
                <a:cs typeface="Times New Roman" pitchFamily="18" charset="0"/>
              </a:rPr>
              <a:t>Itakura</a:t>
            </a:r>
            <a:r>
              <a:rPr lang="en-IN" sz="1600" dirty="0" smtClean="0">
                <a:latin typeface="Times New Roman" pitchFamily="18" charset="0"/>
                <a:cs typeface="Times New Roman" pitchFamily="18" charset="0"/>
              </a:rPr>
              <a:t>, “A 0.9 V 1.5 </a:t>
            </a:r>
            <a:r>
              <a:rPr lang="en-IN" sz="1600" dirty="0" err="1" smtClean="0">
                <a:latin typeface="Times New Roman" pitchFamily="18" charset="0"/>
                <a:cs typeface="Times New Roman" pitchFamily="18" charset="0"/>
              </a:rPr>
              <a:t>mW</a:t>
            </a:r>
            <a:r>
              <a:rPr lang="en-IN" sz="1600" dirty="0" smtClean="0">
                <a:latin typeface="Times New Roman" pitchFamily="18" charset="0"/>
                <a:cs typeface="Times New Roman" pitchFamily="18" charset="0"/>
              </a:rPr>
              <a:t> continuous-time modulator for WCDMA,” in IEEE Int. Solid-State Circuits Conf. Dig. Tech. Papers (ISSCC), Feb. 2004, pp. 78–79.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K.-P. Pun, S. </a:t>
            </a:r>
            <a:r>
              <a:rPr lang="en-IN" sz="1600" dirty="0" err="1" smtClean="0">
                <a:latin typeface="Times New Roman" pitchFamily="18" charset="0"/>
                <a:cs typeface="Times New Roman" pitchFamily="18" charset="0"/>
              </a:rPr>
              <a:t>Chatterjee</a:t>
            </a:r>
            <a:r>
              <a:rPr lang="en-IN" sz="1600" dirty="0" smtClean="0">
                <a:latin typeface="Times New Roman" pitchFamily="18" charset="0"/>
                <a:cs typeface="Times New Roman" pitchFamily="18" charset="0"/>
              </a:rPr>
              <a:t>, and P. R. </a:t>
            </a:r>
            <a:r>
              <a:rPr lang="en-IN" sz="1600" dirty="0" err="1" smtClean="0">
                <a:latin typeface="Times New Roman" pitchFamily="18" charset="0"/>
                <a:cs typeface="Times New Roman" pitchFamily="18" charset="0"/>
              </a:rPr>
              <a:t>Kinget</a:t>
            </a:r>
            <a:r>
              <a:rPr lang="en-IN" sz="1600" dirty="0" smtClean="0">
                <a:latin typeface="Times New Roman" pitchFamily="18" charset="0"/>
                <a:cs typeface="Times New Roman" pitchFamily="18" charset="0"/>
              </a:rPr>
              <a:t>, “A 0.5-V 74-dB SNDR 25-kHz continuous-time delta-sigma modulator with a return-to-open DAC,” IEEE J. Solid-State Circuits, vol. 42, no. 3, pp. 496–507, Mar. 2007.</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Zhang, Y. </a:t>
            </a:r>
            <a:r>
              <a:rPr lang="en-IN" sz="1600" dirty="0" err="1" smtClean="0">
                <a:latin typeface="Times New Roman" pitchFamily="18" charset="0"/>
                <a:cs typeface="Times New Roman" pitchFamily="18" charset="0"/>
              </a:rPr>
              <a:t>Lian</a:t>
            </a:r>
            <a:r>
              <a:rPr lang="en-IN" sz="1600" dirty="0" smtClean="0">
                <a:latin typeface="Times New Roman" pitchFamily="18" charset="0"/>
                <a:cs typeface="Times New Roman" pitchFamily="18" charset="0"/>
              </a:rPr>
              <a:t>, L. Yao, and B. Shi, “A 0.6-V 82-dB 28.6-</a:t>
            </a:r>
            <a:r>
              <a:rPr lang="el-GR" sz="1600" dirty="0" smtClean="0">
                <a:latin typeface="Times New Roman" pitchFamily="18" charset="0"/>
                <a:cs typeface="Times New Roman" pitchFamily="18" charset="0"/>
              </a:rPr>
              <a:t>μ</a:t>
            </a:r>
            <a:r>
              <a:rPr lang="en-IN" sz="1600" dirty="0" smtClean="0">
                <a:latin typeface="Times New Roman" pitchFamily="18" charset="0"/>
                <a:cs typeface="Times New Roman" pitchFamily="18" charset="0"/>
              </a:rPr>
              <a:t>W continuous-time audio delta-sigma modulator,” IEEE J. Solid-State Circuits, vol. 46, no. 10, pp. 2326–2335, Oct.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B. </a:t>
            </a:r>
            <a:r>
              <a:rPr lang="en-IN" sz="1600" dirty="0" err="1" smtClean="0">
                <a:latin typeface="Times New Roman" pitchFamily="18" charset="0"/>
                <a:cs typeface="Times New Roman" pitchFamily="18" charset="0"/>
              </a:rPr>
              <a:t>Nauta</a:t>
            </a:r>
            <a:r>
              <a:rPr lang="en-IN" sz="1600" dirty="0" smtClean="0">
                <a:latin typeface="Times New Roman" pitchFamily="18" charset="0"/>
                <a:cs typeface="Times New Roman" pitchFamily="18" charset="0"/>
              </a:rPr>
              <a:t>, “A CMOS </a:t>
            </a:r>
            <a:r>
              <a:rPr lang="en-IN" sz="1600" dirty="0" err="1" smtClean="0">
                <a:latin typeface="Times New Roman" pitchFamily="18" charset="0"/>
                <a:cs typeface="Times New Roman" pitchFamily="18" charset="0"/>
              </a:rPr>
              <a:t>transconductance</a:t>
            </a:r>
            <a:r>
              <a:rPr lang="en-IN" sz="1600" dirty="0" smtClean="0">
                <a:latin typeface="Times New Roman" pitchFamily="18" charset="0"/>
                <a:cs typeface="Times New Roman" pitchFamily="18" charset="0"/>
              </a:rPr>
              <a:t>-C filter technique for very high frequencies,” IEEE J. Solid-State Circuits, vol. 27, no. 2, pp. 142–153, Feb. 1992.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R. </a:t>
            </a:r>
            <a:r>
              <a:rPr lang="en-IN" sz="1600" dirty="0" err="1" smtClean="0">
                <a:latin typeface="Times New Roman" pitchFamily="18" charset="0"/>
                <a:cs typeface="Times New Roman" pitchFamily="18" charset="0"/>
              </a:rPr>
              <a:t>Schreier</a:t>
            </a:r>
            <a:r>
              <a:rPr lang="en-IN" sz="1600" dirty="0" smtClean="0">
                <a:latin typeface="Times New Roman" pitchFamily="18" charset="0"/>
                <a:cs typeface="Times New Roman" pitchFamily="18" charset="0"/>
              </a:rPr>
              <a:t> and G. C. </a:t>
            </a:r>
            <a:r>
              <a:rPr lang="en-IN" sz="1600" dirty="0" err="1" smtClean="0">
                <a:latin typeface="Times New Roman" pitchFamily="18" charset="0"/>
                <a:cs typeface="Times New Roman" pitchFamily="18" charset="0"/>
              </a:rPr>
              <a:t>Temes</a:t>
            </a:r>
            <a:r>
              <a:rPr lang="en-IN" sz="1600" dirty="0" smtClean="0">
                <a:latin typeface="Times New Roman" pitchFamily="18" charset="0"/>
                <a:cs typeface="Times New Roman" pitchFamily="18" charset="0"/>
              </a:rPr>
              <a:t>, Understanding Delta-Sigma Data Converters. New York, NY, USA: Wiley, 2005.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M. </a:t>
            </a:r>
            <a:r>
              <a:rPr lang="en-IN" sz="1600" dirty="0" err="1" smtClean="0">
                <a:latin typeface="Times New Roman" pitchFamily="18" charset="0"/>
                <a:cs typeface="Times New Roman" pitchFamily="18" charset="0"/>
              </a:rPr>
              <a:t>Ortmanns</a:t>
            </a:r>
            <a:r>
              <a:rPr lang="en-IN" sz="1600" dirty="0" smtClean="0">
                <a:latin typeface="Times New Roman" pitchFamily="18" charset="0"/>
                <a:cs typeface="Times New Roman" pitchFamily="18" charset="0"/>
              </a:rPr>
              <a:t> and F. </a:t>
            </a:r>
            <a:r>
              <a:rPr lang="en-IN" sz="1600" dirty="0" err="1" smtClean="0">
                <a:latin typeface="Times New Roman" pitchFamily="18" charset="0"/>
                <a:cs typeface="Times New Roman" pitchFamily="18" charset="0"/>
              </a:rPr>
              <a:t>Gerfers</a:t>
            </a:r>
            <a:r>
              <a:rPr lang="en-IN" sz="1600" dirty="0" smtClean="0">
                <a:latin typeface="Times New Roman" pitchFamily="18" charset="0"/>
                <a:cs typeface="Times New Roman" pitchFamily="18" charset="0"/>
              </a:rPr>
              <a:t>, Continuous-Time Sigma-Delta A/D Conversion: Fundamentals, Performance Limits and Robust Implementations. Heidelberg, Germany: Springer-</a:t>
            </a:r>
            <a:r>
              <a:rPr lang="en-IN" sz="1600" dirty="0" err="1" smtClean="0">
                <a:latin typeface="Times New Roman" pitchFamily="18" charset="0"/>
                <a:cs typeface="Times New Roman" pitchFamily="18" charset="0"/>
              </a:rPr>
              <a:t>Verlag</a:t>
            </a:r>
            <a:r>
              <a:rPr lang="en-IN" sz="1600" dirty="0" smtClean="0">
                <a:latin typeface="Times New Roman" pitchFamily="18" charset="0"/>
                <a:cs typeface="Times New Roman" pitchFamily="18" charset="0"/>
              </a:rPr>
              <a:t>, 2005.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A. Cherry and W. M. </a:t>
            </a:r>
            <a:r>
              <a:rPr lang="en-IN" sz="1600" dirty="0" err="1" smtClean="0">
                <a:latin typeface="Times New Roman" pitchFamily="18" charset="0"/>
                <a:cs typeface="Times New Roman" pitchFamily="18" charset="0"/>
              </a:rPr>
              <a:t>Snelgrove</a:t>
            </a:r>
            <a:r>
              <a:rPr lang="en-IN" sz="1600" dirty="0" smtClean="0">
                <a:latin typeface="Times New Roman" pitchFamily="18" charset="0"/>
                <a:cs typeface="Times New Roman" pitchFamily="18" charset="0"/>
              </a:rPr>
              <a:t>, “Excess loop delay in </a:t>
            </a:r>
            <a:r>
              <a:rPr lang="en-IN" sz="1600" dirty="0" err="1" smtClean="0">
                <a:latin typeface="Times New Roman" pitchFamily="18" charset="0"/>
                <a:cs typeface="Times New Roman" pitchFamily="18" charset="0"/>
              </a:rPr>
              <a:t>continuoustime</a:t>
            </a:r>
            <a:r>
              <a:rPr lang="en-IN" sz="1600" dirty="0" smtClean="0">
                <a:latin typeface="Times New Roman" pitchFamily="18" charset="0"/>
                <a:cs typeface="Times New Roman" pitchFamily="18" charset="0"/>
              </a:rPr>
              <a:t> delta-sigma modulators,” IEEE Trans. Circuits Syst. II,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Digit. Signal Process., vol. 46, no. 4, pp. 376–389, Apr. 1999.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1413</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Process-Tolerant, Low-Voltage, Inverter-Based OTA for Continuous-Time, ADC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2022-01-31T10:01:41Z</dcterms:modified>
</cp:coreProperties>
</file>